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5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8.xml" ContentType="application/vnd.openxmlformats-officedocument.theme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9.xml" ContentType="application/vnd.openxmlformats-officedocument.theme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833" r:id="rId1"/>
    <p:sldMasterId id="2147483836" r:id="rId2"/>
    <p:sldMasterId id="2147483857" r:id="rId3"/>
    <p:sldMasterId id="2147483879" r:id="rId4"/>
    <p:sldMasterId id="2147483901" r:id="rId5"/>
    <p:sldMasterId id="2147483921" r:id="rId6"/>
    <p:sldMasterId id="2147484190" r:id="rId7"/>
    <p:sldMasterId id="2147484209" r:id="rId8"/>
    <p:sldMasterId id="2147484226" r:id="rId9"/>
    <p:sldMasterId id="2147484243" r:id="rId10"/>
  </p:sldMasterIdLst>
  <p:notesMasterIdLst>
    <p:notesMasterId r:id="rId46"/>
  </p:notesMasterIdLst>
  <p:handoutMasterIdLst>
    <p:handoutMasterId r:id="rId47"/>
  </p:handoutMasterIdLst>
  <p:sldIdLst>
    <p:sldId id="418" r:id="rId11"/>
    <p:sldId id="277" r:id="rId12"/>
    <p:sldId id="468" r:id="rId13"/>
    <p:sldId id="472" r:id="rId14"/>
    <p:sldId id="470" r:id="rId15"/>
    <p:sldId id="413" r:id="rId16"/>
    <p:sldId id="473" r:id="rId17"/>
    <p:sldId id="476" r:id="rId18"/>
    <p:sldId id="446" r:id="rId19"/>
    <p:sldId id="450" r:id="rId20"/>
    <p:sldId id="459" r:id="rId21"/>
    <p:sldId id="460" r:id="rId22"/>
    <p:sldId id="358" r:id="rId23"/>
    <p:sldId id="283" r:id="rId24"/>
    <p:sldId id="309" r:id="rId25"/>
    <p:sldId id="465" r:id="rId26"/>
    <p:sldId id="466" r:id="rId27"/>
    <p:sldId id="289" r:id="rId28"/>
    <p:sldId id="414" r:id="rId29"/>
    <p:sldId id="396" r:id="rId30"/>
    <p:sldId id="453" r:id="rId31"/>
    <p:sldId id="451" r:id="rId32"/>
    <p:sldId id="452" r:id="rId33"/>
    <p:sldId id="364" r:id="rId34"/>
    <p:sldId id="349" r:id="rId35"/>
    <p:sldId id="377" r:id="rId36"/>
    <p:sldId id="429" r:id="rId37"/>
    <p:sldId id="415" r:id="rId38"/>
    <p:sldId id="326" r:id="rId39"/>
    <p:sldId id="471" r:id="rId40"/>
    <p:sldId id="387" r:id="rId41"/>
    <p:sldId id="399" r:id="rId42"/>
    <p:sldId id="400" r:id="rId43"/>
    <p:sldId id="475" r:id="rId44"/>
    <p:sldId id="467" r:id="rId45"/>
  </p:sldIdLst>
  <p:sldSz cx="12192000" cy="6858000"/>
  <p:notesSz cx="7010400" cy="9236075"/>
  <p:custDataLst>
    <p:tags r:id="rId48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pitchFamily="28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pitchFamily="28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pitchFamily="28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pitchFamily="28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pitchFamily="28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ヒラギノ角ゴ Pro W3" pitchFamily="28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ヒラギノ角ゴ Pro W3" pitchFamily="28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ヒラギノ角ゴ Pro W3" pitchFamily="28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ヒラギノ角ゴ Pro W3" pitchFamily="28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5C60D"/>
    <a:srgbClr val="53565A"/>
    <a:srgbClr val="000000"/>
    <a:srgbClr val="D3EACC"/>
    <a:srgbClr val="56A90B"/>
    <a:srgbClr val="EFFEE6"/>
    <a:srgbClr val="E4FDD6"/>
    <a:srgbClr val="B8FA94"/>
    <a:srgbClr val="B3A2C7"/>
    <a:srgbClr val="A3FF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784" autoAdjust="0"/>
    <p:restoredTop sz="74654" autoAdjust="0"/>
  </p:normalViewPr>
  <p:slideViewPr>
    <p:cSldViewPr snapToGrid="0">
      <p:cViewPr>
        <p:scale>
          <a:sx n="45" d="100"/>
          <a:sy n="45" d="100"/>
        </p:scale>
        <p:origin x="-1757" y="-101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6461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088"/>
    </p:cViewPr>
  </p:sorterViewPr>
  <p:gridSpacing cx="38405" cy="384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slide" Target="slides/slide32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slide" Target="slides/slide3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53" Type="http://schemas.microsoft.com/office/2015/10/relationships/revisionInfo" Target="revisionInfo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tags" Target="tags/tag1.xml"/><Relationship Id="rId8" Type="http://schemas.openxmlformats.org/officeDocument/2006/relationships/slideMaster" Target="slideMasters/slideMaster8.xml"/><Relationship Id="rId51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639462-2236-4FAA-9A5A-52F117F4E51D}" type="doc">
      <dgm:prSet loTypeId="urn:microsoft.com/office/officeart/2005/8/layout/lProcess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93240F1-29BC-4512-B60A-58D375BE2998}">
      <dgm:prSet phldrT="[Text]" custT="1"/>
      <dgm:spPr>
        <a:gradFill rotWithShape="0">
          <a:gsLst>
            <a:gs pos="0">
              <a:srgbClr val="4682A5"/>
            </a:gs>
            <a:gs pos="100000">
              <a:srgbClr val="0C486A"/>
            </a:gs>
          </a:gsLst>
        </a:gradFill>
        <a:ln>
          <a:solidFill>
            <a:srgbClr val="43697D"/>
          </a:solidFill>
        </a:ln>
        <a:scene3d>
          <a:camera prst="orthographicFront"/>
          <a:lightRig rig="twoPt" dir="t"/>
        </a:scene3d>
        <a:sp3d z="-190500" extrusionH="12700">
          <a:bevelT w="50800" h="50800"/>
        </a:sp3d>
      </dgm:spPr>
      <dgm:t>
        <a:bodyPr/>
        <a:lstStyle/>
        <a:p>
          <a:r>
            <a:rPr lang="en-US" sz="2600" dirty="0">
              <a:solidFill>
                <a:schemeClr val="bg1"/>
              </a:solidFill>
            </a:rPr>
            <a:t>Port Licenses</a:t>
          </a:r>
        </a:p>
      </dgm:t>
    </dgm:pt>
    <dgm:pt modelId="{753AC34E-4345-4A8E-A42D-F4B4E3E4F7A4}" type="parTrans" cxnId="{358F2D90-12B7-4A14-8CD5-A79311C5454F}">
      <dgm:prSet/>
      <dgm:spPr/>
      <dgm:t>
        <a:bodyPr/>
        <a:lstStyle/>
        <a:p>
          <a:endParaRPr lang="en-US"/>
        </a:p>
      </dgm:t>
    </dgm:pt>
    <dgm:pt modelId="{7064B5AD-1730-4490-8A95-B389C99938DE}" type="sibTrans" cxnId="{358F2D90-12B7-4A14-8CD5-A79311C5454F}">
      <dgm:prSet/>
      <dgm:spPr/>
      <dgm:t>
        <a:bodyPr/>
        <a:lstStyle/>
        <a:p>
          <a:endParaRPr lang="en-US"/>
        </a:p>
      </dgm:t>
    </dgm:pt>
    <dgm:pt modelId="{25CDE245-6D78-4179-8C2D-745463144E43}">
      <dgm:prSet phldrT="[Text]" custT="1"/>
      <dgm:spPr>
        <a:solidFill>
          <a:srgbClr val="43697D"/>
        </a:solidFill>
        <a:scene3d>
          <a:camera prst="orthographicFront"/>
          <a:lightRig rig="twoPt" dir="t"/>
        </a:scene3d>
        <a:sp3d contourW="12700" prstMaterial="plastic">
          <a:bevelT w="120900" h="88900"/>
          <a:bevelB w="88900" h="31750" prst="angle"/>
          <a:contourClr>
            <a:schemeClr val="tx1"/>
          </a:contourClr>
        </a:sp3d>
      </dgm:spPr>
      <dgm:t>
        <a:bodyPr/>
        <a:lstStyle/>
        <a:p>
          <a:r>
            <a:rPr lang="en-US" sz="1600" b="1" i="0" u="none" dirty="0"/>
            <a:t>T-Blade</a:t>
          </a:r>
        </a:p>
        <a:p>
          <a:r>
            <a:rPr lang="en-US" sz="1400" b="1" i="0" u="none" dirty="0"/>
            <a:t>Layer 2-4 PSL</a:t>
          </a:r>
        </a:p>
        <a:p>
          <a:r>
            <a:rPr lang="en-US" sz="1200" b="0" i="0" u="none" dirty="0"/>
            <a:t>16 x 1/10G</a:t>
          </a:r>
        </a:p>
        <a:p>
          <a:r>
            <a:rPr lang="en-US" sz="1200" b="0" i="0" u="none" dirty="0"/>
            <a:t>16 x 1/10G &amp; 4 x 40G</a:t>
          </a:r>
        </a:p>
        <a:p>
          <a:r>
            <a:rPr lang="en-US" sz="1200" b="0" i="0" u="none" dirty="0"/>
            <a:t>Upgrades</a:t>
          </a:r>
        </a:p>
        <a:p>
          <a:r>
            <a:rPr lang="en-US" sz="1200" b="0" i="0" u="none" dirty="0"/>
            <a:t>16 x 1/10G</a:t>
          </a:r>
        </a:p>
        <a:p>
          <a:r>
            <a:rPr lang="en-US" sz="1200" b="0" i="0" u="none" dirty="0"/>
            <a:t>2 x 40G</a:t>
          </a:r>
        </a:p>
        <a:p>
          <a:endParaRPr lang="en-US" sz="1200" dirty="0"/>
        </a:p>
      </dgm:t>
    </dgm:pt>
    <dgm:pt modelId="{AE813E07-7BA1-421D-AF67-728D8DDB4A0C}" type="parTrans" cxnId="{B99EB2D5-CAB3-4DE1-A8FA-2C9E5F80BD9A}">
      <dgm:prSet/>
      <dgm:spPr/>
      <dgm:t>
        <a:bodyPr/>
        <a:lstStyle/>
        <a:p>
          <a:endParaRPr lang="en-US"/>
        </a:p>
      </dgm:t>
    </dgm:pt>
    <dgm:pt modelId="{4F3940CC-3FE1-48DB-8342-1E09080B0416}" type="sibTrans" cxnId="{B99EB2D5-CAB3-4DE1-A8FA-2C9E5F80BD9A}">
      <dgm:prSet/>
      <dgm:spPr/>
      <dgm:t>
        <a:bodyPr/>
        <a:lstStyle/>
        <a:p>
          <a:endParaRPr lang="en-US"/>
        </a:p>
      </dgm:t>
    </dgm:pt>
    <dgm:pt modelId="{EC86169D-DBA6-46C4-BB89-CE514FAA6731}" type="pres">
      <dgm:prSet presAssocID="{96639462-2236-4FAA-9A5A-52F117F4E51D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DE9E7564-AAA1-42F9-A71A-DD5736F03DA8}" type="pres">
      <dgm:prSet presAssocID="{793240F1-29BC-4512-B60A-58D375BE2998}" presName="compNode" presStyleCnt="0"/>
      <dgm:spPr/>
    </dgm:pt>
    <dgm:pt modelId="{3148C6AF-F869-4006-B0E3-D7FC81856E12}" type="pres">
      <dgm:prSet presAssocID="{793240F1-29BC-4512-B60A-58D375BE2998}" presName="aNode" presStyleLbl="bgShp" presStyleIdx="0" presStyleCnt="1" custScaleX="98268" custLinFactNeighborX="866" custLinFactNeighborY="134"/>
      <dgm:spPr/>
      <dgm:t>
        <a:bodyPr/>
        <a:lstStyle/>
        <a:p>
          <a:endParaRPr lang="en-GB"/>
        </a:p>
      </dgm:t>
    </dgm:pt>
    <dgm:pt modelId="{5A11988A-8AFF-4614-80A0-69BFC6C42517}" type="pres">
      <dgm:prSet presAssocID="{793240F1-29BC-4512-B60A-58D375BE2998}" presName="textNode" presStyleLbl="bgShp" presStyleIdx="0" presStyleCnt="1"/>
      <dgm:spPr/>
      <dgm:t>
        <a:bodyPr/>
        <a:lstStyle/>
        <a:p>
          <a:endParaRPr lang="en-GB"/>
        </a:p>
      </dgm:t>
    </dgm:pt>
    <dgm:pt modelId="{C2943181-2DFB-460B-9205-9AF7ECC909FD}" type="pres">
      <dgm:prSet presAssocID="{793240F1-29BC-4512-B60A-58D375BE2998}" presName="compChildNode" presStyleCnt="0"/>
      <dgm:spPr/>
    </dgm:pt>
    <dgm:pt modelId="{EC1A0AF7-F54A-4DE2-BF88-707F051FA35A}" type="pres">
      <dgm:prSet presAssocID="{793240F1-29BC-4512-B60A-58D375BE2998}" presName="theInnerList" presStyleCnt="0"/>
      <dgm:spPr/>
    </dgm:pt>
    <dgm:pt modelId="{AF810445-AA6E-4E39-A992-4625D5AC23F9}" type="pres">
      <dgm:prSet presAssocID="{25CDE245-6D78-4179-8C2D-745463144E43}" presName="childNode" presStyleLbl="node1" presStyleIdx="0" presStyleCnt="1" custLinFactNeighborX="333" custLinFactNeighborY="41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358F2D90-12B7-4A14-8CD5-A79311C5454F}" srcId="{96639462-2236-4FAA-9A5A-52F117F4E51D}" destId="{793240F1-29BC-4512-B60A-58D375BE2998}" srcOrd="0" destOrd="0" parTransId="{753AC34E-4345-4A8E-A42D-F4B4E3E4F7A4}" sibTransId="{7064B5AD-1730-4490-8A95-B389C99938DE}"/>
    <dgm:cxn modelId="{B99EB2D5-CAB3-4DE1-A8FA-2C9E5F80BD9A}" srcId="{793240F1-29BC-4512-B60A-58D375BE2998}" destId="{25CDE245-6D78-4179-8C2D-745463144E43}" srcOrd="0" destOrd="0" parTransId="{AE813E07-7BA1-421D-AF67-728D8DDB4A0C}" sibTransId="{4F3940CC-3FE1-48DB-8342-1E09080B0416}"/>
    <dgm:cxn modelId="{D319BD73-CEA2-4DD1-9F17-B1BF6D68B442}" type="presOf" srcId="{793240F1-29BC-4512-B60A-58D375BE2998}" destId="{5A11988A-8AFF-4614-80A0-69BFC6C42517}" srcOrd="1" destOrd="0" presId="urn:microsoft.com/office/officeart/2005/8/layout/lProcess2"/>
    <dgm:cxn modelId="{2B9436C4-CE06-4B1B-9089-DC9E117101F7}" type="presOf" srcId="{25CDE245-6D78-4179-8C2D-745463144E43}" destId="{AF810445-AA6E-4E39-A992-4625D5AC23F9}" srcOrd="0" destOrd="0" presId="urn:microsoft.com/office/officeart/2005/8/layout/lProcess2"/>
    <dgm:cxn modelId="{E167BDBC-B7DE-4B3C-ACC7-F6CCBD6D816B}" type="presOf" srcId="{96639462-2236-4FAA-9A5A-52F117F4E51D}" destId="{EC86169D-DBA6-46C4-BB89-CE514FAA6731}" srcOrd="0" destOrd="0" presId="urn:microsoft.com/office/officeart/2005/8/layout/lProcess2"/>
    <dgm:cxn modelId="{8CC3D095-8FB2-4220-B08D-E2B2480AD1F0}" type="presOf" srcId="{793240F1-29BC-4512-B60A-58D375BE2998}" destId="{3148C6AF-F869-4006-B0E3-D7FC81856E12}" srcOrd="0" destOrd="0" presId="urn:microsoft.com/office/officeart/2005/8/layout/lProcess2"/>
    <dgm:cxn modelId="{1D451EB0-1269-4939-89FD-D480D9614F50}" type="presParOf" srcId="{EC86169D-DBA6-46C4-BB89-CE514FAA6731}" destId="{DE9E7564-AAA1-42F9-A71A-DD5736F03DA8}" srcOrd="0" destOrd="0" presId="urn:microsoft.com/office/officeart/2005/8/layout/lProcess2"/>
    <dgm:cxn modelId="{1988585E-7C10-4E8C-95B5-5DC3D5BC6049}" type="presParOf" srcId="{DE9E7564-AAA1-42F9-A71A-DD5736F03DA8}" destId="{3148C6AF-F869-4006-B0E3-D7FC81856E12}" srcOrd="0" destOrd="0" presId="urn:microsoft.com/office/officeart/2005/8/layout/lProcess2"/>
    <dgm:cxn modelId="{14EACEE6-E455-46C1-ADB8-AE1B709976F7}" type="presParOf" srcId="{DE9E7564-AAA1-42F9-A71A-DD5736F03DA8}" destId="{5A11988A-8AFF-4614-80A0-69BFC6C42517}" srcOrd="1" destOrd="0" presId="urn:microsoft.com/office/officeart/2005/8/layout/lProcess2"/>
    <dgm:cxn modelId="{44A07DF7-C8C9-4017-ACA3-80EE51AB8573}" type="presParOf" srcId="{DE9E7564-AAA1-42F9-A71A-DD5736F03DA8}" destId="{C2943181-2DFB-460B-9205-9AF7ECC909FD}" srcOrd="2" destOrd="0" presId="urn:microsoft.com/office/officeart/2005/8/layout/lProcess2"/>
    <dgm:cxn modelId="{BCB3BEAC-05C8-4A42-8E32-7B60288DC276}" type="presParOf" srcId="{C2943181-2DFB-460B-9205-9AF7ECC909FD}" destId="{EC1A0AF7-F54A-4DE2-BF88-707F051FA35A}" srcOrd="0" destOrd="0" presId="urn:microsoft.com/office/officeart/2005/8/layout/lProcess2"/>
    <dgm:cxn modelId="{514ADB72-0528-4D05-9B40-0518509CD4D2}" type="presParOf" srcId="{EC1A0AF7-F54A-4DE2-BF88-707F051FA35A}" destId="{AF810445-AA6E-4E39-A992-4625D5AC23F9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6639462-2236-4FAA-9A5A-52F117F4E51D}" type="doc">
      <dgm:prSet loTypeId="urn:microsoft.com/office/officeart/2005/8/layout/lProcess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93240F1-29BC-4512-B60A-58D375BE2998}">
      <dgm:prSet phldrT="[Text]" custT="1"/>
      <dgm:spPr>
        <a:gradFill rotWithShape="0">
          <a:gsLst>
            <a:gs pos="0">
              <a:srgbClr val="4682A5"/>
            </a:gs>
            <a:gs pos="100000">
              <a:srgbClr val="0C486A"/>
            </a:gs>
          </a:gsLst>
        </a:gradFill>
        <a:ln>
          <a:solidFill>
            <a:srgbClr val="43697D"/>
          </a:solidFill>
        </a:ln>
        <a:scene3d>
          <a:camera prst="orthographicFront"/>
          <a:lightRig rig="twoPt" dir="t"/>
        </a:scene3d>
        <a:sp3d z="-190500" extrusionH="12700">
          <a:bevelT w="50800" h="50800"/>
        </a:sp3d>
      </dgm:spPr>
      <dgm:t>
        <a:bodyPr/>
        <a:lstStyle/>
        <a:p>
          <a:r>
            <a:rPr lang="en-US" sz="2600" dirty="0">
              <a:solidFill>
                <a:schemeClr val="bg1"/>
              </a:solidFill>
            </a:rPr>
            <a:t>Port Licenses</a:t>
          </a:r>
        </a:p>
      </dgm:t>
    </dgm:pt>
    <dgm:pt modelId="{753AC34E-4345-4A8E-A42D-F4B4E3E4F7A4}" type="parTrans" cxnId="{358F2D90-12B7-4A14-8CD5-A79311C5454F}">
      <dgm:prSet/>
      <dgm:spPr/>
      <dgm:t>
        <a:bodyPr/>
        <a:lstStyle/>
        <a:p>
          <a:endParaRPr lang="en-US"/>
        </a:p>
      </dgm:t>
    </dgm:pt>
    <dgm:pt modelId="{7064B5AD-1730-4490-8A95-B389C99938DE}" type="sibTrans" cxnId="{358F2D90-12B7-4A14-8CD5-A79311C5454F}">
      <dgm:prSet/>
      <dgm:spPr/>
      <dgm:t>
        <a:bodyPr/>
        <a:lstStyle/>
        <a:p>
          <a:endParaRPr lang="en-US"/>
        </a:p>
      </dgm:t>
    </dgm:pt>
    <dgm:pt modelId="{25CDE245-6D78-4179-8C2D-745463144E43}">
      <dgm:prSet phldrT="[Text]" custT="1"/>
      <dgm:spPr>
        <a:solidFill>
          <a:srgbClr val="43697D"/>
        </a:solidFill>
        <a:scene3d>
          <a:camera prst="orthographicFront"/>
          <a:lightRig rig="twoPt" dir="t"/>
        </a:scene3d>
        <a:sp3d contourW="12700" prstMaterial="plastic">
          <a:bevelT w="120900" h="88900"/>
          <a:bevelB w="88900" h="31750" prst="angle"/>
          <a:contourClr>
            <a:schemeClr val="tx1"/>
          </a:contourClr>
        </a:sp3d>
      </dgm:spPr>
      <dgm:t>
        <a:bodyPr/>
        <a:lstStyle/>
        <a:p>
          <a:r>
            <a:rPr lang="en-US" sz="1600" b="1" i="0" u="none" dirty="0"/>
            <a:t>T100-Blade</a:t>
          </a:r>
        </a:p>
        <a:p>
          <a:r>
            <a:rPr lang="en-US" sz="1400" b="1" i="0" u="none" dirty="0"/>
            <a:t>Layer 2-4 PSL</a:t>
          </a:r>
        </a:p>
        <a:p>
          <a:r>
            <a:rPr lang="en-US" sz="1200" b="0" i="0" u="none" dirty="0"/>
            <a:t>24 x 10G &amp; 2 x 100G</a:t>
          </a:r>
          <a:endParaRPr lang="en-US" sz="1200" dirty="0"/>
        </a:p>
      </dgm:t>
    </dgm:pt>
    <dgm:pt modelId="{4F3940CC-3FE1-48DB-8342-1E09080B0416}" type="sibTrans" cxnId="{B99EB2D5-CAB3-4DE1-A8FA-2C9E5F80BD9A}">
      <dgm:prSet/>
      <dgm:spPr/>
      <dgm:t>
        <a:bodyPr/>
        <a:lstStyle/>
        <a:p>
          <a:endParaRPr lang="en-US"/>
        </a:p>
      </dgm:t>
    </dgm:pt>
    <dgm:pt modelId="{AE813E07-7BA1-421D-AF67-728D8DDB4A0C}" type="parTrans" cxnId="{B99EB2D5-CAB3-4DE1-A8FA-2C9E5F80BD9A}">
      <dgm:prSet/>
      <dgm:spPr/>
      <dgm:t>
        <a:bodyPr/>
        <a:lstStyle/>
        <a:p>
          <a:endParaRPr lang="en-US"/>
        </a:p>
      </dgm:t>
    </dgm:pt>
    <dgm:pt modelId="{EC86169D-DBA6-46C4-BB89-CE514FAA6731}" type="pres">
      <dgm:prSet presAssocID="{96639462-2236-4FAA-9A5A-52F117F4E51D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DE9E7564-AAA1-42F9-A71A-DD5736F03DA8}" type="pres">
      <dgm:prSet presAssocID="{793240F1-29BC-4512-B60A-58D375BE2998}" presName="compNode" presStyleCnt="0"/>
      <dgm:spPr/>
    </dgm:pt>
    <dgm:pt modelId="{3148C6AF-F869-4006-B0E3-D7FC81856E12}" type="pres">
      <dgm:prSet presAssocID="{793240F1-29BC-4512-B60A-58D375BE2998}" presName="aNode" presStyleLbl="bgShp" presStyleIdx="0" presStyleCnt="1" custScaleX="98268" custLinFactNeighborX="1870"/>
      <dgm:spPr/>
      <dgm:t>
        <a:bodyPr/>
        <a:lstStyle/>
        <a:p>
          <a:endParaRPr lang="en-GB"/>
        </a:p>
      </dgm:t>
    </dgm:pt>
    <dgm:pt modelId="{5A11988A-8AFF-4614-80A0-69BFC6C42517}" type="pres">
      <dgm:prSet presAssocID="{793240F1-29BC-4512-B60A-58D375BE2998}" presName="textNode" presStyleLbl="bgShp" presStyleIdx="0" presStyleCnt="1"/>
      <dgm:spPr/>
      <dgm:t>
        <a:bodyPr/>
        <a:lstStyle/>
        <a:p>
          <a:endParaRPr lang="en-GB"/>
        </a:p>
      </dgm:t>
    </dgm:pt>
    <dgm:pt modelId="{C2943181-2DFB-460B-9205-9AF7ECC909FD}" type="pres">
      <dgm:prSet presAssocID="{793240F1-29BC-4512-B60A-58D375BE2998}" presName="compChildNode" presStyleCnt="0"/>
      <dgm:spPr/>
    </dgm:pt>
    <dgm:pt modelId="{EC1A0AF7-F54A-4DE2-BF88-707F051FA35A}" type="pres">
      <dgm:prSet presAssocID="{793240F1-29BC-4512-B60A-58D375BE2998}" presName="theInnerList" presStyleCnt="0"/>
      <dgm:spPr/>
    </dgm:pt>
    <dgm:pt modelId="{AF810445-AA6E-4E39-A992-4625D5AC23F9}" type="pres">
      <dgm:prSet presAssocID="{25CDE245-6D78-4179-8C2D-745463144E43}" presName="childNode" presStyleLbl="node1" presStyleIdx="0" presStyleCnt="1" custLinFactNeighborX="33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358F2D90-12B7-4A14-8CD5-A79311C5454F}" srcId="{96639462-2236-4FAA-9A5A-52F117F4E51D}" destId="{793240F1-29BC-4512-B60A-58D375BE2998}" srcOrd="0" destOrd="0" parTransId="{753AC34E-4345-4A8E-A42D-F4B4E3E4F7A4}" sibTransId="{7064B5AD-1730-4490-8A95-B389C99938DE}"/>
    <dgm:cxn modelId="{4E8AECAE-C16D-446D-9F9A-1B86140093BC}" type="presOf" srcId="{793240F1-29BC-4512-B60A-58D375BE2998}" destId="{3148C6AF-F869-4006-B0E3-D7FC81856E12}" srcOrd="0" destOrd="0" presId="urn:microsoft.com/office/officeart/2005/8/layout/lProcess2"/>
    <dgm:cxn modelId="{3FA61669-FE5B-45E2-9C71-45848607B9B1}" type="presOf" srcId="{793240F1-29BC-4512-B60A-58D375BE2998}" destId="{5A11988A-8AFF-4614-80A0-69BFC6C42517}" srcOrd="1" destOrd="0" presId="urn:microsoft.com/office/officeart/2005/8/layout/lProcess2"/>
    <dgm:cxn modelId="{B99EB2D5-CAB3-4DE1-A8FA-2C9E5F80BD9A}" srcId="{793240F1-29BC-4512-B60A-58D375BE2998}" destId="{25CDE245-6D78-4179-8C2D-745463144E43}" srcOrd="0" destOrd="0" parTransId="{AE813E07-7BA1-421D-AF67-728D8DDB4A0C}" sibTransId="{4F3940CC-3FE1-48DB-8342-1E09080B0416}"/>
    <dgm:cxn modelId="{BF839719-685F-4BBB-99C6-048C9549AEB7}" type="presOf" srcId="{96639462-2236-4FAA-9A5A-52F117F4E51D}" destId="{EC86169D-DBA6-46C4-BB89-CE514FAA6731}" srcOrd="0" destOrd="0" presId="urn:microsoft.com/office/officeart/2005/8/layout/lProcess2"/>
    <dgm:cxn modelId="{54BF8C40-D8D7-4EF6-AAB8-4B459C047AF0}" type="presOf" srcId="{25CDE245-6D78-4179-8C2D-745463144E43}" destId="{AF810445-AA6E-4E39-A992-4625D5AC23F9}" srcOrd="0" destOrd="0" presId="urn:microsoft.com/office/officeart/2005/8/layout/lProcess2"/>
    <dgm:cxn modelId="{6FA5F8B8-F720-4DA2-9898-2B3E0D02F128}" type="presParOf" srcId="{EC86169D-DBA6-46C4-BB89-CE514FAA6731}" destId="{DE9E7564-AAA1-42F9-A71A-DD5736F03DA8}" srcOrd="0" destOrd="0" presId="urn:microsoft.com/office/officeart/2005/8/layout/lProcess2"/>
    <dgm:cxn modelId="{58BD0CD2-7AE7-467C-AD9A-F0704575A1EE}" type="presParOf" srcId="{DE9E7564-AAA1-42F9-A71A-DD5736F03DA8}" destId="{3148C6AF-F869-4006-B0E3-D7FC81856E12}" srcOrd="0" destOrd="0" presId="urn:microsoft.com/office/officeart/2005/8/layout/lProcess2"/>
    <dgm:cxn modelId="{D98FBD78-798C-4967-8B33-7002D55E53C1}" type="presParOf" srcId="{DE9E7564-AAA1-42F9-A71A-DD5736F03DA8}" destId="{5A11988A-8AFF-4614-80A0-69BFC6C42517}" srcOrd="1" destOrd="0" presId="urn:microsoft.com/office/officeart/2005/8/layout/lProcess2"/>
    <dgm:cxn modelId="{8159820E-C0E1-445E-AA44-475FD67FB0EB}" type="presParOf" srcId="{DE9E7564-AAA1-42F9-A71A-DD5736F03DA8}" destId="{C2943181-2DFB-460B-9205-9AF7ECC909FD}" srcOrd="2" destOrd="0" presId="urn:microsoft.com/office/officeart/2005/8/layout/lProcess2"/>
    <dgm:cxn modelId="{A84CC6C5-E3AF-48F9-AC0F-86E243D79399}" type="presParOf" srcId="{C2943181-2DFB-460B-9205-9AF7ECC909FD}" destId="{EC1A0AF7-F54A-4DE2-BF88-707F051FA35A}" srcOrd="0" destOrd="0" presId="urn:microsoft.com/office/officeart/2005/8/layout/lProcess2"/>
    <dgm:cxn modelId="{69618952-6DA2-466E-AD11-508B6E197ACC}" type="presParOf" srcId="{EC1A0AF7-F54A-4DE2-BF88-707F051FA35A}" destId="{AF810445-AA6E-4E39-A992-4625D5AC23F9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180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180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FB17C89-3248-460F-86F5-E6C262D67C41}" type="datetimeFigureOut">
              <a:rPr lang="en-US" smtClean="0"/>
              <a:pPr/>
              <a:t>3/28/2018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669"/>
            <a:ext cx="3037840" cy="461804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772669"/>
            <a:ext cx="3037840" cy="461804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4EDDD91-690C-40F9-AB1E-7CD62BEBCA8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18076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28" charset="-52"/>
                <a:cs typeface="ヒラギノ角ゴ Pro W3" pitchFamily="28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560" y="0"/>
            <a:ext cx="3037840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28" charset="-52"/>
                <a:cs typeface="ヒラギノ角ゴ Pro W3" pitchFamily="28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27038" y="692150"/>
            <a:ext cx="6156325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720" y="4387136"/>
            <a:ext cx="5140960" cy="4156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4271"/>
            <a:ext cx="3037840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28" charset="-52"/>
                <a:cs typeface="ヒラギノ角ゴ Pro W3" pitchFamily="28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560" y="8774271"/>
            <a:ext cx="3037840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87A433F-FA47-43E3-859A-EDA27E7B5606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52615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28" charset="-52"/>
        <a:ea typeface="ヒラギノ角ゴ Pro W3" pitchFamily="28" charset="-128"/>
        <a:cs typeface="ヒラギノ角ゴ Pro W3" pitchFamily="28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28" charset="-52"/>
        <a:ea typeface="ヒラギノ角ゴ Pro W3" pitchFamily="2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28" charset="-52"/>
        <a:ea typeface="ヒラギノ角ゴ Pro W3" pitchFamily="2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28" charset="-52"/>
        <a:ea typeface="ヒラギノ角ゴ Pro W3" pitchFamily="2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28" charset="-52"/>
        <a:ea typeface="ヒラギノ角ゴ Pro W3" pitchFamily="28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7038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631F25-7889-45AB-AA71-A8C8F51AE9BA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85638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7038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631F25-7889-45AB-AA71-A8C8F51AE9BA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3826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7038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631F25-7889-45AB-AA71-A8C8F51AE9BA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44044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7038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631F25-7889-45AB-AA71-A8C8F51AE9BA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5385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7038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8F48D3-4161-4039-9348-4E3A17023456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3023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7038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631F25-7889-45AB-AA71-A8C8F51AE9BA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2465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7038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631F25-7889-45AB-AA71-A8C8F51AE9BA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04795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7038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631F25-7889-45AB-AA71-A8C8F51AE9BA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82481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7038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631F25-7889-45AB-AA71-A8C8F51AE9BA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4126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7038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631F25-7889-45AB-AA71-A8C8F51AE9BA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5906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7038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FAD0C-0FCA-4E8D-8939-16C3015F8DA8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62650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302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95758-9711-4CEE-92A5-72DF0DADFAB8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158766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7038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A433F-FA47-43E3-859A-EDA27E7B5606}" type="slidenum">
              <a:rPr lang="en-US" smtClean="0">
                <a:solidFill>
                  <a:prstClr val="black"/>
                </a:solidFill>
              </a:rPr>
              <a:pPr/>
              <a:t>34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3709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7038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215B2-9578-4A73-BE68-D973581E89E7}" type="slidenum">
              <a:rPr lang="en-US" smtClean="0">
                <a:solidFill>
                  <a:prstClr val="black"/>
                </a:solidFill>
              </a:rPr>
              <a:pPr/>
              <a:t>35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5973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7038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A433F-FA47-43E3-859A-EDA27E7B5606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4335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302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270221" y="4415791"/>
            <a:ext cx="6252335" cy="4183380"/>
          </a:xfrm>
        </p:spPr>
        <p:txBody>
          <a:bodyPr>
            <a:noAutofit/>
          </a:bodyPr>
          <a:lstStyle/>
          <a:p>
            <a:endParaRPr lang="en-US" sz="1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6F32B9-D41C-45CE-9644-5DC63C04213D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5476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27038" y="692150"/>
            <a:ext cx="6156325" cy="34639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CB13A9-5AD9-41E3-903D-6D51774F28E0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2621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7038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631F25-7889-45AB-AA71-A8C8F51AE9BA}" type="slidenum">
              <a:rPr lang="en-US" smtClean="0">
                <a:solidFill>
                  <a:srgbClr val="000000"/>
                </a:solidFill>
              </a:rPr>
              <a:pPr/>
              <a:t>8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4982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7038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631F25-7889-45AB-AA71-A8C8F51AE9BA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06475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7038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631F25-7889-45AB-AA71-A8C8F51AE9BA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3481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7038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631F25-7889-45AB-AA71-A8C8F51AE9BA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05864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5.png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ntent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8" descr="NS_DeckImage1.jpg"/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8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©2017 NETSCOUT  °  CONFIDENTIAL &amp; PROPRIETARY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79DAA28-B5B3-1F4F-BBE4-B1BE279727CC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9600" y="1600202"/>
            <a:ext cx="10972800" cy="4525963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Open Sans"/>
                <a:cs typeface="Open Sans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Picture 11" descr="NS_ICON_RGB™.png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439714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 1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09624" y="982148"/>
            <a:ext cx="6350000" cy="3439584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None/>
              <a:defRPr sz="5000" b="1" i="0" baseline="0">
                <a:solidFill>
                  <a:schemeClr val="tx1"/>
                </a:solidFill>
                <a:latin typeface="Open Sans"/>
                <a:cs typeface="Open Sans"/>
              </a:defRPr>
            </a:lvl1pPr>
          </a:lstStyle>
          <a:p>
            <a:pPr lvl="0"/>
            <a:r>
              <a:rPr lang="en-US" dirty="0"/>
              <a:t>DIVIDER PAGE.        TITLE GOES HERE.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609624" y="3913724"/>
            <a:ext cx="6350000" cy="493183"/>
          </a:xfrm>
        </p:spPr>
        <p:txBody>
          <a:bodyPr>
            <a:normAutofit/>
          </a:bodyPr>
          <a:lstStyle>
            <a:lvl1pPr marL="0" indent="0">
              <a:buNone/>
              <a:defRPr sz="1800" b="0" i="1">
                <a:solidFill>
                  <a:schemeClr val="bg1"/>
                </a:solidFill>
              </a:defRPr>
            </a:lvl1pPr>
          </a:lstStyle>
          <a:p>
            <a:r>
              <a:rPr lang="en-US" b="0" i="1" dirty="0">
                <a:solidFill>
                  <a:schemeClr val="bg1"/>
                </a:solidFill>
                <a:latin typeface="Open Sans Light"/>
                <a:cs typeface="Open Sans Light"/>
              </a:rPr>
              <a:t>A subtitle can go here if needed.</a:t>
            </a:r>
          </a:p>
        </p:txBody>
      </p:sp>
      <p:pic>
        <p:nvPicPr>
          <p:cNvPr id="9" name="Picture 8" descr="NetScout_O_Black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400" y="6030310"/>
            <a:ext cx="624733" cy="626589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©2017 NETSCOUT  °  CONFIDENTIAL &amp; PROPRIETARY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fld id="{179DAA28-B5B3-1F4F-BBE4-B1BE279727C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44D3424D-3CA6-4496-9039-9F7CF920C4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9305828"/>
      </p:ext>
    </p:extLst>
  </p:cSld>
  <p:clrMapOvr>
    <a:masterClrMapping/>
  </p:clrMapOvr>
  <p:hf hdr="0" ftr="0" dt="0"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093885"/>
            <a:ext cx="3556000" cy="365125"/>
          </a:xfrm>
        </p:spPr>
        <p:txBody>
          <a:bodyPr/>
          <a:lstStyle>
            <a:lvl1pPr>
              <a:defRPr sz="1400" b="1" i="0" spc="300">
                <a:solidFill>
                  <a:schemeClr val="bg1"/>
                </a:solidFill>
                <a:latin typeface="Open Sans"/>
                <a:cs typeface="Open Sans"/>
              </a:defRPr>
            </a:lvl1pPr>
          </a:lstStyle>
          <a:p>
            <a:r>
              <a:rPr lang="en-US" dirty="0">
                <a:solidFill>
                  <a:prstClr val="white"/>
                </a:solidFill>
              </a:rPr>
              <a:t>©2017 NETSCOUT  °  CONFIDENTIAL &amp; PROPRIETARY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7" y="982163"/>
            <a:ext cx="6350000" cy="1799167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5000" b="1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THANK</a:t>
            </a:r>
            <a:br>
              <a:rPr lang="en-US" dirty="0"/>
            </a:br>
            <a:r>
              <a:rPr lang="en-US" dirty="0"/>
              <a:t>YOU</a:t>
            </a:r>
          </a:p>
        </p:txBody>
      </p:sp>
      <p:pic>
        <p:nvPicPr>
          <p:cNvPr id="5" name="Picture 4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302545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_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093885"/>
            <a:ext cx="3556000" cy="365125"/>
          </a:xfrm>
        </p:spPr>
        <p:txBody>
          <a:bodyPr/>
          <a:lstStyle>
            <a:lvl1pPr>
              <a:defRPr sz="1400" b="1" i="0" spc="300">
                <a:solidFill>
                  <a:srgbClr val="767676"/>
                </a:solidFill>
                <a:latin typeface="Open Sans"/>
                <a:cs typeface="Open Sans"/>
              </a:defRPr>
            </a:lvl1pPr>
          </a:lstStyle>
          <a:p>
            <a:r>
              <a:rPr lang="en-US" dirty="0"/>
              <a:t>©2017 NETSCOUT  °  CONFIDENTIAL &amp; PROPRIETARY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7" y="982163"/>
            <a:ext cx="6350000" cy="1799167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5000" b="1" i="0">
                <a:solidFill>
                  <a:schemeClr val="accent1"/>
                </a:solidFill>
                <a:latin typeface="Open Sans"/>
                <a:cs typeface="Open Sans"/>
              </a:defRPr>
            </a:lvl1pPr>
          </a:lstStyle>
          <a:p>
            <a:pPr lvl="0"/>
            <a:r>
              <a:rPr lang="en-US" dirty="0"/>
              <a:t>THANK</a:t>
            </a:r>
            <a:br>
              <a:rPr lang="en-US" dirty="0"/>
            </a:br>
            <a:r>
              <a:rPr lang="en-US" dirty="0"/>
              <a:t>YOU</a:t>
            </a:r>
          </a:p>
        </p:txBody>
      </p:sp>
      <p:pic>
        <p:nvPicPr>
          <p:cNvPr id="5" name="Picture 4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9658876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/>
              <a:t>Background Image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093885"/>
            <a:ext cx="3556000" cy="365125"/>
          </a:xfrm>
        </p:spPr>
        <p:txBody>
          <a:bodyPr/>
          <a:lstStyle>
            <a:lvl1pPr>
              <a:defRPr sz="1400" b="1" i="0" spc="300">
                <a:solidFill>
                  <a:schemeClr val="bg1"/>
                </a:solidFill>
                <a:latin typeface="Open Sans"/>
                <a:cs typeface="Open Sans"/>
              </a:defRPr>
            </a:lvl1pPr>
          </a:lstStyle>
          <a:p>
            <a:r>
              <a:rPr lang="en-US" dirty="0">
                <a:solidFill>
                  <a:prstClr val="white"/>
                </a:solidFill>
              </a:rPr>
              <a:t>©2017 NETSCOUT  °  CONFIDENTIAL &amp; PROPRIETARY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7" y="982163"/>
            <a:ext cx="6350000" cy="1799167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5000" b="1" i="0">
                <a:solidFill>
                  <a:schemeClr val="accent1"/>
                </a:solidFill>
                <a:latin typeface="Open Sans"/>
                <a:cs typeface="Open Sans"/>
              </a:defRPr>
            </a:lvl1pPr>
          </a:lstStyle>
          <a:p>
            <a:pPr lvl="0"/>
            <a:r>
              <a:rPr lang="en-US" dirty="0"/>
              <a:t>THANK</a:t>
            </a:r>
            <a:br>
              <a:rPr lang="en-US" dirty="0"/>
            </a:br>
            <a:r>
              <a:rPr lang="en-US" dirty="0"/>
              <a:t>YOU</a:t>
            </a:r>
          </a:p>
        </p:txBody>
      </p:sp>
      <p:pic>
        <p:nvPicPr>
          <p:cNvPr id="7" name="Picture 6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96918273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etscout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321719" y="6302852"/>
            <a:ext cx="3556000" cy="366183"/>
          </a:xfrm>
        </p:spPr>
        <p:txBody>
          <a:bodyPr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800">
                <a:solidFill>
                  <a:srgbClr val="767676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©2017 NETSCOUT  °  CONFIDENTIAL &amp; PROPRIETARY</a:t>
            </a:r>
          </a:p>
          <a:p>
            <a:pPr lvl="0"/>
            <a:endParaRPr lang="en-US" dirty="0"/>
          </a:p>
        </p:txBody>
      </p:sp>
      <p:pic>
        <p:nvPicPr>
          <p:cNvPr id="5" name="Picture 4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NS_RGB_Tagline™_Invert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200" y="2133600"/>
            <a:ext cx="6847732" cy="17419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274485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etscout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321719" y="6302852"/>
            <a:ext cx="3556000" cy="366183"/>
          </a:xfrm>
        </p:spPr>
        <p:txBody>
          <a:bodyPr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800">
                <a:solidFill>
                  <a:srgbClr val="767676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©2017 NETSCOUT  °  CONFIDENTIAL &amp; PROPRIETARY</a:t>
            </a:r>
          </a:p>
          <a:p>
            <a:pPr lvl="0"/>
            <a:endParaRPr lang="en-US" dirty="0"/>
          </a:p>
        </p:txBody>
      </p:sp>
      <p:pic>
        <p:nvPicPr>
          <p:cNvPr id="5" name="Picture 4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NS_RGB_Tagline™_Invert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200" y="2133600"/>
            <a:ext cx="6847732" cy="17419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7299235"/>
      </p:ext>
    </p:extLst>
  </p:cSld>
  <p:clrMapOvr>
    <a:masterClrMapping/>
  </p:clrMapOvr>
  <p:hf sldNum="0" hdr="0" ftr="0" dt="0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3556000" cy="365125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67676"/>
                </a:solidFill>
              </a:defRPr>
            </a:lvl1pPr>
          </a:lstStyle>
          <a:p>
            <a:r>
              <a:rPr lang="en-US" dirty="0"/>
              <a:t>©2017 NETSCOUT  °  CONFIDENTIAL &amp; PROPRIETARY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09624" y="982148"/>
            <a:ext cx="6350000" cy="3439584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None/>
              <a:defRPr sz="5000" b="1" i="0" baseline="0">
                <a:solidFill>
                  <a:schemeClr val="accent1"/>
                </a:solidFill>
                <a:latin typeface="Open Sans"/>
                <a:cs typeface="Open Sans"/>
              </a:defRPr>
            </a:lvl1pPr>
          </a:lstStyle>
          <a:p>
            <a:pPr lvl="0"/>
            <a:r>
              <a:rPr lang="en-US" dirty="0"/>
              <a:t>TITLE CAN </a:t>
            </a:r>
            <a:br>
              <a:rPr lang="en-US" dirty="0"/>
            </a:br>
            <a:r>
              <a:rPr lang="en-US" dirty="0"/>
              <a:t>GO HERE &amp; ALSO HERE…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609624" y="3913724"/>
            <a:ext cx="6350000" cy="493183"/>
          </a:xfrm>
        </p:spPr>
        <p:txBody>
          <a:bodyPr>
            <a:normAutofit/>
          </a:bodyPr>
          <a:lstStyle>
            <a:lvl1pPr marL="0" indent="0">
              <a:buNone/>
              <a:defRPr sz="1800" b="0" i="1">
                <a:solidFill>
                  <a:schemeClr val="bg1"/>
                </a:solidFill>
              </a:defRPr>
            </a:lvl1pPr>
          </a:lstStyle>
          <a:p>
            <a:r>
              <a:rPr lang="en-US" b="0" i="1" dirty="0">
                <a:solidFill>
                  <a:schemeClr val="bg1"/>
                </a:solidFill>
                <a:latin typeface="Open Sans Light"/>
                <a:cs typeface="Open Sans Light"/>
              </a:rPr>
              <a:t>A subtitle can go here if needed.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4885671"/>
            <a:ext cx="1303867" cy="292100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C0C497"/>
                </a:solidFill>
              </a:defRPr>
            </a:lvl1pPr>
          </a:lstStyle>
          <a:p>
            <a:pPr lvl="0"/>
            <a:r>
              <a:rPr lang="en-US" dirty="0"/>
              <a:t>01.01.17</a:t>
            </a:r>
          </a:p>
        </p:txBody>
      </p:sp>
      <p:pic>
        <p:nvPicPr>
          <p:cNvPr id="7" name="Picture 6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8679480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3556000" cy="365125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67676"/>
                </a:solidFill>
              </a:defRPr>
            </a:lvl1pPr>
          </a:lstStyle>
          <a:p>
            <a:r>
              <a:rPr lang="en-US" dirty="0"/>
              <a:t>©2017 NETSCOUT  °  CONFIDENTIAL &amp; PROPRIETARY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09624" y="982148"/>
            <a:ext cx="6350000" cy="3439584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None/>
              <a:defRPr sz="5000" b="1" i="0" baseline="0">
                <a:solidFill>
                  <a:schemeClr val="accent1"/>
                </a:solidFill>
                <a:latin typeface="Open Sans"/>
                <a:cs typeface="Open Sans"/>
              </a:defRPr>
            </a:lvl1pPr>
          </a:lstStyle>
          <a:p>
            <a:pPr lvl="0"/>
            <a:r>
              <a:rPr lang="en-US" dirty="0"/>
              <a:t>TITLE CAN </a:t>
            </a:r>
            <a:br>
              <a:rPr lang="en-US" dirty="0"/>
            </a:br>
            <a:r>
              <a:rPr lang="en-US" dirty="0"/>
              <a:t>GO HERE &amp; ALSO HERE…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609624" y="3913724"/>
            <a:ext cx="6350000" cy="493183"/>
          </a:xfrm>
        </p:spPr>
        <p:txBody>
          <a:bodyPr>
            <a:normAutofit/>
          </a:bodyPr>
          <a:lstStyle>
            <a:lvl1pPr marL="0" indent="0">
              <a:buNone/>
              <a:defRPr sz="1800" b="0" i="1">
                <a:solidFill>
                  <a:srgbClr val="262729"/>
                </a:solidFill>
              </a:defRPr>
            </a:lvl1pPr>
          </a:lstStyle>
          <a:p>
            <a:r>
              <a:rPr lang="en-US" b="0" i="1" dirty="0">
                <a:solidFill>
                  <a:schemeClr val="bg1"/>
                </a:solidFill>
                <a:latin typeface="Open Sans Light"/>
                <a:cs typeface="Open Sans Light"/>
              </a:rPr>
              <a:t>A subtitle can go here if needed.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4885671"/>
            <a:ext cx="1303867" cy="292100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C0C497"/>
                </a:solidFill>
              </a:defRPr>
            </a:lvl1pPr>
          </a:lstStyle>
          <a:p>
            <a:pPr lvl="0"/>
            <a:r>
              <a:rPr lang="en-US" dirty="0"/>
              <a:t>01.01.17</a:t>
            </a:r>
          </a:p>
        </p:txBody>
      </p:sp>
      <p:pic>
        <p:nvPicPr>
          <p:cNvPr id="7" name="Picture 6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7888562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 Custo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ontent Placeholder 23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/>
              <a:t>Background Picture</a:t>
            </a:r>
          </a:p>
          <a:p>
            <a:pPr lvl="0"/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>
                <a:solidFill>
                  <a:prstClr val="white"/>
                </a:solidFill>
              </a:rPr>
              <a:t>©2017 NETSCOUT  °  CONFIDENTIAL &amp; PROPRIETARY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4372017"/>
            <a:ext cx="6350000" cy="493184"/>
          </a:xfrm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 b="0" i="1">
                <a:solidFill>
                  <a:srgbClr val="74CC0A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b="0" i="1" dirty="0">
                <a:solidFill>
                  <a:srgbClr val="84D106"/>
                </a:solidFill>
                <a:latin typeface="Open Sans Light"/>
                <a:cs typeface="Open Sans Light"/>
              </a:rPr>
              <a:t>A subtitle can go here if needed.</a:t>
            </a:r>
          </a:p>
          <a:p>
            <a:pPr lvl="0"/>
            <a:endParaRPr lang="en-US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967221"/>
            <a:ext cx="6350000" cy="4271433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None/>
              <a:defRPr sz="5000" b="0" i="0" baseline="0">
                <a:solidFill>
                  <a:schemeClr val="bg1"/>
                </a:solidFill>
              </a:defRPr>
            </a:lvl1pPr>
          </a:lstStyle>
          <a:p>
            <a:pPr>
              <a:lnSpc>
                <a:spcPct val="80000"/>
              </a:lnSpc>
            </a:pPr>
            <a:r>
              <a:rPr lang="en-US" sz="5000" b="0" i="0" dirty="0">
                <a:solidFill>
                  <a:schemeClr val="bg1"/>
                </a:solidFill>
                <a:latin typeface="Open Sans Extrabold"/>
                <a:cs typeface="Open Sans Extrabold"/>
              </a:rPr>
              <a:t>DIVIDER </a:t>
            </a:r>
            <a:br>
              <a:rPr lang="en-US" sz="5000" b="0" i="0" dirty="0">
                <a:solidFill>
                  <a:schemeClr val="bg1"/>
                </a:solidFill>
                <a:latin typeface="Open Sans Extrabold"/>
                <a:cs typeface="Open Sans Extrabold"/>
              </a:rPr>
            </a:br>
            <a:r>
              <a:rPr lang="en-US" sz="5000" b="0" i="0" dirty="0">
                <a:solidFill>
                  <a:schemeClr val="bg1"/>
                </a:solidFill>
                <a:latin typeface="Open Sans Extrabold"/>
                <a:cs typeface="Open Sans Extrabold"/>
              </a:rPr>
              <a:t>PAGE with</a:t>
            </a:r>
            <a:r>
              <a:rPr lang="en-US" sz="5000" b="0" i="0" baseline="0" dirty="0">
                <a:solidFill>
                  <a:schemeClr val="bg1"/>
                </a:solidFill>
                <a:latin typeface="Open Sans Extrabold"/>
                <a:cs typeface="Open Sans Extrabold"/>
              </a:rPr>
              <a:t> </a:t>
            </a:r>
            <a:r>
              <a:rPr lang="en-US" sz="5000" b="0" i="0" dirty="0">
                <a:solidFill>
                  <a:schemeClr val="bg1"/>
                </a:solidFill>
                <a:latin typeface="Open Sans Extrabold"/>
                <a:cs typeface="Open Sans Extrabold"/>
              </a:rPr>
              <a:t>IMAGE!   TITLE GOES</a:t>
            </a:r>
            <a:r>
              <a:rPr lang="en-US" sz="5000" b="0" i="0" baseline="0" dirty="0">
                <a:solidFill>
                  <a:schemeClr val="bg1"/>
                </a:solidFill>
                <a:latin typeface="Open Sans Extrabold"/>
                <a:cs typeface="Open Sans Extrabold"/>
              </a:rPr>
              <a:t> </a:t>
            </a:r>
            <a:r>
              <a:rPr lang="en-US" sz="5000" b="0" i="0" dirty="0">
                <a:solidFill>
                  <a:schemeClr val="bg1"/>
                </a:solidFill>
                <a:latin typeface="Open Sans Extrabold"/>
                <a:cs typeface="Open Sans Extrabold"/>
              </a:rPr>
              <a:t>HERE.</a:t>
            </a:r>
          </a:p>
          <a:p>
            <a:pPr lvl="0"/>
            <a:endParaRPr lang="en-US" dirty="0"/>
          </a:p>
        </p:txBody>
      </p:sp>
      <p:pic>
        <p:nvPicPr>
          <p:cNvPr id="7" name="Picture 6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116655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_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342900" indent="-342900">
              <a:buFont typeface="Arial"/>
              <a:buChar char="•"/>
              <a:defRPr b="0" i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aseline="0"/>
            </a:lvl3pPr>
          </a:lstStyle>
          <a:p>
            <a:pPr lvl="0"/>
            <a:r>
              <a:rPr lang="en-US" dirty="0"/>
              <a:t>Bullets should be in sentence cap</a:t>
            </a:r>
          </a:p>
          <a:p>
            <a:pPr lvl="1"/>
            <a:r>
              <a:rPr lang="en-US" dirty="0"/>
              <a:t>Sub-bullets should also be sentence cap</a:t>
            </a:r>
          </a:p>
          <a:p>
            <a:pPr lvl="1"/>
            <a:endParaRPr lang="en-US" dirty="0"/>
          </a:p>
          <a:p>
            <a:pPr lvl="0"/>
            <a:r>
              <a:rPr lang="en-US" dirty="0"/>
              <a:t>Bullets are set in 20 point Open Sans Regular font</a:t>
            </a:r>
          </a:p>
          <a:p>
            <a:pPr lvl="1"/>
            <a:r>
              <a:rPr lang="en-US" dirty="0"/>
              <a:t>Second-line bullets are Open Sans Regular 18pt</a:t>
            </a:r>
          </a:p>
          <a:p>
            <a:pPr lvl="2"/>
            <a:r>
              <a:rPr lang="en-US" dirty="0"/>
              <a:t>Third-line bullets are Open Sans Regular 16pt</a:t>
            </a:r>
          </a:p>
          <a:p>
            <a:pPr lvl="2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©2017 NETSCOUT  °  CONFIDENTIAL &amp; PROPRIETARY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179DAA28-B5B3-1F4F-BBE4-B1BE279727C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rgbClr val="31313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16934034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©2017 NETSCOUT  °  CONFIDENTIAL &amp; PROPRIETARY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79DAA28-B5B3-1F4F-BBE4-B1BE279727CC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9600" y="1600202"/>
            <a:ext cx="10972800" cy="4525963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23160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 2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609617" y="982163"/>
            <a:ext cx="6350000" cy="3439584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None/>
              <a:defRPr sz="5000" b="1" i="0" baseline="0">
                <a:solidFill>
                  <a:schemeClr val="tx1"/>
                </a:solidFill>
                <a:latin typeface="Open Sans"/>
                <a:cs typeface="Open Sans"/>
              </a:defRPr>
            </a:lvl1pPr>
          </a:lstStyle>
          <a:p>
            <a:pPr lvl="0"/>
            <a:r>
              <a:rPr lang="en-US" dirty="0"/>
              <a:t>DIVIDER PAGE.        TITLE GOES HERE.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609624" y="3913724"/>
            <a:ext cx="6350000" cy="493183"/>
          </a:xfrm>
        </p:spPr>
        <p:txBody>
          <a:bodyPr>
            <a:normAutofit/>
          </a:bodyPr>
          <a:lstStyle>
            <a:lvl1pPr marL="0" indent="0">
              <a:buNone/>
              <a:defRPr sz="1800" b="0" i="1">
                <a:solidFill>
                  <a:schemeClr val="bg1"/>
                </a:solidFill>
              </a:defRPr>
            </a:lvl1pPr>
          </a:lstStyle>
          <a:p>
            <a:r>
              <a:rPr lang="en-US" b="0" i="1" dirty="0">
                <a:solidFill>
                  <a:schemeClr val="bg1"/>
                </a:solidFill>
                <a:latin typeface="Open Sans Light"/>
                <a:cs typeface="Open Sans Light"/>
              </a:rPr>
              <a:t>A subtitle can go here if needed.</a:t>
            </a:r>
          </a:p>
        </p:txBody>
      </p:sp>
      <p:pic>
        <p:nvPicPr>
          <p:cNvPr id="9" name="Picture 8" descr="NetScout_O_Black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400" y="6038193"/>
            <a:ext cx="624733" cy="618706"/>
          </a:xfrm>
          <a:prstGeom prst="rect">
            <a:avLst/>
          </a:prstGeom>
        </p:spPr>
      </p:pic>
      <p:sp>
        <p:nvSpPr>
          <p:cNvPr id="6" name="Date Placeholder 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©2017 NETSCOUT  °  CONFIDENTIAL &amp; PROPRIETARY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fld id="{179DAA28-B5B3-1F4F-BBE4-B1BE279727C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44D3424D-3CA6-4496-9039-9F7CF920C4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2651621"/>
      </p:ext>
    </p:extLst>
  </p:cSld>
  <p:clrMapOvr>
    <a:masterClrMapping/>
  </p:clrMapOvr>
  <p:hf hdr="0" ftr="0" dt="0"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2column_Text/Text_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©2017 NETSCOUT  °  CONFIDENTIAL &amp; PROPRIETARY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179DAA28-B5B3-1F4F-BBE4-B1BE279727C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600" y="1425646"/>
            <a:ext cx="5386917" cy="948421"/>
          </a:xfrm>
        </p:spPr>
        <p:txBody>
          <a:bodyPr anchor="t">
            <a:normAutofit/>
          </a:bodyPr>
          <a:lstStyle>
            <a:lvl1pPr marL="0" indent="0">
              <a:buNone/>
              <a:defRPr sz="2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rgbClr val="31313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195483" y="1425646"/>
            <a:ext cx="5386917" cy="948421"/>
          </a:xfrm>
        </p:spPr>
        <p:txBody>
          <a:bodyPr anchor="t">
            <a:normAutofit/>
          </a:bodyPr>
          <a:lstStyle>
            <a:lvl1pPr marL="0" indent="0">
              <a:buNone/>
              <a:defRPr sz="2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609715" y="2374066"/>
            <a:ext cx="5386803" cy="3863292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6199717" y="2374067"/>
            <a:ext cx="5386803" cy="3863292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Picture 11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7796320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2column_Text/Text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©2017 NETSCOUT  °  CONFIDENTIAL &amp; PROPRIETARY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79DAA28-B5B3-1F4F-BBE4-B1BE279727CC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600" y="1434800"/>
            <a:ext cx="5386917" cy="948421"/>
          </a:xfrm>
        </p:spPr>
        <p:txBody>
          <a:bodyPr anchor="t">
            <a:norm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Open Sans"/>
                <a:cs typeface="Open San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195483" y="1434800"/>
            <a:ext cx="5386917" cy="948421"/>
          </a:xfrm>
        </p:spPr>
        <p:txBody>
          <a:bodyPr anchor="t">
            <a:norm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Open Sans"/>
                <a:cs typeface="Open San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615320" y="2383219"/>
            <a:ext cx="5386803" cy="3863292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6195597" y="2383219"/>
            <a:ext cx="5386803" cy="3863292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6733098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2column_Text/Content_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600" y="1417640"/>
            <a:ext cx="5386917" cy="948421"/>
          </a:xfrm>
        </p:spPr>
        <p:txBody>
          <a:bodyPr anchor="t">
            <a:normAutofit/>
          </a:bodyPr>
          <a:lstStyle>
            <a:lvl1pPr marL="0" indent="0">
              <a:buNone/>
              <a:defRPr sz="2000" b="1" i="0">
                <a:solidFill>
                  <a:schemeClr val="tx1"/>
                </a:solidFill>
                <a:latin typeface="Open Sans"/>
                <a:cs typeface="Open San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US" dirty="0"/>
              <a:t>©2017 NETSCOUT  °  CONFIDENTIAL &amp; PROPRIETARY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179DAA28-B5B3-1F4F-BBE4-B1BE279727C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rgbClr val="31313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609715" y="2383219"/>
            <a:ext cx="5386803" cy="30841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6191253" y="1420285"/>
            <a:ext cx="5369983" cy="404706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9896103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2column_Text/Content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©2017 NETSCOUT  °  CONFIDENTIAL &amp; PROPRIETARY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79DAA28-B5B3-1F4F-BBE4-B1BE279727CC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600" y="1417640"/>
            <a:ext cx="5386917" cy="948421"/>
          </a:xfrm>
        </p:spPr>
        <p:txBody>
          <a:bodyPr anchor="t">
            <a:normAutofit/>
          </a:bodyPr>
          <a:lstStyle>
            <a:lvl1pPr marL="0" indent="0">
              <a:buNone/>
              <a:defRPr sz="2000" b="1" i="0" baseline="0">
                <a:solidFill>
                  <a:schemeClr val="bg1"/>
                </a:solidFill>
                <a:latin typeface="Open Sans"/>
                <a:cs typeface="Open San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7"/>
          <p:cNvSpPr>
            <a:spLocks noGrp="1"/>
          </p:cNvSpPr>
          <p:nvPr>
            <p:ph sz="quarter" idx="12"/>
          </p:nvPr>
        </p:nvSpPr>
        <p:spPr>
          <a:xfrm>
            <a:off x="6191253" y="1420285"/>
            <a:ext cx="5369983" cy="40364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609600" y="2366435"/>
            <a:ext cx="5384800" cy="3090333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Open Sans "/>
                <a:cs typeface="Open Sans "/>
              </a:defRPr>
            </a:lvl1pPr>
            <a:lvl2pPr>
              <a:defRPr>
                <a:solidFill>
                  <a:schemeClr val="bg1"/>
                </a:solidFill>
                <a:latin typeface="Open Sans "/>
                <a:cs typeface="Open Sans "/>
              </a:defRPr>
            </a:lvl2pPr>
            <a:lvl3pPr>
              <a:defRPr>
                <a:solidFill>
                  <a:schemeClr val="bg1"/>
                </a:solidFill>
                <a:latin typeface="Open Sans "/>
                <a:cs typeface="Open Sans "/>
              </a:defRPr>
            </a:lvl3pPr>
            <a:lvl4pPr>
              <a:defRPr>
                <a:solidFill>
                  <a:schemeClr val="bg1"/>
                </a:solidFill>
                <a:latin typeface="Open Sans "/>
                <a:cs typeface="Open Sans "/>
              </a:defRPr>
            </a:lvl4pPr>
            <a:lvl5pPr>
              <a:defRPr>
                <a:solidFill>
                  <a:schemeClr val="bg1"/>
                </a:solidFill>
                <a:latin typeface="Open Sans "/>
                <a:cs typeface="Open Sans 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1" name="Picture 10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8739934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2column_Content/Content_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©2017 NETSCOUT  °  CONFIDENTIAL &amp; PROPRIETARY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179DAA28-B5B3-1F4F-BBE4-B1BE279727C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rgbClr val="31313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7"/>
          <p:cNvSpPr>
            <a:spLocks noGrp="1"/>
          </p:cNvSpPr>
          <p:nvPr>
            <p:ph sz="quarter" idx="12"/>
          </p:nvPr>
        </p:nvSpPr>
        <p:spPr>
          <a:xfrm>
            <a:off x="609600" y="1420285"/>
            <a:ext cx="5384800" cy="40364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191253" y="1420285"/>
            <a:ext cx="5369983" cy="40364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6821860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2column_Content/Content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©2017 NETSCOUT  °  CONFIDENTIAL &amp; PROPRIETARY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79DAA28-B5B3-1F4F-BBE4-B1BE279727CC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13"/>
          <p:cNvSpPr>
            <a:spLocks noGrp="1"/>
          </p:cNvSpPr>
          <p:nvPr>
            <p:ph sz="quarter" idx="12"/>
          </p:nvPr>
        </p:nvSpPr>
        <p:spPr>
          <a:xfrm>
            <a:off x="609600" y="1420285"/>
            <a:ext cx="5384800" cy="40364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3"/>
          </p:nvPr>
        </p:nvSpPr>
        <p:spPr>
          <a:xfrm>
            <a:off x="6197602" y="1420285"/>
            <a:ext cx="5363633" cy="40364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0" name="Picture 9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49567119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093885"/>
            <a:ext cx="7848600" cy="459315"/>
          </a:xfrm>
        </p:spPr>
        <p:txBody>
          <a:bodyPr/>
          <a:lstStyle>
            <a:lvl1pPr>
              <a:defRPr sz="1400" b="1" i="0" spc="300">
                <a:solidFill>
                  <a:schemeClr val="bg1"/>
                </a:solidFill>
                <a:latin typeface="Open Sans"/>
                <a:cs typeface="Open Sans"/>
              </a:defRPr>
            </a:lvl1pPr>
          </a:lstStyle>
          <a:p>
            <a:r>
              <a:rPr lang="en-US" dirty="0">
                <a:solidFill>
                  <a:prstClr val="white"/>
                </a:solidFill>
              </a:rPr>
              <a:t>©2017 NETSCOUT  °  CONFIDENTIAL &amp; PROPRIETARY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7" y="982163"/>
            <a:ext cx="6350000" cy="1799167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5000" b="1" i="0">
                <a:solidFill>
                  <a:schemeClr val="accent1"/>
                </a:solidFill>
                <a:latin typeface="Open Sans"/>
                <a:cs typeface="Open Sans"/>
              </a:defRPr>
            </a:lvl1pPr>
          </a:lstStyle>
          <a:p>
            <a:pPr lvl="0"/>
            <a:r>
              <a:rPr lang="en-US" dirty="0"/>
              <a:t>THANK</a:t>
            </a:r>
            <a:br>
              <a:rPr lang="en-US" dirty="0"/>
            </a:br>
            <a:r>
              <a:rPr lang="en-US" dirty="0"/>
              <a:t>YOU</a:t>
            </a:r>
          </a:p>
        </p:txBody>
      </p:sp>
      <p:pic>
        <p:nvPicPr>
          <p:cNvPr id="5" name="Picture 4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64869756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_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093885"/>
            <a:ext cx="3556000" cy="365125"/>
          </a:xfrm>
        </p:spPr>
        <p:txBody>
          <a:bodyPr/>
          <a:lstStyle>
            <a:lvl1pPr>
              <a:defRPr sz="1400" b="1" i="0" spc="300">
                <a:solidFill>
                  <a:srgbClr val="767676"/>
                </a:solidFill>
                <a:latin typeface="Open Sans"/>
                <a:cs typeface="Open Sans"/>
              </a:defRPr>
            </a:lvl1pPr>
          </a:lstStyle>
          <a:p>
            <a:r>
              <a:rPr lang="en-US" dirty="0"/>
              <a:t>©2017 NETSCOUT  °  CONFIDENTIAL &amp; PROPRIETARY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7" y="982163"/>
            <a:ext cx="6350000" cy="1799167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5000" b="1" i="0">
                <a:solidFill>
                  <a:schemeClr val="accent1"/>
                </a:solidFill>
                <a:latin typeface="Open Sans"/>
                <a:cs typeface="Open Sans"/>
              </a:defRPr>
            </a:lvl1pPr>
          </a:lstStyle>
          <a:p>
            <a:pPr lvl="0"/>
            <a:r>
              <a:rPr lang="en-US" dirty="0"/>
              <a:t>THANK</a:t>
            </a:r>
            <a:br>
              <a:rPr lang="en-US" dirty="0"/>
            </a:br>
            <a:r>
              <a:rPr lang="en-US" dirty="0"/>
              <a:t>YOU</a:t>
            </a:r>
          </a:p>
        </p:txBody>
      </p:sp>
      <p:pic>
        <p:nvPicPr>
          <p:cNvPr id="5" name="Picture 4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81043913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/>
              <a:t>Background Image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093885"/>
            <a:ext cx="3556000" cy="365125"/>
          </a:xfrm>
        </p:spPr>
        <p:txBody>
          <a:bodyPr/>
          <a:lstStyle>
            <a:lvl1pPr>
              <a:defRPr sz="1400" b="1" i="0" spc="300">
                <a:solidFill>
                  <a:schemeClr val="bg1"/>
                </a:solidFill>
                <a:latin typeface="Open Sans"/>
                <a:cs typeface="Open Sans"/>
              </a:defRPr>
            </a:lvl1pPr>
          </a:lstStyle>
          <a:p>
            <a:r>
              <a:rPr lang="en-US" dirty="0">
                <a:solidFill>
                  <a:prstClr val="white"/>
                </a:solidFill>
              </a:rPr>
              <a:t>©2017 NETSCOUT  °  CONFIDENTIAL &amp; PROPRIETARY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7" y="982163"/>
            <a:ext cx="6350000" cy="1799167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5000" b="1" i="0">
                <a:solidFill>
                  <a:schemeClr val="accent1"/>
                </a:solidFill>
                <a:latin typeface="Open Sans"/>
                <a:cs typeface="Open Sans"/>
              </a:defRPr>
            </a:lvl1pPr>
          </a:lstStyle>
          <a:p>
            <a:pPr lvl="0"/>
            <a:r>
              <a:rPr lang="en-US" dirty="0"/>
              <a:t>THANK</a:t>
            </a:r>
            <a:br>
              <a:rPr lang="en-US" dirty="0"/>
            </a:br>
            <a:r>
              <a:rPr lang="en-US" dirty="0"/>
              <a:t>YOU</a:t>
            </a:r>
          </a:p>
        </p:txBody>
      </p:sp>
      <p:pic>
        <p:nvPicPr>
          <p:cNvPr id="7" name="Picture 6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26373234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etscout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321719" y="6302852"/>
            <a:ext cx="3556000" cy="366183"/>
          </a:xfrm>
        </p:spPr>
        <p:txBody>
          <a:bodyPr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800">
                <a:solidFill>
                  <a:srgbClr val="767676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©2017 NETSCOUT  °  CONFIDENTIAL &amp; PROPRIETARY</a:t>
            </a:r>
          </a:p>
          <a:p>
            <a:pPr lvl="0"/>
            <a:endParaRPr lang="en-US" dirty="0"/>
          </a:p>
        </p:txBody>
      </p:sp>
      <p:pic>
        <p:nvPicPr>
          <p:cNvPr id="5" name="Picture 4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NS_RGB_Tagline™_Invert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200" y="2133600"/>
            <a:ext cx="6847732" cy="17419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680475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 3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982167"/>
            <a:ext cx="6350000" cy="3439584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None/>
              <a:defRPr sz="5000" b="1" i="0" baseline="0">
                <a:solidFill>
                  <a:schemeClr val="tx1"/>
                </a:solidFill>
                <a:latin typeface="Open Sans"/>
                <a:cs typeface="Open Sans"/>
              </a:defRPr>
            </a:lvl1pPr>
          </a:lstStyle>
          <a:p>
            <a:pPr lvl="0"/>
            <a:r>
              <a:rPr lang="en-US" dirty="0"/>
              <a:t>DIVIDER PAGE.        TITLE GOES HERE.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609624" y="3913724"/>
            <a:ext cx="6350000" cy="493183"/>
          </a:xfrm>
        </p:spPr>
        <p:txBody>
          <a:bodyPr>
            <a:normAutofit/>
          </a:bodyPr>
          <a:lstStyle>
            <a:lvl1pPr marL="0" indent="0">
              <a:buNone/>
              <a:defRPr sz="1800" b="0" i="1">
                <a:solidFill>
                  <a:schemeClr val="bg1"/>
                </a:solidFill>
              </a:defRPr>
            </a:lvl1pPr>
          </a:lstStyle>
          <a:p>
            <a:r>
              <a:rPr lang="en-US" b="0" i="1" dirty="0">
                <a:solidFill>
                  <a:schemeClr val="bg1"/>
                </a:solidFill>
                <a:latin typeface="Open Sans Light"/>
                <a:cs typeface="Open Sans Light"/>
              </a:rPr>
              <a:t>A subtitle can go here if needed.</a:t>
            </a:r>
          </a:p>
        </p:txBody>
      </p:sp>
      <p:pic>
        <p:nvPicPr>
          <p:cNvPr id="6" name="Picture 5" descr="NetScout_O_Black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400" y="6077607"/>
            <a:ext cx="624733" cy="579292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©2017 NETSCOUT  °  CONFIDENTIAL &amp; PROPRIETARY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fld id="{179DAA28-B5B3-1F4F-BBE4-B1BE279727C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44D3424D-3CA6-4496-9039-9F7CF920C4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273412"/>
      </p:ext>
    </p:extLst>
  </p:cSld>
  <p:clrMapOvr>
    <a:masterClrMapping/>
  </p:clrMapOvr>
  <p:hf hdr="0" ftr="0" dt="0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etscout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321719" y="6302852"/>
            <a:ext cx="3556000" cy="366183"/>
          </a:xfrm>
        </p:spPr>
        <p:txBody>
          <a:bodyPr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800">
                <a:solidFill>
                  <a:srgbClr val="767676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©2017 NETSCOUT  °  CONFIDENTIAL &amp; PROPRIETARY</a:t>
            </a:r>
          </a:p>
          <a:p>
            <a:pPr lvl="0"/>
            <a:endParaRPr lang="en-US" dirty="0"/>
          </a:p>
        </p:txBody>
      </p:sp>
      <p:pic>
        <p:nvPicPr>
          <p:cNvPr id="4" name="Picture 3" descr="NS_ICON_RGB™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NS_RGB_Tagline™_Inver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200" y="2133600"/>
            <a:ext cx="6847732" cy="17419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0592808"/>
      </p:ext>
    </p:extLst>
  </p:cSld>
  <p:clrMapOvr>
    <a:masterClrMapping/>
  </p:clrMapOvr>
  <p:hf hdr="0" dt="0"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3556000" cy="365125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67676"/>
                </a:solidFill>
              </a:defRPr>
            </a:lvl1pPr>
          </a:lstStyle>
          <a:p>
            <a:r>
              <a:rPr lang="en-US" dirty="0"/>
              <a:t>©2017 NETSCOUT  °  CONFIDENTIAL &amp; PROPRIETARY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09624" y="982148"/>
            <a:ext cx="6350000" cy="3439584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None/>
              <a:defRPr sz="5000" b="1" i="0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 CAN </a:t>
            </a:r>
            <a:br>
              <a:rPr lang="en-US" dirty="0"/>
            </a:br>
            <a:r>
              <a:rPr lang="en-US" dirty="0"/>
              <a:t>GO HERE &amp; ALSO HERE…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609624" y="3913724"/>
            <a:ext cx="6350000" cy="493183"/>
          </a:xfrm>
        </p:spPr>
        <p:txBody>
          <a:bodyPr>
            <a:normAutofit/>
          </a:bodyPr>
          <a:lstStyle>
            <a:lvl1pPr marL="0" indent="0">
              <a:buNone/>
              <a:defRPr sz="1800" b="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b="0" i="1" dirty="0">
                <a:solidFill>
                  <a:schemeClr val="bg1"/>
                </a:solidFill>
                <a:latin typeface="Open Sans Light"/>
                <a:cs typeface="Open Sans Light"/>
              </a:rPr>
              <a:t>A subtitle can go here if needed.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4885671"/>
            <a:ext cx="1303867" cy="292100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C0C49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01.01.17</a:t>
            </a:r>
          </a:p>
        </p:txBody>
      </p:sp>
      <p:pic>
        <p:nvPicPr>
          <p:cNvPr id="7" name="Picture 6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6413766"/>
      </p:ext>
    </p:extLst>
  </p:cSld>
  <p:clrMapOvr>
    <a:masterClrMapping/>
  </p:clrMapOvr>
  <p:hf hdr="0" dt="0"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3556000" cy="365125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67676"/>
                </a:solidFill>
              </a:defRPr>
            </a:lvl1pPr>
          </a:lstStyle>
          <a:p>
            <a:r>
              <a:rPr lang="en-US" dirty="0"/>
              <a:t>©2017 NETSCOUT  °  CONFIDENTIAL &amp; PROPRIETARY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09624" y="982148"/>
            <a:ext cx="6350000" cy="3439584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None/>
              <a:defRPr sz="5000" b="1" i="0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 CAN </a:t>
            </a:r>
            <a:br>
              <a:rPr lang="en-US" dirty="0"/>
            </a:br>
            <a:r>
              <a:rPr lang="en-US" dirty="0"/>
              <a:t>GO HERE &amp; ALSO HERE…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609624" y="3913724"/>
            <a:ext cx="6350000" cy="493183"/>
          </a:xfrm>
        </p:spPr>
        <p:txBody>
          <a:bodyPr>
            <a:normAutofit/>
          </a:bodyPr>
          <a:lstStyle>
            <a:lvl1pPr marL="0" indent="0">
              <a:buNone/>
              <a:defRPr sz="1800" b="0" i="1">
                <a:solidFill>
                  <a:srgbClr val="26272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b="0" i="1" dirty="0">
                <a:solidFill>
                  <a:schemeClr val="bg1"/>
                </a:solidFill>
                <a:latin typeface="Open Sans Light"/>
                <a:cs typeface="Open Sans Light"/>
              </a:rPr>
              <a:t>A subtitle can go here if needed.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4876800"/>
            <a:ext cx="1303867" cy="292100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C0C497"/>
                </a:solidFill>
              </a:defRPr>
            </a:lvl1pPr>
          </a:lstStyle>
          <a:p>
            <a:pPr lvl="0"/>
            <a:r>
              <a:rPr lang="en-US" dirty="0"/>
              <a:t>01.01.17</a:t>
            </a:r>
          </a:p>
        </p:txBody>
      </p:sp>
      <p:pic>
        <p:nvPicPr>
          <p:cNvPr id="7" name="Picture 6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18681617"/>
      </p:ext>
    </p:extLst>
  </p:cSld>
  <p:clrMapOvr>
    <a:masterClrMapping/>
  </p:clrMapOvr>
  <p:hf hdr="0" dt="0"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 1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3556000" cy="365125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262729"/>
                </a:solidFill>
              </a:defRPr>
            </a:lvl1pPr>
          </a:lstStyle>
          <a:p>
            <a:r>
              <a:rPr lang="en-US" dirty="0"/>
              <a:t>©2017 NETSCOUT  °  CONFIDENTIAL &amp; PROPRIETARY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09624" y="982148"/>
            <a:ext cx="6350000" cy="3439584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None/>
              <a:defRPr sz="5000" b="1" i="0" baseline="0">
                <a:solidFill>
                  <a:schemeClr val="tx1"/>
                </a:solidFill>
                <a:latin typeface="Open Sans"/>
                <a:cs typeface="Open Sans"/>
              </a:defRPr>
            </a:lvl1pPr>
          </a:lstStyle>
          <a:p>
            <a:pPr lvl="0"/>
            <a:r>
              <a:rPr lang="en-US" dirty="0"/>
              <a:t>DIVIDER PAGE.        TITLE GOES HERE.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609624" y="3913724"/>
            <a:ext cx="6350000" cy="493183"/>
          </a:xfrm>
        </p:spPr>
        <p:txBody>
          <a:bodyPr>
            <a:normAutofit/>
          </a:bodyPr>
          <a:lstStyle>
            <a:lvl1pPr marL="0" indent="0">
              <a:buNone/>
              <a:defRPr sz="1800" b="0" i="1">
                <a:solidFill>
                  <a:schemeClr val="bg1"/>
                </a:solidFill>
              </a:defRPr>
            </a:lvl1pPr>
          </a:lstStyle>
          <a:p>
            <a:r>
              <a:rPr lang="en-US" b="0" i="1" dirty="0">
                <a:solidFill>
                  <a:schemeClr val="bg1"/>
                </a:solidFill>
                <a:latin typeface="Open Sans Light"/>
                <a:cs typeface="Open Sans Light"/>
              </a:rPr>
              <a:t>A subtitle can go here if needed.</a:t>
            </a:r>
          </a:p>
        </p:txBody>
      </p:sp>
      <p:pic>
        <p:nvPicPr>
          <p:cNvPr id="7" name="Picture 6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47332089"/>
      </p:ext>
    </p:extLst>
  </p:cSld>
  <p:clrMapOvr>
    <a:masterClrMapping/>
  </p:clrMapOvr>
  <p:hf hdr="0" dt="0"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 Custo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ontent Placeholder 23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/>
              <a:t>Background Picture</a:t>
            </a:r>
          </a:p>
          <a:p>
            <a:pPr lvl="0"/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>
                <a:solidFill>
                  <a:prstClr val="white"/>
                </a:solidFill>
              </a:rPr>
              <a:t>©2017 NETSCOUT  °  CONFIDENTIAL &amp; PROPRIETARY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4372017"/>
            <a:ext cx="6350000" cy="493184"/>
          </a:xfrm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 b="0" i="1">
                <a:solidFill>
                  <a:srgbClr val="74CC0A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b="0" i="1" dirty="0">
                <a:solidFill>
                  <a:srgbClr val="84D106"/>
                </a:solidFill>
                <a:latin typeface="Open Sans Light"/>
                <a:cs typeface="Open Sans Light"/>
              </a:rPr>
              <a:t>A subtitle can go here if needed.</a:t>
            </a:r>
          </a:p>
          <a:p>
            <a:pPr lvl="0"/>
            <a:endParaRPr lang="en-US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967221"/>
            <a:ext cx="6350000" cy="4271433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None/>
              <a:defRPr sz="5000" b="0" i="0" baseline="0">
                <a:solidFill>
                  <a:schemeClr val="bg1"/>
                </a:solidFill>
              </a:defRPr>
            </a:lvl1pPr>
          </a:lstStyle>
          <a:p>
            <a:pPr>
              <a:lnSpc>
                <a:spcPct val="80000"/>
              </a:lnSpc>
            </a:pPr>
            <a:r>
              <a:rPr lang="en-US" sz="5000" b="0" i="0" dirty="0">
                <a:solidFill>
                  <a:schemeClr val="bg1"/>
                </a:solidFill>
                <a:latin typeface="Open Sans Extrabold"/>
                <a:cs typeface="Open Sans Extrabold"/>
              </a:rPr>
              <a:t>DIVIDER </a:t>
            </a:r>
            <a:br>
              <a:rPr lang="en-US" sz="5000" b="0" i="0" dirty="0">
                <a:solidFill>
                  <a:schemeClr val="bg1"/>
                </a:solidFill>
                <a:latin typeface="Open Sans Extrabold"/>
                <a:cs typeface="Open Sans Extrabold"/>
              </a:rPr>
            </a:br>
            <a:r>
              <a:rPr lang="en-US" sz="5000" b="0" i="0" dirty="0">
                <a:solidFill>
                  <a:schemeClr val="bg1"/>
                </a:solidFill>
                <a:latin typeface="Open Sans Extrabold"/>
                <a:cs typeface="Open Sans Extrabold"/>
              </a:rPr>
              <a:t>PAGE with</a:t>
            </a:r>
            <a:r>
              <a:rPr lang="en-US" sz="5000" b="0" i="0" baseline="0" dirty="0">
                <a:solidFill>
                  <a:schemeClr val="bg1"/>
                </a:solidFill>
                <a:latin typeface="Open Sans Extrabold"/>
                <a:cs typeface="Open Sans Extrabold"/>
              </a:rPr>
              <a:t> </a:t>
            </a:r>
            <a:r>
              <a:rPr lang="en-US" sz="5000" b="0" i="0" dirty="0">
                <a:solidFill>
                  <a:schemeClr val="bg1"/>
                </a:solidFill>
                <a:latin typeface="Open Sans Extrabold"/>
                <a:cs typeface="Open Sans Extrabold"/>
              </a:rPr>
              <a:t>IMAGE!   TITLE GOES</a:t>
            </a:r>
            <a:r>
              <a:rPr lang="en-US" sz="5000" b="0" i="0" baseline="0" dirty="0">
                <a:solidFill>
                  <a:schemeClr val="bg1"/>
                </a:solidFill>
                <a:latin typeface="Open Sans Extrabold"/>
                <a:cs typeface="Open Sans Extrabold"/>
              </a:rPr>
              <a:t> </a:t>
            </a:r>
            <a:r>
              <a:rPr lang="en-US" sz="5000" b="0" i="0" dirty="0">
                <a:solidFill>
                  <a:schemeClr val="bg1"/>
                </a:solidFill>
                <a:latin typeface="Open Sans Extrabold"/>
                <a:cs typeface="Open Sans Extrabold"/>
              </a:rPr>
              <a:t>HERE.</a:t>
            </a:r>
          </a:p>
          <a:p>
            <a:pPr lvl="0"/>
            <a:endParaRPr lang="en-US" dirty="0"/>
          </a:p>
        </p:txBody>
      </p:sp>
      <p:pic>
        <p:nvPicPr>
          <p:cNvPr id="9" name="Picture 8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578683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 dt="0"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_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342900" indent="-342900">
              <a:buFont typeface="Arial"/>
              <a:buChar char="•"/>
              <a:defRPr b="0" i="0" baseline="0">
                <a:solidFill>
                  <a:schemeClr val="tx1"/>
                </a:solidFill>
                <a:latin typeface="Open Sans"/>
                <a:cs typeface="Open Sans"/>
              </a:defRPr>
            </a:lvl1pPr>
            <a:lvl2pPr>
              <a:defRPr baseline="0"/>
            </a:lvl2pPr>
            <a:lvl3pPr>
              <a:defRPr baseline="0"/>
            </a:lvl3pPr>
          </a:lstStyle>
          <a:p>
            <a:pPr lvl="0"/>
            <a:r>
              <a:rPr lang="en-US" dirty="0"/>
              <a:t>Bullets should be in sentence cap</a:t>
            </a:r>
          </a:p>
          <a:p>
            <a:pPr lvl="1"/>
            <a:r>
              <a:rPr lang="en-US" dirty="0"/>
              <a:t>Sub-bullets should also be sentence cap</a:t>
            </a:r>
          </a:p>
          <a:p>
            <a:pPr lvl="1"/>
            <a:endParaRPr lang="en-US" dirty="0"/>
          </a:p>
          <a:p>
            <a:pPr lvl="0"/>
            <a:r>
              <a:rPr lang="en-US" dirty="0"/>
              <a:t>Bullets are set in 20 point Open Sans Regular font</a:t>
            </a:r>
          </a:p>
          <a:p>
            <a:pPr lvl="1"/>
            <a:r>
              <a:rPr lang="en-US" dirty="0"/>
              <a:t>Second-line bullets are Open Sans Regular 18pt</a:t>
            </a:r>
          </a:p>
          <a:p>
            <a:pPr lvl="2"/>
            <a:r>
              <a:rPr lang="en-US" dirty="0"/>
              <a:t>Third-line bullets are Open Sans Regular 16pt</a:t>
            </a:r>
          </a:p>
          <a:p>
            <a:pPr lvl="2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©2017 NETSCOUT  °  CONFIDENTIAL &amp; PROPRIETARY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179DAA28-B5B3-1F4F-BBE4-B1BE279727C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rgbClr val="31313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43753149"/>
      </p:ext>
    </p:extLst>
  </p:cSld>
  <p:clrMapOvr>
    <a:masterClrMapping/>
  </p:clrMapOvr>
  <p:hf hdr="0" dt="0"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©2017 NETSCOUT  °  CONFIDENTIAL &amp; PROPRIETARY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79DAA28-B5B3-1F4F-BBE4-B1BE279727CC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9600" y="1600202"/>
            <a:ext cx="10972800" cy="4525963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38819315"/>
      </p:ext>
    </p:extLst>
  </p:cSld>
  <p:clrMapOvr>
    <a:masterClrMapping/>
  </p:clrMapOvr>
  <p:hf hdr="0" dt="0"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2column_Text/Text_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©2017 NETSCOUT  °  CONFIDENTIAL &amp; PROPRIETARY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179DAA28-B5B3-1F4F-BBE4-B1BE279727C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600" y="1425646"/>
            <a:ext cx="5386917" cy="948421"/>
          </a:xfrm>
        </p:spPr>
        <p:txBody>
          <a:bodyPr anchor="t">
            <a:normAutofit/>
          </a:bodyPr>
          <a:lstStyle>
            <a:lvl1pPr marL="0" indent="0">
              <a:buNone/>
              <a:defRPr sz="2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rgbClr val="31313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195483" y="1425646"/>
            <a:ext cx="5386917" cy="948421"/>
          </a:xfrm>
        </p:spPr>
        <p:txBody>
          <a:bodyPr anchor="t">
            <a:normAutofit/>
          </a:bodyPr>
          <a:lstStyle>
            <a:lvl1pPr marL="0" indent="0">
              <a:buNone/>
              <a:defRPr sz="2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609715" y="2374066"/>
            <a:ext cx="5386803" cy="3863292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6199717" y="2374067"/>
            <a:ext cx="5386803" cy="3863292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2" name="Picture 11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13552512"/>
      </p:ext>
    </p:extLst>
  </p:cSld>
  <p:clrMapOvr>
    <a:masterClrMapping/>
  </p:clrMapOvr>
  <p:hf hdr="0" dt="0"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2column_Text/Text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©2017 NETSCOUT  °  CONFIDENTIAL &amp; PROPRIETARY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79DAA28-B5B3-1F4F-BBE4-B1BE279727CC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600" y="1434800"/>
            <a:ext cx="5386917" cy="948421"/>
          </a:xfrm>
        </p:spPr>
        <p:txBody>
          <a:bodyPr anchor="t">
            <a:norm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195483" y="1434800"/>
            <a:ext cx="5386917" cy="948421"/>
          </a:xfrm>
        </p:spPr>
        <p:txBody>
          <a:bodyPr anchor="t">
            <a:norm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615320" y="2383219"/>
            <a:ext cx="5386803" cy="3863292"/>
          </a:xfrm>
        </p:spPr>
        <p:txBody>
          <a:bodyPr/>
          <a:lstStyle>
            <a:lvl1pPr>
              <a:defRPr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6195597" y="2383219"/>
            <a:ext cx="5386803" cy="3863292"/>
          </a:xfrm>
        </p:spPr>
        <p:txBody>
          <a:bodyPr/>
          <a:lstStyle>
            <a:lvl1pPr>
              <a:defRPr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19162538"/>
      </p:ext>
    </p:extLst>
  </p:cSld>
  <p:clrMapOvr>
    <a:masterClrMapping/>
  </p:clrMapOvr>
  <p:hf hdr="0" dt="0"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2column_Text/Content_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600" y="1417640"/>
            <a:ext cx="5386917" cy="948421"/>
          </a:xfrm>
        </p:spPr>
        <p:txBody>
          <a:bodyPr anchor="t">
            <a:normAutofit/>
          </a:bodyPr>
          <a:lstStyle>
            <a:lvl1pPr marL="0" indent="0">
              <a:buNone/>
              <a:defRPr sz="2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US" dirty="0"/>
              <a:t>©2017 NETSCOUT  °  CONFIDENTIAL &amp; PROPRIETARY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179DAA28-B5B3-1F4F-BBE4-B1BE279727C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rgbClr val="31313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609715" y="2383219"/>
            <a:ext cx="5386803" cy="3084132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6191253" y="1420285"/>
            <a:ext cx="5369983" cy="4047067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41883820"/>
      </p:ext>
    </p:extLst>
  </p:cSld>
  <p:clrMapOvr>
    <a:masterClrMapping/>
  </p:clrMapOvr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 4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3556000" cy="365125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262729"/>
                </a:solidFill>
              </a:defRPr>
            </a:lvl1pPr>
          </a:lstStyle>
          <a:p>
            <a:r>
              <a:rPr lang="en-US"/>
              <a:t>©2017 NETSCOUT  °  CONFIDENTIAL &amp; PROPRIETARY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982148"/>
            <a:ext cx="6350000" cy="3439584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None/>
              <a:defRPr sz="5000" b="1" i="0" baseline="0">
                <a:solidFill>
                  <a:schemeClr val="tx1"/>
                </a:solidFill>
                <a:latin typeface="Open Sans"/>
                <a:cs typeface="Open Sans"/>
              </a:defRPr>
            </a:lvl1pPr>
          </a:lstStyle>
          <a:p>
            <a:pPr lvl="0"/>
            <a:r>
              <a:rPr lang="en-US" dirty="0"/>
              <a:t>DIVIDER PAGE.        TITLE GOES HERE.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609624" y="3913724"/>
            <a:ext cx="6350000" cy="493183"/>
          </a:xfrm>
        </p:spPr>
        <p:txBody>
          <a:bodyPr>
            <a:normAutofit/>
          </a:bodyPr>
          <a:lstStyle>
            <a:lvl1pPr marL="0" indent="0">
              <a:buNone/>
              <a:defRPr sz="1800" b="0" i="1">
                <a:solidFill>
                  <a:schemeClr val="bg1"/>
                </a:solidFill>
              </a:defRPr>
            </a:lvl1pPr>
          </a:lstStyle>
          <a:p>
            <a:r>
              <a:rPr lang="en-US" b="0" i="1" dirty="0">
                <a:solidFill>
                  <a:schemeClr val="bg1"/>
                </a:solidFill>
                <a:latin typeface="Open Sans Light"/>
                <a:cs typeface="Open Sans Light"/>
              </a:rPr>
              <a:t>A subtitle can go here if needed.</a:t>
            </a:r>
          </a:p>
        </p:txBody>
      </p:sp>
      <p:pic>
        <p:nvPicPr>
          <p:cNvPr id="6" name="Picture 5" descr="NetScout_O_Black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400" y="6046076"/>
            <a:ext cx="624733" cy="610823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fld id="{179DAA28-B5B3-1F4F-BBE4-B1BE279727C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4D3424D-3CA6-4496-9039-9F7CF920C4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1524745"/>
      </p:ext>
    </p:extLst>
  </p:cSld>
  <p:clrMapOvr>
    <a:masterClrMapping/>
  </p:clrMapOvr>
  <p:hf hdr="0" ftr="0" dt="0"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2column_Text/Content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©2017 NETSCOUT  °  CONFIDENTIAL &amp; PROPRIETARY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79DAA28-B5B3-1F4F-BBE4-B1BE279727CC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600" y="1417640"/>
            <a:ext cx="5386917" cy="948421"/>
          </a:xfrm>
        </p:spPr>
        <p:txBody>
          <a:bodyPr anchor="t">
            <a:normAutofit/>
          </a:bodyPr>
          <a:lstStyle>
            <a:lvl1pPr marL="0" indent="0">
              <a:buNone/>
              <a:defRPr sz="2000" b="1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7"/>
          <p:cNvSpPr>
            <a:spLocks noGrp="1"/>
          </p:cNvSpPr>
          <p:nvPr>
            <p:ph sz="quarter" idx="12"/>
          </p:nvPr>
        </p:nvSpPr>
        <p:spPr>
          <a:xfrm>
            <a:off x="6191253" y="1420285"/>
            <a:ext cx="5369983" cy="403648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609600" y="2366435"/>
            <a:ext cx="5384800" cy="3090333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1" name="Picture 10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46454237"/>
      </p:ext>
    </p:extLst>
  </p:cSld>
  <p:clrMapOvr>
    <a:masterClrMapping/>
  </p:clrMapOvr>
  <p:hf hdr="0" dt="0"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2column_Content/Content_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©2017 NETSCOUT  °  CONFIDENTIAL &amp; PROPRIETARY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179DAA28-B5B3-1F4F-BBE4-B1BE279727C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rgbClr val="31313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7"/>
          <p:cNvSpPr>
            <a:spLocks noGrp="1"/>
          </p:cNvSpPr>
          <p:nvPr>
            <p:ph sz="quarter" idx="12"/>
          </p:nvPr>
        </p:nvSpPr>
        <p:spPr>
          <a:xfrm>
            <a:off x="609600" y="1420285"/>
            <a:ext cx="5384800" cy="403648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191253" y="1420285"/>
            <a:ext cx="5369983" cy="403648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30024842"/>
      </p:ext>
    </p:extLst>
  </p:cSld>
  <p:clrMapOvr>
    <a:masterClrMapping/>
  </p:clrMapOvr>
  <p:hf hdr="0" dt="0"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2column_Content/Content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©2017 NETSCOUT  °  CONFIDENTIAL &amp; PROPRIETARY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79DAA28-B5B3-1F4F-BBE4-B1BE279727CC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13"/>
          <p:cNvSpPr>
            <a:spLocks noGrp="1"/>
          </p:cNvSpPr>
          <p:nvPr>
            <p:ph sz="quarter" idx="12"/>
          </p:nvPr>
        </p:nvSpPr>
        <p:spPr>
          <a:xfrm>
            <a:off x="609600" y="1420285"/>
            <a:ext cx="5384800" cy="403648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3"/>
          </p:nvPr>
        </p:nvSpPr>
        <p:spPr>
          <a:xfrm>
            <a:off x="6197602" y="1420285"/>
            <a:ext cx="5363633" cy="40364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0" name="Picture 9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75332351"/>
      </p:ext>
    </p:extLst>
  </p:cSld>
  <p:clrMapOvr>
    <a:masterClrMapping/>
  </p:clrMapOvr>
  <p:hf hdr="0" dt="0"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093885"/>
            <a:ext cx="3556000" cy="365125"/>
          </a:xfrm>
        </p:spPr>
        <p:txBody>
          <a:bodyPr/>
          <a:lstStyle>
            <a:lvl1pPr>
              <a:defRPr sz="1400" b="1" i="0" spc="300">
                <a:solidFill>
                  <a:schemeClr val="bg1"/>
                </a:solidFill>
                <a:latin typeface="Open Sans"/>
                <a:cs typeface="Open Sans"/>
              </a:defRPr>
            </a:lvl1pPr>
          </a:lstStyle>
          <a:p>
            <a:r>
              <a:rPr lang="en-US">
                <a:solidFill>
                  <a:prstClr val="white"/>
                </a:solidFill>
              </a:rPr>
              <a:t>NETSCOUT.COM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7" y="982163"/>
            <a:ext cx="6350000" cy="1799167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5000" b="1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THANK</a:t>
            </a:r>
            <a:br>
              <a:rPr lang="en-US" dirty="0"/>
            </a:br>
            <a:r>
              <a:rPr lang="en-US" dirty="0"/>
              <a:t>YOU</a:t>
            </a:r>
          </a:p>
        </p:txBody>
      </p:sp>
      <p:pic>
        <p:nvPicPr>
          <p:cNvPr id="5" name="Picture 4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25545729"/>
      </p:ext>
    </p:extLst>
  </p:cSld>
  <p:clrMapOvr>
    <a:masterClrMapping/>
  </p:clrMapOvr>
  <p:hf hdr="0" dt="0"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_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093885"/>
            <a:ext cx="3556000" cy="365125"/>
          </a:xfrm>
        </p:spPr>
        <p:txBody>
          <a:bodyPr/>
          <a:lstStyle>
            <a:lvl1pPr>
              <a:defRPr sz="1400" b="1" i="0" spc="300">
                <a:solidFill>
                  <a:srgbClr val="767676"/>
                </a:solidFill>
                <a:latin typeface="Open Sans"/>
                <a:cs typeface="Open Sans"/>
              </a:defRPr>
            </a:lvl1pPr>
          </a:lstStyle>
          <a:p>
            <a:r>
              <a:rPr lang="en-US"/>
              <a:t>NETSCOUT.COM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7" y="982163"/>
            <a:ext cx="6350000" cy="1799167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5000" b="1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THANK</a:t>
            </a:r>
            <a:br>
              <a:rPr lang="en-US" dirty="0"/>
            </a:br>
            <a:r>
              <a:rPr lang="en-US" dirty="0"/>
              <a:t>YOU</a:t>
            </a:r>
          </a:p>
        </p:txBody>
      </p:sp>
      <p:pic>
        <p:nvPicPr>
          <p:cNvPr id="5" name="Picture 4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44045416"/>
      </p:ext>
    </p:extLst>
  </p:cSld>
  <p:clrMapOvr>
    <a:masterClrMapping/>
  </p:clrMapOvr>
  <p:hf hdr="0" dt="0"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/>
              <a:t>Background Image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093885"/>
            <a:ext cx="3556000" cy="365125"/>
          </a:xfrm>
        </p:spPr>
        <p:txBody>
          <a:bodyPr/>
          <a:lstStyle>
            <a:lvl1pPr>
              <a:defRPr sz="1400" b="1" i="0" spc="300">
                <a:solidFill>
                  <a:schemeClr val="bg1"/>
                </a:solidFill>
                <a:latin typeface="Open Sans"/>
                <a:cs typeface="Open Sans"/>
              </a:defRPr>
            </a:lvl1pPr>
          </a:lstStyle>
          <a:p>
            <a:r>
              <a:rPr lang="en-US">
                <a:solidFill>
                  <a:prstClr val="white"/>
                </a:solidFill>
              </a:rPr>
              <a:t>NETSCOUT.COM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7" y="982163"/>
            <a:ext cx="6350000" cy="1799167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5000" b="1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THANK</a:t>
            </a:r>
            <a:br>
              <a:rPr lang="en-US" dirty="0"/>
            </a:br>
            <a:r>
              <a:rPr lang="en-US" dirty="0"/>
              <a:t>YOU</a:t>
            </a:r>
          </a:p>
        </p:txBody>
      </p:sp>
      <p:pic>
        <p:nvPicPr>
          <p:cNvPr id="7" name="Picture 6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66066999"/>
      </p:ext>
    </p:extLst>
  </p:cSld>
  <p:clrMapOvr>
    <a:masterClrMapping/>
  </p:clrMapOvr>
  <p:hf hdr="0" dt="0"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49313083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3459076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 Custo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ontent Placeholder 23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/>
              <a:t>Background Picture</a:t>
            </a:r>
          </a:p>
          <a:p>
            <a:pPr lvl="0"/>
            <a:endParaRPr lang="en-US" dirty="0"/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4372017"/>
            <a:ext cx="6350000" cy="493184"/>
          </a:xfrm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 b="0" i="1">
                <a:solidFill>
                  <a:srgbClr val="74CC0A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b="0" i="1" dirty="0">
                <a:solidFill>
                  <a:srgbClr val="84D106"/>
                </a:solidFill>
                <a:latin typeface="Open Sans Light"/>
                <a:cs typeface="Open Sans Light"/>
              </a:rPr>
              <a:t>A subtitle can go here if needed.</a:t>
            </a:r>
          </a:p>
          <a:p>
            <a:pPr lvl="0"/>
            <a:endParaRPr lang="en-US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967221"/>
            <a:ext cx="6350000" cy="4271433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None/>
              <a:defRPr sz="5000" b="0" i="0" baseline="0">
                <a:solidFill>
                  <a:schemeClr val="bg1"/>
                </a:solidFill>
              </a:defRPr>
            </a:lvl1pPr>
          </a:lstStyle>
          <a:p>
            <a:pPr>
              <a:lnSpc>
                <a:spcPct val="80000"/>
              </a:lnSpc>
            </a:pPr>
            <a:r>
              <a:rPr lang="en-US" sz="5000" b="0" i="0" dirty="0">
                <a:solidFill>
                  <a:schemeClr val="bg1"/>
                </a:solidFill>
                <a:latin typeface="Open Sans Extrabold"/>
                <a:cs typeface="Open Sans Extrabold"/>
              </a:rPr>
              <a:t>DIVIDER </a:t>
            </a:r>
            <a:br>
              <a:rPr lang="en-US" sz="5000" b="0" i="0" dirty="0">
                <a:solidFill>
                  <a:schemeClr val="bg1"/>
                </a:solidFill>
                <a:latin typeface="Open Sans Extrabold"/>
                <a:cs typeface="Open Sans Extrabold"/>
              </a:rPr>
            </a:br>
            <a:r>
              <a:rPr lang="en-US" sz="5000" b="0" i="0" dirty="0">
                <a:solidFill>
                  <a:schemeClr val="bg1"/>
                </a:solidFill>
                <a:latin typeface="Open Sans Extrabold"/>
                <a:cs typeface="Open Sans Extrabold"/>
              </a:rPr>
              <a:t>PAGE with</a:t>
            </a:r>
            <a:r>
              <a:rPr lang="en-US" sz="5000" b="0" i="0" baseline="0" dirty="0">
                <a:solidFill>
                  <a:schemeClr val="bg1"/>
                </a:solidFill>
                <a:latin typeface="Open Sans Extrabold"/>
                <a:cs typeface="Open Sans Extrabold"/>
              </a:rPr>
              <a:t> </a:t>
            </a:r>
            <a:r>
              <a:rPr lang="en-US" sz="5000" b="0" i="0" dirty="0">
                <a:solidFill>
                  <a:schemeClr val="bg1"/>
                </a:solidFill>
                <a:latin typeface="Open Sans Extrabold"/>
                <a:cs typeface="Open Sans Extrabold"/>
              </a:rPr>
              <a:t>IMAGE!   TITLE GOES</a:t>
            </a:r>
            <a:r>
              <a:rPr lang="en-US" sz="5000" b="0" i="0" baseline="0" dirty="0">
                <a:solidFill>
                  <a:schemeClr val="bg1"/>
                </a:solidFill>
                <a:latin typeface="Open Sans Extrabold"/>
                <a:cs typeface="Open Sans Extrabold"/>
              </a:rPr>
              <a:t> </a:t>
            </a:r>
            <a:r>
              <a:rPr lang="en-US" sz="5000" b="0" i="0" dirty="0">
                <a:solidFill>
                  <a:schemeClr val="bg1"/>
                </a:solidFill>
                <a:latin typeface="Open Sans Extrabold"/>
                <a:cs typeface="Open Sans Extrabold"/>
              </a:rPr>
              <a:t>HERE.</a:t>
            </a:r>
          </a:p>
          <a:p>
            <a:pPr lvl="0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©2017 NETSCOUT  °  CONFIDENTIAL &amp; PROPRIETARY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4D3424D-3CA6-4496-9039-9F7CF920C46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30299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_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342900" indent="-342900">
              <a:buFont typeface="Arial"/>
              <a:buChar char="•"/>
              <a:defRPr b="0" i="0" baseline="0">
                <a:solidFill>
                  <a:schemeClr val="tx1"/>
                </a:solidFill>
                <a:latin typeface="Open Sans"/>
                <a:cs typeface="Open Sans"/>
              </a:defRPr>
            </a:lvl1pPr>
            <a:lvl2pPr>
              <a:defRPr baseline="0"/>
            </a:lvl2pPr>
            <a:lvl3pPr>
              <a:defRPr baseline="0"/>
            </a:lvl3pPr>
          </a:lstStyle>
          <a:p>
            <a:pPr lvl="0"/>
            <a:r>
              <a:rPr lang="en-US" dirty="0"/>
              <a:t>Bullets should be in sentence cap</a:t>
            </a:r>
          </a:p>
          <a:p>
            <a:pPr lvl="1"/>
            <a:r>
              <a:rPr lang="en-US" dirty="0"/>
              <a:t>Sub-bullets should also be sentence cap</a:t>
            </a:r>
          </a:p>
          <a:p>
            <a:pPr lvl="1"/>
            <a:endParaRPr lang="en-US" dirty="0"/>
          </a:p>
          <a:p>
            <a:pPr lvl="0"/>
            <a:r>
              <a:rPr lang="en-US" dirty="0"/>
              <a:t>Bullets are set in 20 point Open Sans Regular font</a:t>
            </a:r>
          </a:p>
          <a:p>
            <a:pPr lvl="1"/>
            <a:r>
              <a:rPr lang="en-US" dirty="0"/>
              <a:t>Second-line bullets are Open Sans Regular 18pt</a:t>
            </a:r>
          </a:p>
          <a:p>
            <a:pPr lvl="2"/>
            <a:r>
              <a:rPr lang="en-US" dirty="0"/>
              <a:t>Third-line bullets are Open Sans Regular 16pt</a:t>
            </a:r>
          </a:p>
          <a:p>
            <a:pPr lvl="2"/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rgbClr val="31313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©2017 NETSCOUT  °  CONFIDENTIAL &amp; PROPRIETARY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179DAA28-B5B3-1F4F-BBE4-B1BE279727C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3424D-3CA6-4496-9039-9F7CF920C46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411427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9600" y="1600202"/>
            <a:ext cx="10972800" cy="4525963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Open Sans"/>
                <a:cs typeface="Open Sans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©2017 NETSCOUT  °  CONFIDENTIAL &amp; PROPRIETARY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179DAA28-B5B3-1F4F-BBE4-B1BE279727C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3424D-3CA6-4496-9039-9F7CF920C46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544736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2column_Text/Text_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©2017 NETSCOUT  °  CONFIDENTIAL &amp; PROPRIETARY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179DAA28-B5B3-1F4F-BBE4-B1BE279727C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600" y="1425646"/>
            <a:ext cx="5386917" cy="948421"/>
          </a:xfrm>
        </p:spPr>
        <p:txBody>
          <a:bodyPr anchor="t">
            <a:normAutofit/>
          </a:bodyPr>
          <a:lstStyle>
            <a:lvl1pPr marL="0" indent="0">
              <a:buNone/>
              <a:defRPr sz="2000" b="1" i="0">
                <a:solidFill>
                  <a:schemeClr val="tx1"/>
                </a:solidFill>
                <a:latin typeface="Open Sans"/>
                <a:cs typeface="Open San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rgbClr val="31313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195483" y="1425646"/>
            <a:ext cx="5386917" cy="948421"/>
          </a:xfrm>
        </p:spPr>
        <p:txBody>
          <a:bodyPr anchor="t">
            <a:normAutofit/>
          </a:bodyPr>
          <a:lstStyle>
            <a:lvl1pPr marL="0" indent="0">
              <a:buNone/>
              <a:defRPr sz="2000" b="1" i="0">
                <a:solidFill>
                  <a:schemeClr val="tx1"/>
                </a:solidFill>
                <a:latin typeface="Open Sans"/>
                <a:cs typeface="Open San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609715" y="2374066"/>
            <a:ext cx="5386803" cy="38632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6199717" y="2374067"/>
            <a:ext cx="5386803" cy="38632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4D3424D-3CA6-4496-9039-9F7CF920C46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745110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2column_Text/Text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©2017 NETSCOUT  °  CONFIDENTIAL &amp; PROPRIETARY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79DAA28-B5B3-1F4F-BBE4-B1BE279727C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600" y="1434800"/>
            <a:ext cx="5386917" cy="948421"/>
          </a:xfrm>
        </p:spPr>
        <p:txBody>
          <a:bodyPr anchor="t">
            <a:norm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Open Sans"/>
                <a:cs typeface="Open San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195483" y="1434800"/>
            <a:ext cx="5386917" cy="948421"/>
          </a:xfrm>
        </p:spPr>
        <p:txBody>
          <a:bodyPr anchor="t">
            <a:norm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Open Sans"/>
                <a:cs typeface="Open San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615320" y="2383219"/>
            <a:ext cx="5386803" cy="3863292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6195597" y="2383219"/>
            <a:ext cx="5386803" cy="3863292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4D3424D-3CA6-4496-9039-9F7CF920C46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6" name="Picture 15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220361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2column_Text/Content_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600" y="1417640"/>
            <a:ext cx="5386917" cy="948421"/>
          </a:xfrm>
        </p:spPr>
        <p:txBody>
          <a:bodyPr anchor="t">
            <a:normAutofit/>
          </a:bodyPr>
          <a:lstStyle>
            <a:lvl1pPr marL="0" indent="0">
              <a:buNone/>
              <a:defRPr sz="2000" b="1" i="0">
                <a:solidFill>
                  <a:schemeClr val="tx1"/>
                </a:solidFill>
                <a:latin typeface="Open Sans"/>
                <a:cs typeface="Open San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US"/>
              <a:t>©2017 NETSCOUT  °  CONFIDENTIAL &amp; PROPRIETARY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179DAA28-B5B3-1F4F-BBE4-B1BE279727C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rgbClr val="31313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609715" y="2383219"/>
            <a:ext cx="5386803" cy="30841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6191253" y="1420285"/>
            <a:ext cx="5369983" cy="404706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4D3424D-3CA6-4496-9039-9F7CF920C46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59440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tscout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321719" y="6302852"/>
            <a:ext cx="3556000" cy="366183"/>
          </a:xfrm>
        </p:spPr>
        <p:txBody>
          <a:bodyPr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800">
                <a:solidFill>
                  <a:srgbClr val="767676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©2017 NETSCOUT  °  CONFIDENTIAL &amp; PROPRIETARY</a:t>
            </a:r>
          </a:p>
          <a:p>
            <a:pPr lvl="0"/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16" r="2016" b="17880"/>
          <a:stretch/>
        </p:blipFill>
        <p:spPr>
          <a:xfrm>
            <a:off x="2743200" y="-39201"/>
            <a:ext cx="6705600" cy="33344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NS_RGB_Tagline™_Invert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6268" y="3101051"/>
            <a:ext cx="7792433" cy="1486681"/>
          </a:xfrm>
          <a:prstGeom prst="rect">
            <a:avLst/>
          </a:prstGeom>
        </p:spPr>
      </p:pic>
      <p:pic>
        <p:nvPicPr>
          <p:cNvPr id="8" name="Picture 7" descr="NS_ICON_RGB™.png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748699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2column_Text/Content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©2017 NETSCOUT  °  CONFIDENTIAL &amp; PROPRIETARY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79DAA28-B5B3-1F4F-BBE4-B1BE279727C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600" y="1417640"/>
            <a:ext cx="5386917" cy="948421"/>
          </a:xfrm>
        </p:spPr>
        <p:txBody>
          <a:bodyPr anchor="t">
            <a:normAutofit/>
          </a:bodyPr>
          <a:lstStyle>
            <a:lvl1pPr marL="0" indent="0">
              <a:buNone/>
              <a:defRPr sz="2000" b="1" i="0" baseline="0">
                <a:solidFill>
                  <a:schemeClr val="bg1"/>
                </a:solidFill>
                <a:latin typeface="Open Sans"/>
                <a:cs typeface="Open San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7"/>
          <p:cNvSpPr>
            <a:spLocks noGrp="1"/>
          </p:cNvSpPr>
          <p:nvPr>
            <p:ph sz="quarter" idx="12"/>
          </p:nvPr>
        </p:nvSpPr>
        <p:spPr>
          <a:xfrm>
            <a:off x="6191253" y="1420285"/>
            <a:ext cx="5369983" cy="40364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609600" y="2366435"/>
            <a:ext cx="5384800" cy="3090333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Open Sans "/>
                <a:cs typeface="Open Sans "/>
              </a:defRPr>
            </a:lvl1pPr>
            <a:lvl2pPr>
              <a:defRPr>
                <a:solidFill>
                  <a:schemeClr val="bg1"/>
                </a:solidFill>
                <a:latin typeface="Open Sans "/>
                <a:cs typeface="Open Sans "/>
              </a:defRPr>
            </a:lvl2pPr>
            <a:lvl3pPr>
              <a:defRPr>
                <a:solidFill>
                  <a:schemeClr val="bg1"/>
                </a:solidFill>
                <a:latin typeface="Open Sans "/>
                <a:cs typeface="Open Sans "/>
              </a:defRPr>
            </a:lvl3pPr>
            <a:lvl4pPr>
              <a:defRPr>
                <a:solidFill>
                  <a:schemeClr val="bg1"/>
                </a:solidFill>
                <a:latin typeface="Open Sans "/>
                <a:cs typeface="Open Sans "/>
              </a:defRPr>
            </a:lvl4pPr>
            <a:lvl5pPr>
              <a:defRPr>
                <a:solidFill>
                  <a:schemeClr val="bg1"/>
                </a:solidFill>
                <a:latin typeface="Open Sans "/>
                <a:cs typeface="Open Sans 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4D3424D-3CA6-4496-9039-9F7CF920C46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280266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2column_Content/Content_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©2017 NETSCOUT  °  CONFIDENTIAL &amp; PROPRIETARY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179DAA28-B5B3-1F4F-BBE4-B1BE279727C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rgbClr val="31313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7"/>
          <p:cNvSpPr>
            <a:spLocks noGrp="1"/>
          </p:cNvSpPr>
          <p:nvPr>
            <p:ph sz="quarter" idx="12"/>
          </p:nvPr>
        </p:nvSpPr>
        <p:spPr>
          <a:xfrm>
            <a:off x="609600" y="1420285"/>
            <a:ext cx="5384800" cy="40364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191253" y="1420285"/>
            <a:ext cx="5369983" cy="40364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4D3424D-3CA6-4496-9039-9F7CF920C46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Picture 12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730811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2column_Content/Content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©2017 NETSCOUT  °  CONFIDENTIAL &amp; PROPRIETARY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79DAA28-B5B3-1F4F-BBE4-B1BE279727C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13"/>
          <p:cNvSpPr>
            <a:spLocks noGrp="1"/>
          </p:cNvSpPr>
          <p:nvPr>
            <p:ph sz="quarter" idx="12"/>
          </p:nvPr>
        </p:nvSpPr>
        <p:spPr>
          <a:xfrm>
            <a:off x="609600" y="1420285"/>
            <a:ext cx="5384800" cy="40364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3"/>
          </p:nvPr>
        </p:nvSpPr>
        <p:spPr>
          <a:xfrm>
            <a:off x="6197602" y="1420285"/>
            <a:ext cx="5363633" cy="40364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4D3424D-3CA6-4496-9039-9F7CF920C46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711568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7" y="982163"/>
            <a:ext cx="6350000" cy="1799167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5000" b="1" i="0">
                <a:solidFill>
                  <a:schemeClr val="accent1"/>
                </a:solidFill>
                <a:latin typeface="Open Sans"/>
                <a:cs typeface="Open Sans"/>
              </a:defRPr>
            </a:lvl1pPr>
          </a:lstStyle>
          <a:p>
            <a:pPr lvl="0"/>
            <a:r>
              <a:rPr lang="en-US" dirty="0"/>
              <a:t>THANK</a:t>
            </a:r>
            <a:br>
              <a:rPr lang="en-US" dirty="0"/>
            </a:br>
            <a:r>
              <a:rPr lang="en-US" dirty="0"/>
              <a:t>YOU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©2017 NETSCOUT  °  CONFIDENTIAL &amp; PROPRIETARY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" name="Picture 8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346795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_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093885"/>
            <a:ext cx="3556000" cy="365125"/>
          </a:xfrm>
        </p:spPr>
        <p:txBody>
          <a:bodyPr/>
          <a:lstStyle>
            <a:lvl1pPr>
              <a:defRPr sz="1400" b="1" i="0" spc="300">
                <a:solidFill>
                  <a:srgbClr val="767676"/>
                </a:solidFill>
                <a:latin typeface="Open Sans"/>
                <a:cs typeface="Open Sans"/>
              </a:defRPr>
            </a:lvl1pPr>
          </a:lstStyle>
          <a:p>
            <a:r>
              <a:rPr lang="en-US"/>
              <a:t>©2017 NETSCOUT  °  CONFIDENTIAL &amp; PROPRIETARY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7" y="982163"/>
            <a:ext cx="6350000" cy="1799167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5000" b="1" i="0">
                <a:solidFill>
                  <a:schemeClr val="accent1"/>
                </a:solidFill>
                <a:latin typeface="Open Sans"/>
                <a:cs typeface="Open Sans"/>
              </a:defRPr>
            </a:lvl1pPr>
          </a:lstStyle>
          <a:p>
            <a:pPr lvl="0"/>
            <a:r>
              <a:rPr lang="en-US" dirty="0"/>
              <a:t>THANK</a:t>
            </a:r>
            <a:br>
              <a:rPr lang="en-US" dirty="0"/>
            </a:br>
            <a:r>
              <a:rPr lang="en-US" dirty="0"/>
              <a:t>YOU</a:t>
            </a:r>
          </a:p>
        </p:txBody>
      </p:sp>
      <p:pic>
        <p:nvPicPr>
          <p:cNvPr id="5" name="Picture 4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328649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/>
              <a:t>Background Image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093885"/>
            <a:ext cx="3556000" cy="365125"/>
          </a:xfrm>
        </p:spPr>
        <p:txBody>
          <a:bodyPr/>
          <a:lstStyle>
            <a:lvl1pPr>
              <a:defRPr sz="1400" b="1" i="0" spc="300">
                <a:solidFill>
                  <a:schemeClr val="bg1"/>
                </a:solidFill>
                <a:latin typeface="Open Sans"/>
                <a:cs typeface="Open Sans"/>
              </a:defRPr>
            </a:lvl1pPr>
          </a:lstStyle>
          <a:p>
            <a:r>
              <a:rPr lang="en-US"/>
              <a:t>©2017 NETSCOUT  °  CONFIDENTIAL &amp; PROPRIETARY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7" y="982163"/>
            <a:ext cx="6350000" cy="1799167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5000" b="1" i="0">
                <a:solidFill>
                  <a:schemeClr val="accent1"/>
                </a:solidFill>
                <a:latin typeface="Open Sans"/>
                <a:cs typeface="Open Sans"/>
              </a:defRPr>
            </a:lvl1pPr>
          </a:lstStyle>
          <a:p>
            <a:pPr lvl="0"/>
            <a:r>
              <a:rPr lang="en-US" dirty="0"/>
              <a:t>THANK</a:t>
            </a:r>
            <a:br>
              <a:rPr lang="en-US" dirty="0"/>
            </a:br>
            <a:r>
              <a:rPr lang="en-US" dirty="0"/>
              <a:t>YOU</a:t>
            </a:r>
          </a:p>
        </p:txBody>
      </p:sp>
    </p:spTree>
    <p:extLst>
      <p:ext uri="{BB962C8B-B14F-4D97-AF65-F5344CB8AC3E}">
        <p14:creationId xmlns:p14="http://schemas.microsoft.com/office/powerpoint/2010/main" val="117252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325562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1965324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325562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1965324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74875310"/>
      </p:ext>
    </p:extLst>
  </p:cSld>
  <p:clrMapOvr>
    <a:masterClrMapping/>
  </p:clrMapOvr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etscout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321719" y="6302852"/>
            <a:ext cx="3556000" cy="366183"/>
          </a:xfrm>
        </p:spPr>
        <p:txBody>
          <a:bodyPr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800">
                <a:solidFill>
                  <a:srgbClr val="767676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©2016 NETSCOUT  °  CONFIDENTIAL &amp; PROPRIETARY</a:t>
            </a:r>
          </a:p>
          <a:p>
            <a:pPr lvl="0"/>
            <a:endParaRPr lang="en-US" dirty="0"/>
          </a:p>
        </p:txBody>
      </p:sp>
      <p:pic>
        <p:nvPicPr>
          <p:cNvPr id="7" name="Picture 6" descr="NS_RGB_Tagline™_Invert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6268" y="2551933"/>
            <a:ext cx="7792433" cy="1486681"/>
          </a:xfrm>
          <a:prstGeom prst="rect">
            <a:avLst/>
          </a:prstGeom>
        </p:spPr>
      </p:pic>
      <p:pic>
        <p:nvPicPr>
          <p:cNvPr id="5" name="Picture 4" descr="NS_ICON_RGB™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5319669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etscout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321719" y="6302852"/>
            <a:ext cx="3556000" cy="366183"/>
          </a:xfrm>
        </p:spPr>
        <p:txBody>
          <a:bodyPr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800">
                <a:solidFill>
                  <a:srgbClr val="767676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©2015 NETSCOUT  °  CONFIDENTIAL &amp; PROPRIETARY</a:t>
            </a:r>
          </a:p>
          <a:p>
            <a:pPr lvl="0"/>
            <a:endParaRPr lang="en-US" dirty="0"/>
          </a:p>
        </p:txBody>
      </p:sp>
      <p:pic>
        <p:nvPicPr>
          <p:cNvPr id="7" name="Picture 6" descr="NS_RGB_Tagline™_Inve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6268" y="2551933"/>
            <a:ext cx="7792433" cy="1486681"/>
          </a:xfrm>
          <a:prstGeom prst="rect">
            <a:avLst/>
          </a:prstGeom>
        </p:spPr>
      </p:pic>
      <p:pic>
        <p:nvPicPr>
          <p:cNvPr id="5" name="Picture 4" descr="NS_ICON_RGB™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29660545"/>
      </p:ext>
    </p:extLst>
  </p:cSld>
  <p:clrMapOvr>
    <a:masterClrMapping/>
  </p:clrMapOvr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3556000" cy="365125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67676"/>
                </a:solidFill>
              </a:defRPr>
            </a:lvl1pPr>
          </a:lstStyle>
          <a:p>
            <a:r>
              <a:rPr lang="en-US"/>
              <a:t>©2015 NETSCOUT  °  CONFIDENTIAL &amp; PROPRIETARY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09624" y="982148"/>
            <a:ext cx="6350000" cy="3439584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None/>
              <a:defRPr sz="5000" b="1" i="0" baseline="0">
                <a:solidFill>
                  <a:schemeClr val="accent1"/>
                </a:solidFill>
                <a:latin typeface="Open Sans"/>
                <a:cs typeface="Open Sans"/>
              </a:defRPr>
            </a:lvl1pPr>
          </a:lstStyle>
          <a:p>
            <a:pPr lvl="0"/>
            <a:r>
              <a:rPr lang="en-US" dirty="0"/>
              <a:t>TITLE CAN </a:t>
            </a:r>
            <a:br>
              <a:rPr lang="en-US" dirty="0"/>
            </a:br>
            <a:r>
              <a:rPr lang="en-US" dirty="0"/>
              <a:t>GO HERE &amp; ALSO HERE…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609624" y="3913724"/>
            <a:ext cx="6350000" cy="493183"/>
          </a:xfrm>
        </p:spPr>
        <p:txBody>
          <a:bodyPr>
            <a:normAutofit/>
          </a:bodyPr>
          <a:lstStyle>
            <a:lvl1pPr marL="0" indent="0">
              <a:buNone/>
              <a:defRPr sz="1800" b="0" i="1">
                <a:solidFill>
                  <a:schemeClr val="bg1"/>
                </a:solidFill>
              </a:defRPr>
            </a:lvl1pPr>
          </a:lstStyle>
          <a:p>
            <a:r>
              <a:rPr lang="en-US" b="0" i="1" dirty="0">
                <a:solidFill>
                  <a:schemeClr val="bg1"/>
                </a:solidFill>
                <a:latin typeface="Open Sans Light"/>
                <a:cs typeface="Open Sans Light"/>
              </a:rPr>
              <a:t>A subtitle can go here if needed.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4885671"/>
            <a:ext cx="1303867" cy="292100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C0C497"/>
                </a:solidFill>
              </a:defRPr>
            </a:lvl1pPr>
          </a:lstStyle>
          <a:p>
            <a:pPr lvl="0"/>
            <a:r>
              <a:rPr lang="en-US" dirty="0"/>
              <a:t>01.01.15</a:t>
            </a:r>
          </a:p>
        </p:txBody>
      </p:sp>
      <p:pic>
        <p:nvPicPr>
          <p:cNvPr id="7" name="Picture 6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86380406"/>
      </p:ext>
    </p:extLst>
  </p:cSld>
  <p:clrMapOvr>
    <a:masterClrMapping/>
  </p:clrMapOvr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Content_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342900" indent="-342900">
              <a:buFont typeface="Arial"/>
              <a:buChar char="•"/>
              <a:defRPr b="0" i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aseline="0"/>
            </a:lvl3pPr>
          </a:lstStyle>
          <a:p>
            <a:pPr lvl="0"/>
            <a:r>
              <a:rPr lang="en-US" dirty="0"/>
              <a:t>Bullets should be in sentence cap</a:t>
            </a:r>
          </a:p>
          <a:p>
            <a:pPr lvl="1"/>
            <a:r>
              <a:rPr lang="en-US" dirty="0"/>
              <a:t>Sub-bullets should also be sentence cap</a:t>
            </a:r>
          </a:p>
          <a:p>
            <a:pPr lvl="1"/>
            <a:endParaRPr lang="en-US" dirty="0"/>
          </a:p>
          <a:p>
            <a:pPr lvl="0"/>
            <a:r>
              <a:rPr lang="en-US" dirty="0"/>
              <a:t>Bullets are set in 20 point Open Sans Regular font</a:t>
            </a:r>
          </a:p>
          <a:p>
            <a:pPr lvl="1"/>
            <a:r>
              <a:rPr lang="en-US" dirty="0"/>
              <a:t>Second-line bullets are Open Sans Regular 18pt</a:t>
            </a:r>
          </a:p>
          <a:p>
            <a:pPr lvl="2"/>
            <a:r>
              <a:rPr lang="en-US" dirty="0"/>
              <a:t>Third-line bullets are Open Sans Regular 16pt</a:t>
            </a:r>
          </a:p>
          <a:p>
            <a:pPr lvl="2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©2017 NETSCOUT  °  CONFIDENTIAL &amp; PROPRIETARY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179DAA28-B5B3-1F4F-BBE4-B1BE279727CC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1295265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3556000" cy="365125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67676"/>
                </a:solidFill>
              </a:defRPr>
            </a:lvl1pPr>
          </a:lstStyle>
          <a:p>
            <a:r>
              <a:rPr lang="en-US"/>
              <a:t>©2015 NETSCOUT  °  CONFIDENTIAL &amp; PROPRIETARY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09624" y="982148"/>
            <a:ext cx="6350000" cy="3439584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None/>
              <a:defRPr sz="5000" b="1" i="0" baseline="0">
                <a:solidFill>
                  <a:schemeClr val="accent1"/>
                </a:solidFill>
                <a:latin typeface="Open Sans"/>
                <a:cs typeface="Open Sans"/>
              </a:defRPr>
            </a:lvl1pPr>
          </a:lstStyle>
          <a:p>
            <a:pPr lvl="0"/>
            <a:r>
              <a:rPr lang="en-US" dirty="0"/>
              <a:t>TITLE CAN </a:t>
            </a:r>
            <a:br>
              <a:rPr lang="en-US" dirty="0"/>
            </a:br>
            <a:r>
              <a:rPr lang="en-US" dirty="0"/>
              <a:t>GO HERE &amp; ALSO HERE…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609624" y="3913724"/>
            <a:ext cx="6350000" cy="493183"/>
          </a:xfrm>
        </p:spPr>
        <p:txBody>
          <a:bodyPr>
            <a:normAutofit/>
          </a:bodyPr>
          <a:lstStyle>
            <a:lvl1pPr marL="0" indent="0">
              <a:buNone/>
              <a:defRPr sz="1800" b="0" i="1">
                <a:solidFill>
                  <a:srgbClr val="262729"/>
                </a:solidFill>
              </a:defRPr>
            </a:lvl1pPr>
          </a:lstStyle>
          <a:p>
            <a:r>
              <a:rPr lang="en-US" b="0" i="1" dirty="0">
                <a:solidFill>
                  <a:schemeClr val="bg1"/>
                </a:solidFill>
                <a:latin typeface="Open Sans Light"/>
                <a:cs typeface="Open Sans Light"/>
              </a:rPr>
              <a:t>A subtitle can go here if needed.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4885671"/>
            <a:ext cx="1303867" cy="292100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C0C497"/>
                </a:solidFill>
              </a:defRPr>
            </a:lvl1pPr>
          </a:lstStyle>
          <a:p>
            <a:pPr lvl="0"/>
            <a:r>
              <a:rPr lang="en-US" dirty="0"/>
              <a:t>01.01.15</a:t>
            </a:r>
          </a:p>
        </p:txBody>
      </p:sp>
      <p:pic>
        <p:nvPicPr>
          <p:cNvPr id="7" name="Picture 6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22631539"/>
      </p:ext>
    </p:extLst>
  </p:cSld>
  <p:clrMapOvr>
    <a:masterClrMapping/>
  </p:clrMapOvr>
  <p:hf hd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 Custo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ontent Placeholder 23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/>
              <a:t>Background Picture</a:t>
            </a:r>
          </a:p>
          <a:p>
            <a:pPr lvl="0"/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prstClr val="white"/>
                </a:solidFill>
              </a:rPr>
              <a:t>©2015 NETSCOUT  °  CONFIDENTIAL &amp; PROPRIETARY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4372017"/>
            <a:ext cx="6350000" cy="493184"/>
          </a:xfrm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 b="0" i="1">
                <a:solidFill>
                  <a:srgbClr val="74CC0A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b="0" i="1" dirty="0">
                <a:solidFill>
                  <a:srgbClr val="84D106"/>
                </a:solidFill>
                <a:latin typeface="Open Sans Light"/>
                <a:cs typeface="Open Sans Light"/>
              </a:rPr>
              <a:t>A subtitle can go here if needed.</a:t>
            </a:r>
          </a:p>
          <a:p>
            <a:pPr lvl="0"/>
            <a:endParaRPr lang="en-US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967221"/>
            <a:ext cx="6350000" cy="4271433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None/>
              <a:defRPr sz="5000" b="0" i="0" baseline="0">
                <a:solidFill>
                  <a:schemeClr val="bg1"/>
                </a:solidFill>
              </a:defRPr>
            </a:lvl1pPr>
          </a:lstStyle>
          <a:p>
            <a:pPr>
              <a:lnSpc>
                <a:spcPct val="80000"/>
              </a:lnSpc>
            </a:pPr>
            <a:r>
              <a:rPr lang="en-US" sz="5000" b="0" i="0" dirty="0">
                <a:solidFill>
                  <a:schemeClr val="bg1"/>
                </a:solidFill>
                <a:latin typeface="Open Sans Extrabold"/>
                <a:cs typeface="Open Sans Extrabold"/>
              </a:rPr>
              <a:t>DIVIDER </a:t>
            </a:r>
            <a:br>
              <a:rPr lang="en-US" sz="5000" b="0" i="0" dirty="0">
                <a:solidFill>
                  <a:schemeClr val="bg1"/>
                </a:solidFill>
                <a:latin typeface="Open Sans Extrabold"/>
                <a:cs typeface="Open Sans Extrabold"/>
              </a:rPr>
            </a:br>
            <a:r>
              <a:rPr lang="en-US" sz="5000" b="0" i="0" dirty="0">
                <a:solidFill>
                  <a:schemeClr val="bg1"/>
                </a:solidFill>
                <a:latin typeface="Open Sans Extrabold"/>
                <a:cs typeface="Open Sans Extrabold"/>
              </a:rPr>
              <a:t>PAGE with</a:t>
            </a:r>
            <a:r>
              <a:rPr lang="en-US" sz="5000" b="0" i="0" baseline="0" dirty="0">
                <a:solidFill>
                  <a:schemeClr val="bg1"/>
                </a:solidFill>
                <a:latin typeface="Open Sans Extrabold"/>
                <a:cs typeface="Open Sans Extrabold"/>
              </a:rPr>
              <a:t> </a:t>
            </a:r>
            <a:r>
              <a:rPr lang="en-US" sz="5000" b="0" i="0" dirty="0">
                <a:solidFill>
                  <a:schemeClr val="bg1"/>
                </a:solidFill>
                <a:latin typeface="Open Sans Extrabold"/>
                <a:cs typeface="Open Sans Extrabold"/>
              </a:rPr>
              <a:t>IMAGE!   TITLE GOES</a:t>
            </a:r>
            <a:r>
              <a:rPr lang="en-US" sz="5000" b="0" i="0" baseline="0" dirty="0">
                <a:solidFill>
                  <a:schemeClr val="bg1"/>
                </a:solidFill>
                <a:latin typeface="Open Sans Extrabold"/>
                <a:cs typeface="Open Sans Extrabold"/>
              </a:rPr>
              <a:t> </a:t>
            </a:r>
            <a:r>
              <a:rPr lang="en-US" sz="5000" b="0" i="0" dirty="0">
                <a:solidFill>
                  <a:schemeClr val="bg1"/>
                </a:solidFill>
                <a:latin typeface="Open Sans Extrabold"/>
                <a:cs typeface="Open Sans Extrabold"/>
              </a:rPr>
              <a:t>HERE.</a:t>
            </a:r>
          </a:p>
          <a:p>
            <a:pPr lvl="0"/>
            <a:endParaRPr lang="en-US" dirty="0"/>
          </a:p>
        </p:txBody>
      </p:sp>
      <p:pic>
        <p:nvPicPr>
          <p:cNvPr id="7" name="Picture 6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582718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_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342900" indent="-342900">
              <a:buFont typeface="Arial"/>
              <a:buChar char="•"/>
              <a:defRPr b="0" i="0" baseline="0">
                <a:solidFill>
                  <a:schemeClr val="tx1"/>
                </a:solidFill>
                <a:latin typeface="Open Sans"/>
                <a:cs typeface="Open Sans"/>
              </a:defRPr>
            </a:lvl1pPr>
            <a:lvl2pPr>
              <a:defRPr baseline="0"/>
            </a:lvl2pPr>
            <a:lvl3pPr>
              <a:defRPr baseline="0"/>
            </a:lvl3pPr>
          </a:lstStyle>
          <a:p>
            <a:pPr lvl="0"/>
            <a:r>
              <a:rPr lang="en-US" dirty="0"/>
              <a:t>Bullets should be in sentence cap</a:t>
            </a:r>
          </a:p>
          <a:p>
            <a:pPr lvl="1"/>
            <a:r>
              <a:rPr lang="en-US" dirty="0"/>
              <a:t>Sub-bullets should also be sentence cap</a:t>
            </a:r>
          </a:p>
          <a:p>
            <a:pPr lvl="1"/>
            <a:endParaRPr lang="en-US" dirty="0"/>
          </a:p>
          <a:p>
            <a:pPr lvl="0"/>
            <a:r>
              <a:rPr lang="en-US" dirty="0"/>
              <a:t>Bullets are set in 20 point Open Sans Regular font</a:t>
            </a:r>
          </a:p>
          <a:p>
            <a:pPr lvl="1"/>
            <a:r>
              <a:rPr lang="en-US" dirty="0"/>
              <a:t>Second-line bullets are Open Sans Regular 18pt</a:t>
            </a:r>
          </a:p>
          <a:p>
            <a:pPr lvl="2"/>
            <a:r>
              <a:rPr lang="en-US" dirty="0"/>
              <a:t>Third-line bullets are Open Sans Regular 16pt</a:t>
            </a:r>
          </a:p>
          <a:p>
            <a:pPr lvl="2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©2015 NETSCOUT  °  CONFIDENTIAL &amp; PROPRIETARY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179DAA28-B5B3-1F4F-BBE4-B1BE279727C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rgbClr val="31313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68670650"/>
      </p:ext>
    </p:extLst>
  </p:cSld>
  <p:clrMapOvr>
    <a:masterClrMapping/>
  </p:clrMapOvr>
  <p:hf hd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©2015 NETSCOUT  °  CONFIDENTIAL &amp; PROPRIETARY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79DAA28-B5B3-1F4F-BBE4-B1BE279727CC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9600" y="1600202"/>
            <a:ext cx="10972800" cy="4525963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Open Sans"/>
                <a:cs typeface="Open Sans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Picture 11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45077650"/>
      </p:ext>
    </p:extLst>
  </p:cSld>
  <p:clrMapOvr>
    <a:masterClrMapping/>
  </p:clrMapOvr>
  <p:hf hd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2column_Text/Text_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©2015 NETSCOUT  °  CONFIDENTIAL &amp; PROPRIETARY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179DAA28-B5B3-1F4F-BBE4-B1BE279727C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600" y="1425646"/>
            <a:ext cx="5386917" cy="948421"/>
          </a:xfrm>
        </p:spPr>
        <p:txBody>
          <a:bodyPr anchor="t">
            <a:normAutofit/>
          </a:bodyPr>
          <a:lstStyle>
            <a:lvl1pPr marL="0" indent="0">
              <a:buNone/>
              <a:defRPr sz="2000" b="1" i="0">
                <a:solidFill>
                  <a:schemeClr val="tx1"/>
                </a:solidFill>
                <a:latin typeface="Open Sans"/>
                <a:cs typeface="Open San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rgbClr val="31313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195483" y="1425646"/>
            <a:ext cx="5386917" cy="948421"/>
          </a:xfrm>
        </p:spPr>
        <p:txBody>
          <a:bodyPr anchor="t">
            <a:normAutofit/>
          </a:bodyPr>
          <a:lstStyle>
            <a:lvl1pPr marL="0" indent="0">
              <a:buNone/>
              <a:defRPr sz="2000" b="1" i="0">
                <a:solidFill>
                  <a:schemeClr val="tx1"/>
                </a:solidFill>
                <a:latin typeface="Open Sans"/>
                <a:cs typeface="Open San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609715" y="2374066"/>
            <a:ext cx="5386803" cy="38632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6199717" y="2374067"/>
            <a:ext cx="5386803" cy="38632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2" name="Picture 11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70736360"/>
      </p:ext>
    </p:extLst>
  </p:cSld>
  <p:clrMapOvr>
    <a:masterClrMapping/>
  </p:clrMapOvr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2column_Text/Text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©2015 NETSCOUT  °  CONFIDENTIAL &amp; PROPRIETARY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79DAA28-B5B3-1F4F-BBE4-B1BE279727CC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600" y="1434800"/>
            <a:ext cx="5386917" cy="948421"/>
          </a:xfrm>
        </p:spPr>
        <p:txBody>
          <a:bodyPr anchor="t">
            <a:norm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Open Sans"/>
                <a:cs typeface="Open San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195483" y="1434800"/>
            <a:ext cx="5386917" cy="948421"/>
          </a:xfrm>
        </p:spPr>
        <p:txBody>
          <a:bodyPr anchor="t">
            <a:norm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Open Sans"/>
                <a:cs typeface="Open San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615320" y="2383219"/>
            <a:ext cx="5386803" cy="3863292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6195597" y="2383219"/>
            <a:ext cx="5386803" cy="3863292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3010238"/>
      </p:ext>
    </p:extLst>
  </p:cSld>
  <p:clrMapOvr>
    <a:masterClrMapping/>
  </p:clrMapOvr>
  <p:hf hd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2column_Text/Content_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600" y="1417640"/>
            <a:ext cx="5386917" cy="948421"/>
          </a:xfrm>
        </p:spPr>
        <p:txBody>
          <a:bodyPr anchor="t">
            <a:normAutofit/>
          </a:bodyPr>
          <a:lstStyle>
            <a:lvl1pPr marL="0" indent="0">
              <a:buNone/>
              <a:defRPr sz="2000" b="1" i="0">
                <a:solidFill>
                  <a:schemeClr val="tx1"/>
                </a:solidFill>
                <a:latin typeface="Open Sans"/>
                <a:cs typeface="Open San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US"/>
              <a:t>©2015 NETSCOUT  °  CONFIDENTIAL &amp; PROPRIETARY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179DAA28-B5B3-1F4F-BBE4-B1BE279727C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rgbClr val="31313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609715" y="2383219"/>
            <a:ext cx="5386803" cy="30841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6191253" y="1420285"/>
            <a:ext cx="5369983" cy="404706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77944951"/>
      </p:ext>
    </p:extLst>
  </p:cSld>
  <p:clrMapOvr>
    <a:masterClrMapping/>
  </p:clrMapOvr>
  <p:hf hd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2column_Text/Content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©2015 NETSCOUT  °  CONFIDENTIAL &amp; PROPRIETARY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79DAA28-B5B3-1F4F-BBE4-B1BE279727CC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600" y="1417640"/>
            <a:ext cx="5386917" cy="948421"/>
          </a:xfrm>
        </p:spPr>
        <p:txBody>
          <a:bodyPr anchor="t">
            <a:normAutofit/>
          </a:bodyPr>
          <a:lstStyle>
            <a:lvl1pPr marL="0" indent="0">
              <a:buNone/>
              <a:defRPr sz="2000" b="1" i="0" baseline="0">
                <a:solidFill>
                  <a:schemeClr val="bg1"/>
                </a:solidFill>
                <a:latin typeface="Open Sans"/>
                <a:cs typeface="Open San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7"/>
          <p:cNvSpPr>
            <a:spLocks noGrp="1"/>
          </p:cNvSpPr>
          <p:nvPr>
            <p:ph sz="quarter" idx="12"/>
          </p:nvPr>
        </p:nvSpPr>
        <p:spPr>
          <a:xfrm>
            <a:off x="6191253" y="1420285"/>
            <a:ext cx="5369983" cy="40364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609600" y="2366435"/>
            <a:ext cx="5384800" cy="3090333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Open Sans "/>
                <a:cs typeface="Open Sans "/>
              </a:defRPr>
            </a:lvl1pPr>
            <a:lvl2pPr>
              <a:defRPr>
                <a:solidFill>
                  <a:schemeClr val="bg1"/>
                </a:solidFill>
                <a:latin typeface="Open Sans "/>
                <a:cs typeface="Open Sans "/>
              </a:defRPr>
            </a:lvl2pPr>
            <a:lvl3pPr>
              <a:defRPr>
                <a:solidFill>
                  <a:schemeClr val="bg1"/>
                </a:solidFill>
                <a:latin typeface="Open Sans "/>
                <a:cs typeface="Open Sans "/>
              </a:defRPr>
            </a:lvl3pPr>
            <a:lvl4pPr>
              <a:defRPr>
                <a:solidFill>
                  <a:schemeClr val="bg1"/>
                </a:solidFill>
                <a:latin typeface="Open Sans "/>
                <a:cs typeface="Open Sans "/>
              </a:defRPr>
            </a:lvl4pPr>
            <a:lvl5pPr>
              <a:defRPr>
                <a:solidFill>
                  <a:schemeClr val="bg1"/>
                </a:solidFill>
                <a:latin typeface="Open Sans "/>
                <a:cs typeface="Open Sans 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1" name="Picture 10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56779257"/>
      </p:ext>
    </p:extLst>
  </p:cSld>
  <p:clrMapOvr>
    <a:masterClrMapping/>
  </p:clrMapOvr>
  <p:hf hd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2column_Content/Content_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©2015 NETSCOUT  °  CONFIDENTIAL &amp; PROPRIETARY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179DAA28-B5B3-1F4F-BBE4-B1BE279727C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rgbClr val="31313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7"/>
          <p:cNvSpPr>
            <a:spLocks noGrp="1"/>
          </p:cNvSpPr>
          <p:nvPr>
            <p:ph sz="quarter" idx="12"/>
          </p:nvPr>
        </p:nvSpPr>
        <p:spPr>
          <a:xfrm>
            <a:off x="609600" y="1420285"/>
            <a:ext cx="5384800" cy="40364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191253" y="1420285"/>
            <a:ext cx="5369983" cy="40364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73695239"/>
      </p:ext>
    </p:extLst>
  </p:cSld>
  <p:clrMapOvr>
    <a:masterClrMapping/>
  </p:clrMapOvr>
  <p:hf hd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2column_Content/Content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©2015 NETSCOUT  °  CONFIDENTIAL &amp; PROPRIETARY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79DAA28-B5B3-1F4F-BBE4-B1BE279727CC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13"/>
          <p:cNvSpPr>
            <a:spLocks noGrp="1"/>
          </p:cNvSpPr>
          <p:nvPr>
            <p:ph sz="quarter" idx="12"/>
          </p:nvPr>
        </p:nvSpPr>
        <p:spPr>
          <a:xfrm>
            <a:off x="609600" y="1420285"/>
            <a:ext cx="5384800" cy="40364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3"/>
          </p:nvPr>
        </p:nvSpPr>
        <p:spPr>
          <a:xfrm>
            <a:off x="6197602" y="1420285"/>
            <a:ext cx="5363633" cy="40364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0" name="Picture 9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66571996"/>
      </p:ext>
    </p:extLst>
  </p:cSld>
  <p:clrMapOvr>
    <a:masterClrMapping/>
  </p:clrMapOvr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etscout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321719" y="6302852"/>
            <a:ext cx="3556000" cy="366183"/>
          </a:xfrm>
        </p:spPr>
        <p:txBody>
          <a:bodyPr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800">
                <a:solidFill>
                  <a:srgbClr val="767676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©2017 NETSCOUT  °  CONFIDENTIAL &amp; PROPRIETARY</a:t>
            </a:r>
          </a:p>
          <a:p>
            <a:pPr lvl="0"/>
            <a:endParaRPr lang="en-US" dirty="0"/>
          </a:p>
        </p:txBody>
      </p:sp>
      <p:pic>
        <p:nvPicPr>
          <p:cNvPr id="5" name="Picture 4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NS_RGB_Tagline™_Invert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200" y="2133600"/>
            <a:ext cx="6847732" cy="17419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6813996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093885"/>
            <a:ext cx="3556000" cy="365125"/>
          </a:xfrm>
        </p:spPr>
        <p:txBody>
          <a:bodyPr/>
          <a:lstStyle>
            <a:lvl1pPr>
              <a:defRPr sz="1400" b="1" i="0" spc="300">
                <a:solidFill>
                  <a:schemeClr val="bg1"/>
                </a:solidFill>
                <a:latin typeface="Open Sans"/>
                <a:cs typeface="Open Sans"/>
              </a:defRPr>
            </a:lvl1pPr>
          </a:lstStyle>
          <a:p>
            <a:r>
              <a:rPr lang="en-US">
                <a:solidFill>
                  <a:prstClr val="white"/>
                </a:solidFill>
              </a:rPr>
              <a:t>NETSCOUT.COM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7" y="982163"/>
            <a:ext cx="6350000" cy="1799167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5000" b="1" i="0">
                <a:solidFill>
                  <a:schemeClr val="accent1"/>
                </a:solidFill>
                <a:latin typeface="Open Sans"/>
                <a:cs typeface="Open Sans"/>
              </a:defRPr>
            </a:lvl1pPr>
          </a:lstStyle>
          <a:p>
            <a:pPr lvl="0"/>
            <a:r>
              <a:rPr lang="en-US" dirty="0"/>
              <a:t>THANK</a:t>
            </a:r>
            <a:br>
              <a:rPr lang="en-US" dirty="0"/>
            </a:br>
            <a:r>
              <a:rPr lang="en-US" dirty="0"/>
              <a:t>YOU</a:t>
            </a:r>
          </a:p>
        </p:txBody>
      </p:sp>
      <p:pic>
        <p:nvPicPr>
          <p:cNvPr id="5" name="Picture 4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0415294"/>
      </p:ext>
    </p:extLst>
  </p:cSld>
  <p:clrMapOvr>
    <a:masterClrMapping/>
  </p:clrMapOvr>
  <p:hf hd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_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093885"/>
            <a:ext cx="3556000" cy="365125"/>
          </a:xfrm>
        </p:spPr>
        <p:txBody>
          <a:bodyPr/>
          <a:lstStyle>
            <a:lvl1pPr>
              <a:defRPr sz="1400" b="1" i="0" spc="300">
                <a:solidFill>
                  <a:srgbClr val="767676"/>
                </a:solidFill>
                <a:latin typeface="Open Sans"/>
                <a:cs typeface="Open Sans"/>
              </a:defRPr>
            </a:lvl1pPr>
          </a:lstStyle>
          <a:p>
            <a:r>
              <a:rPr lang="en-US"/>
              <a:t>NETSCOUT.COM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7" y="982163"/>
            <a:ext cx="6350000" cy="1799167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5000" b="1" i="0">
                <a:solidFill>
                  <a:schemeClr val="accent1"/>
                </a:solidFill>
                <a:latin typeface="Open Sans"/>
                <a:cs typeface="Open Sans"/>
              </a:defRPr>
            </a:lvl1pPr>
          </a:lstStyle>
          <a:p>
            <a:pPr lvl="0"/>
            <a:r>
              <a:rPr lang="en-US" dirty="0"/>
              <a:t>THANK</a:t>
            </a:r>
            <a:br>
              <a:rPr lang="en-US" dirty="0"/>
            </a:br>
            <a:r>
              <a:rPr lang="en-US" dirty="0"/>
              <a:t>YOU</a:t>
            </a:r>
          </a:p>
        </p:txBody>
      </p:sp>
      <p:pic>
        <p:nvPicPr>
          <p:cNvPr id="5" name="Picture 4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12856569"/>
      </p:ext>
    </p:extLst>
  </p:cSld>
  <p:clrMapOvr>
    <a:masterClrMapping/>
  </p:clrMapOvr>
  <p:hf hd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/>
              <a:t>Background Image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093885"/>
            <a:ext cx="3556000" cy="365125"/>
          </a:xfrm>
        </p:spPr>
        <p:txBody>
          <a:bodyPr/>
          <a:lstStyle>
            <a:lvl1pPr>
              <a:defRPr sz="1400" b="1" i="0" spc="300">
                <a:solidFill>
                  <a:schemeClr val="bg1"/>
                </a:solidFill>
                <a:latin typeface="Open Sans"/>
                <a:cs typeface="Open Sans"/>
              </a:defRPr>
            </a:lvl1pPr>
          </a:lstStyle>
          <a:p>
            <a:r>
              <a:rPr lang="en-US">
                <a:solidFill>
                  <a:prstClr val="white"/>
                </a:solidFill>
              </a:rPr>
              <a:t>NETSCOUT.COM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7" y="982163"/>
            <a:ext cx="6350000" cy="1799167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5000" b="1" i="0">
                <a:solidFill>
                  <a:schemeClr val="accent1"/>
                </a:solidFill>
                <a:latin typeface="Open Sans"/>
                <a:cs typeface="Open Sans"/>
              </a:defRPr>
            </a:lvl1pPr>
          </a:lstStyle>
          <a:p>
            <a:pPr lvl="0"/>
            <a:r>
              <a:rPr lang="en-US" dirty="0"/>
              <a:t>THANK</a:t>
            </a:r>
            <a:br>
              <a:rPr lang="en-US" dirty="0"/>
            </a:br>
            <a:r>
              <a:rPr lang="en-US" dirty="0"/>
              <a:t>YOU</a:t>
            </a:r>
          </a:p>
        </p:txBody>
      </p:sp>
      <p:pic>
        <p:nvPicPr>
          <p:cNvPr id="7" name="Picture 6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55873526"/>
      </p:ext>
    </p:extLst>
  </p:cSld>
  <p:clrMapOvr>
    <a:masterClrMapping/>
  </p:clrMapOvr>
  <p:hf hd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30221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5278234"/>
      </p:ext>
    </p:extLst>
  </p:cSld>
  <p:clrMapOvr>
    <a:masterClrMapping/>
  </p:clrMapOvr>
  <p:hf hd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etscout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321719" y="6302852"/>
            <a:ext cx="3556000" cy="366183"/>
          </a:xfrm>
        </p:spPr>
        <p:txBody>
          <a:bodyPr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800">
                <a:solidFill>
                  <a:srgbClr val="767676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©2015 NETSCOUT  °  CONFIDENTIAL &amp; PROPRIETARY</a:t>
            </a:r>
          </a:p>
          <a:p>
            <a:pPr lvl="0"/>
            <a:endParaRPr lang="en-US" dirty="0"/>
          </a:p>
        </p:txBody>
      </p:sp>
      <p:pic>
        <p:nvPicPr>
          <p:cNvPr id="7" name="Picture 6" descr="NS_RGB_Tagline™_Inve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6268" y="2551933"/>
            <a:ext cx="7792433" cy="1486681"/>
          </a:xfrm>
          <a:prstGeom prst="rect">
            <a:avLst/>
          </a:prstGeom>
        </p:spPr>
      </p:pic>
      <p:pic>
        <p:nvPicPr>
          <p:cNvPr id="5" name="Picture 4" descr="NS_ICON_RGB™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56805756"/>
      </p:ext>
    </p:extLst>
  </p:cSld>
  <p:clrMapOvr>
    <a:masterClrMapping/>
  </p:clrMapOvr>
  <p:hf hd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3556000" cy="365125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67676"/>
                </a:solidFill>
              </a:defRPr>
            </a:lvl1pPr>
          </a:lstStyle>
          <a:p>
            <a:r>
              <a:rPr lang="en-US"/>
              <a:t>©2015 NETSCOUT  °  CONFIDENTIAL &amp; PROPRIETARY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09624" y="982148"/>
            <a:ext cx="6350000" cy="3439584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None/>
              <a:defRPr sz="5000" b="1" i="0" baseline="0">
                <a:solidFill>
                  <a:schemeClr val="accent1"/>
                </a:solidFill>
                <a:latin typeface="Open Sans"/>
                <a:cs typeface="Open Sans"/>
              </a:defRPr>
            </a:lvl1pPr>
          </a:lstStyle>
          <a:p>
            <a:pPr lvl="0"/>
            <a:r>
              <a:rPr lang="en-US" dirty="0"/>
              <a:t>TITLE CAN </a:t>
            </a:r>
            <a:br>
              <a:rPr lang="en-US" dirty="0"/>
            </a:br>
            <a:r>
              <a:rPr lang="en-US" dirty="0"/>
              <a:t>GO HERE &amp; ALSO HERE…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609624" y="3913724"/>
            <a:ext cx="6350000" cy="493183"/>
          </a:xfrm>
        </p:spPr>
        <p:txBody>
          <a:bodyPr>
            <a:normAutofit/>
          </a:bodyPr>
          <a:lstStyle>
            <a:lvl1pPr marL="0" indent="0">
              <a:buNone/>
              <a:defRPr sz="1800" b="0" i="1">
                <a:solidFill>
                  <a:schemeClr val="bg1"/>
                </a:solidFill>
              </a:defRPr>
            </a:lvl1pPr>
          </a:lstStyle>
          <a:p>
            <a:r>
              <a:rPr lang="en-US" b="0" i="1" dirty="0">
                <a:solidFill>
                  <a:schemeClr val="bg1"/>
                </a:solidFill>
                <a:latin typeface="Open Sans Light"/>
                <a:cs typeface="Open Sans Light"/>
              </a:rPr>
              <a:t>A subtitle can go here if needed.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4885671"/>
            <a:ext cx="1303867" cy="292100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C0C497"/>
                </a:solidFill>
              </a:defRPr>
            </a:lvl1pPr>
          </a:lstStyle>
          <a:p>
            <a:pPr lvl="0"/>
            <a:r>
              <a:rPr lang="en-US" dirty="0"/>
              <a:t>01.01.15</a:t>
            </a:r>
          </a:p>
        </p:txBody>
      </p:sp>
      <p:pic>
        <p:nvPicPr>
          <p:cNvPr id="7" name="Picture 6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2526840"/>
      </p:ext>
    </p:extLst>
  </p:cSld>
  <p:clrMapOvr>
    <a:masterClrMapping/>
  </p:clrMapOvr>
  <p:hf hd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093885"/>
            <a:ext cx="3556000" cy="365125"/>
          </a:xfrm>
        </p:spPr>
        <p:txBody>
          <a:bodyPr/>
          <a:lstStyle>
            <a:lvl1pPr>
              <a:defRPr sz="1400" b="1" i="0" spc="300">
                <a:solidFill>
                  <a:schemeClr val="bg1"/>
                </a:solidFill>
                <a:latin typeface="Open Sans"/>
                <a:cs typeface="Open Sans"/>
              </a:defRPr>
            </a:lvl1pPr>
          </a:lstStyle>
          <a:p>
            <a:r>
              <a:rPr lang="en-US">
                <a:solidFill>
                  <a:prstClr val="white"/>
                </a:solidFill>
              </a:rPr>
              <a:t>NETSCOUT.COM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7" y="982163"/>
            <a:ext cx="6350000" cy="1799167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5000" b="1" i="0">
                <a:solidFill>
                  <a:schemeClr val="accent1"/>
                </a:solidFill>
                <a:latin typeface="Open Sans"/>
                <a:cs typeface="Open Sans"/>
              </a:defRPr>
            </a:lvl1pPr>
          </a:lstStyle>
          <a:p>
            <a:pPr lvl="0"/>
            <a:r>
              <a:rPr lang="en-US" dirty="0"/>
              <a:t>THANK</a:t>
            </a:r>
            <a:br>
              <a:rPr lang="en-US" dirty="0"/>
            </a:br>
            <a:r>
              <a:rPr lang="en-US" dirty="0"/>
              <a:t>YOU</a:t>
            </a:r>
          </a:p>
        </p:txBody>
      </p:sp>
      <p:pic>
        <p:nvPicPr>
          <p:cNvPr id="6" name="Picture 5" descr="NS_ICON_RGB™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8320" y="6157176"/>
            <a:ext cx="745827" cy="531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774776"/>
      </p:ext>
    </p:extLst>
  </p:cSld>
  <p:clrMapOvr>
    <a:masterClrMapping/>
  </p:clrMapOvr>
  <p:hf hd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 Custo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ontent Placeholder 23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/>
              <a:t>Background Picture</a:t>
            </a:r>
          </a:p>
          <a:p>
            <a:pPr lvl="0"/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prstClr val="white"/>
                </a:solidFill>
              </a:rPr>
              <a:t>©2015 NETSCOUT  °  CONFIDENTIAL &amp; PROPRIETARY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4372017"/>
            <a:ext cx="6350000" cy="493184"/>
          </a:xfrm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 b="0" i="1">
                <a:solidFill>
                  <a:srgbClr val="74CC0A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b="0" i="1" dirty="0">
                <a:solidFill>
                  <a:srgbClr val="84D106"/>
                </a:solidFill>
                <a:latin typeface="Open Sans Light"/>
                <a:cs typeface="Open Sans Light"/>
              </a:rPr>
              <a:t>A subtitle can go here if needed.</a:t>
            </a:r>
          </a:p>
          <a:p>
            <a:pPr lvl="0"/>
            <a:endParaRPr lang="en-US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967221"/>
            <a:ext cx="6350000" cy="4271433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None/>
              <a:defRPr sz="5000" b="0" i="0" baseline="0">
                <a:solidFill>
                  <a:schemeClr val="bg1"/>
                </a:solidFill>
              </a:defRPr>
            </a:lvl1pPr>
          </a:lstStyle>
          <a:p>
            <a:pPr>
              <a:lnSpc>
                <a:spcPct val="80000"/>
              </a:lnSpc>
            </a:pPr>
            <a:r>
              <a:rPr lang="en-US" sz="5000" b="0" i="0" dirty="0">
                <a:solidFill>
                  <a:schemeClr val="bg1"/>
                </a:solidFill>
                <a:latin typeface="Open Sans Extrabold"/>
                <a:cs typeface="Open Sans Extrabold"/>
              </a:rPr>
              <a:t>DIVIDER </a:t>
            </a:r>
            <a:br>
              <a:rPr lang="en-US" sz="5000" b="0" i="0" dirty="0">
                <a:solidFill>
                  <a:schemeClr val="bg1"/>
                </a:solidFill>
                <a:latin typeface="Open Sans Extrabold"/>
                <a:cs typeface="Open Sans Extrabold"/>
              </a:rPr>
            </a:br>
            <a:r>
              <a:rPr lang="en-US" sz="5000" b="0" i="0" dirty="0">
                <a:solidFill>
                  <a:schemeClr val="bg1"/>
                </a:solidFill>
                <a:latin typeface="Open Sans Extrabold"/>
                <a:cs typeface="Open Sans Extrabold"/>
              </a:rPr>
              <a:t>PAGE with</a:t>
            </a:r>
            <a:r>
              <a:rPr lang="en-US" sz="5000" b="0" i="0" baseline="0" dirty="0">
                <a:solidFill>
                  <a:schemeClr val="bg1"/>
                </a:solidFill>
                <a:latin typeface="Open Sans Extrabold"/>
                <a:cs typeface="Open Sans Extrabold"/>
              </a:rPr>
              <a:t> </a:t>
            </a:r>
            <a:r>
              <a:rPr lang="en-US" sz="5000" b="0" i="0" dirty="0">
                <a:solidFill>
                  <a:schemeClr val="bg1"/>
                </a:solidFill>
                <a:latin typeface="Open Sans Extrabold"/>
                <a:cs typeface="Open Sans Extrabold"/>
              </a:rPr>
              <a:t>IMAGE!   TITLE GOES</a:t>
            </a:r>
            <a:r>
              <a:rPr lang="en-US" sz="5000" b="0" i="0" baseline="0" dirty="0">
                <a:solidFill>
                  <a:schemeClr val="bg1"/>
                </a:solidFill>
                <a:latin typeface="Open Sans Extrabold"/>
                <a:cs typeface="Open Sans Extrabold"/>
              </a:rPr>
              <a:t> </a:t>
            </a:r>
            <a:r>
              <a:rPr lang="en-US" sz="5000" b="0" i="0" dirty="0">
                <a:solidFill>
                  <a:schemeClr val="bg1"/>
                </a:solidFill>
                <a:latin typeface="Open Sans Extrabold"/>
                <a:cs typeface="Open Sans Extrabold"/>
              </a:rPr>
              <a:t>HERE.</a:t>
            </a:r>
          </a:p>
          <a:p>
            <a:pPr lvl="0"/>
            <a:endParaRPr lang="en-US" dirty="0"/>
          </a:p>
        </p:txBody>
      </p:sp>
      <p:pic>
        <p:nvPicPr>
          <p:cNvPr id="7" name="Picture 6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862379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093885"/>
            <a:ext cx="3556000" cy="365125"/>
          </a:xfrm>
        </p:spPr>
        <p:txBody>
          <a:bodyPr/>
          <a:lstStyle>
            <a:lvl1pPr>
              <a:defRPr sz="1400" b="1" i="0" spc="300">
                <a:solidFill>
                  <a:schemeClr val="bg1"/>
                </a:solidFill>
                <a:latin typeface="Open Sans"/>
                <a:cs typeface="Open Sans"/>
              </a:defRPr>
            </a:lvl1pPr>
          </a:lstStyle>
          <a:p>
            <a:r>
              <a:rPr lang="en-US">
                <a:solidFill>
                  <a:prstClr val="white"/>
                </a:solidFill>
              </a:rPr>
              <a:t>©2015 NETSCOUT  °  CONFIDENTIAL &amp; PROPRIETARY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7" y="982163"/>
            <a:ext cx="6350000" cy="1799167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5000" b="1" i="0">
                <a:solidFill>
                  <a:schemeClr val="accent1"/>
                </a:solidFill>
                <a:latin typeface="Open Sans"/>
                <a:cs typeface="Open Sans"/>
              </a:defRPr>
            </a:lvl1pPr>
          </a:lstStyle>
          <a:p>
            <a:pPr lvl="0"/>
            <a:r>
              <a:rPr lang="en-US" dirty="0"/>
              <a:t>THANK</a:t>
            </a:r>
            <a:br>
              <a:rPr lang="en-US" dirty="0"/>
            </a:br>
            <a:r>
              <a:rPr lang="en-US" dirty="0"/>
              <a:t>YOU</a:t>
            </a:r>
          </a:p>
        </p:txBody>
      </p:sp>
      <p:pic>
        <p:nvPicPr>
          <p:cNvPr id="5" name="Picture 4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9916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4"/>
            <a:ext cx="3556000" cy="365125"/>
          </a:xfrm>
        </p:spPr>
        <p:txBody>
          <a:bodyPr/>
          <a:lstStyle>
            <a:lvl1pPr marL="0" marR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67676"/>
                </a:solidFill>
              </a:defRPr>
            </a:lvl1pPr>
          </a:lstStyle>
          <a:p>
            <a:r>
              <a:rPr lang="en-US"/>
              <a:t>©2017 NETSCOUT  °  CONFIDENTIAL &amp; PROPRIETARY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09624" y="982148"/>
            <a:ext cx="6350000" cy="3439584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None/>
              <a:defRPr sz="3750" b="1" i="0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 CAN </a:t>
            </a:r>
            <a:br>
              <a:rPr lang="en-US" dirty="0"/>
            </a:br>
            <a:r>
              <a:rPr lang="en-US" dirty="0"/>
              <a:t>GO HERE &amp; ALSO HERE…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609624" y="3913726"/>
            <a:ext cx="6350000" cy="493183"/>
          </a:xfrm>
        </p:spPr>
        <p:txBody>
          <a:bodyPr>
            <a:normAutofit/>
          </a:bodyPr>
          <a:lstStyle>
            <a:lvl1pPr marL="0" indent="0">
              <a:buNone/>
              <a:defRPr sz="1350" b="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b="0" i="1" dirty="0">
                <a:solidFill>
                  <a:schemeClr val="bg1"/>
                </a:solidFill>
                <a:latin typeface="Open Sans Light"/>
                <a:cs typeface="Open Sans Light"/>
              </a:rPr>
              <a:t>A subtitle can go here if needed.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1" y="4885671"/>
            <a:ext cx="1303867" cy="292100"/>
          </a:xfrm>
        </p:spPr>
        <p:txBody>
          <a:bodyPr>
            <a:normAutofit/>
          </a:bodyPr>
          <a:lstStyle>
            <a:lvl1pPr marL="0" indent="0">
              <a:buNone/>
              <a:defRPr sz="900">
                <a:solidFill>
                  <a:srgbClr val="C0C49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01.01.17</a:t>
            </a:r>
          </a:p>
        </p:txBody>
      </p:sp>
    </p:spTree>
    <p:extLst>
      <p:ext uri="{BB962C8B-B14F-4D97-AF65-F5344CB8AC3E}">
        <p14:creationId xmlns:p14="http://schemas.microsoft.com/office/powerpoint/2010/main" val="257469005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_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093885"/>
            <a:ext cx="3556000" cy="365125"/>
          </a:xfrm>
        </p:spPr>
        <p:txBody>
          <a:bodyPr/>
          <a:lstStyle>
            <a:lvl1pPr>
              <a:defRPr sz="1400" b="1" i="0" spc="300">
                <a:solidFill>
                  <a:srgbClr val="767676"/>
                </a:solidFill>
                <a:latin typeface="Open Sans"/>
                <a:cs typeface="Open Sans"/>
              </a:defRPr>
            </a:lvl1pPr>
          </a:lstStyle>
          <a:p>
            <a:r>
              <a:rPr lang="en-US"/>
              <a:t>©2015 NETSCOUT  °  CONFIDENTIAL &amp; PROPRIETARY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7" y="982163"/>
            <a:ext cx="6350000" cy="1799167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5000" b="1" i="0">
                <a:solidFill>
                  <a:schemeClr val="accent1"/>
                </a:solidFill>
                <a:latin typeface="Open Sans"/>
                <a:cs typeface="Open Sans"/>
              </a:defRPr>
            </a:lvl1pPr>
          </a:lstStyle>
          <a:p>
            <a:pPr lvl="0"/>
            <a:r>
              <a:rPr lang="en-US" dirty="0"/>
              <a:t>THANK</a:t>
            </a:r>
            <a:br>
              <a:rPr lang="en-US" dirty="0"/>
            </a:br>
            <a:r>
              <a:rPr lang="en-US" dirty="0"/>
              <a:t>YOU</a:t>
            </a:r>
          </a:p>
        </p:txBody>
      </p:sp>
      <p:pic>
        <p:nvPicPr>
          <p:cNvPr id="5" name="Picture 4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481426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/>
              <a:t>Background Image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093885"/>
            <a:ext cx="3556000" cy="365125"/>
          </a:xfrm>
        </p:spPr>
        <p:txBody>
          <a:bodyPr/>
          <a:lstStyle>
            <a:lvl1pPr>
              <a:defRPr sz="1400" b="1" i="0" spc="300">
                <a:solidFill>
                  <a:schemeClr val="bg1"/>
                </a:solidFill>
                <a:latin typeface="Open Sans"/>
                <a:cs typeface="Open Sans"/>
              </a:defRPr>
            </a:lvl1pPr>
          </a:lstStyle>
          <a:p>
            <a:r>
              <a:rPr lang="en-US">
                <a:solidFill>
                  <a:prstClr val="white"/>
                </a:solidFill>
              </a:rPr>
              <a:t>©2015 NETSCOUT  °  CONFIDENTIAL &amp; PROPRIETARY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7" y="982163"/>
            <a:ext cx="6350000" cy="1799167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5000" b="1" i="0">
                <a:solidFill>
                  <a:schemeClr val="accent1"/>
                </a:solidFill>
                <a:latin typeface="Open Sans"/>
                <a:cs typeface="Open Sans"/>
              </a:defRPr>
            </a:lvl1pPr>
          </a:lstStyle>
          <a:p>
            <a:pPr lvl="0"/>
            <a:r>
              <a:rPr lang="en-US" dirty="0"/>
              <a:t>THANK</a:t>
            </a:r>
            <a:br>
              <a:rPr lang="en-US" dirty="0"/>
            </a:br>
            <a:r>
              <a:rPr lang="en-US" dirty="0"/>
              <a:t>YOU</a:t>
            </a:r>
          </a:p>
        </p:txBody>
      </p:sp>
      <p:pic>
        <p:nvPicPr>
          <p:cNvPr id="7" name="Picture 6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103038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325562"/>
            <a:ext cx="5384800" cy="50752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325562"/>
            <a:ext cx="5384800" cy="50752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190347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240521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etscout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321719" y="6302852"/>
            <a:ext cx="3556000" cy="366183"/>
          </a:xfrm>
        </p:spPr>
        <p:txBody>
          <a:bodyPr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800">
                <a:solidFill>
                  <a:srgbClr val="767676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©2016 NETSCOUT  °  CONFIDENTIAL &amp; PROPRIETARY</a:t>
            </a:r>
          </a:p>
          <a:p>
            <a:pPr lvl="0"/>
            <a:endParaRPr lang="en-US" dirty="0"/>
          </a:p>
        </p:txBody>
      </p:sp>
      <p:pic>
        <p:nvPicPr>
          <p:cNvPr id="7" name="Picture 6" descr="NS_RGB_Tagline™_Inve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6268" y="2551933"/>
            <a:ext cx="7792433" cy="1486681"/>
          </a:xfrm>
          <a:prstGeom prst="rect">
            <a:avLst/>
          </a:prstGeom>
        </p:spPr>
      </p:pic>
      <p:pic>
        <p:nvPicPr>
          <p:cNvPr id="5" name="Picture 4" descr="NS_ICON_RGB™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58329189"/>
      </p:ext>
    </p:extLst>
  </p:cSld>
  <p:clrMapOvr>
    <a:masterClrMapping/>
  </p:clrMapOvr>
  <p:hf sldNum="0" hdr="0" ft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3556000" cy="365125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67676"/>
                </a:solidFill>
              </a:defRPr>
            </a:lvl1pPr>
          </a:lstStyle>
          <a:p>
            <a:r>
              <a:rPr lang="en-US" dirty="0"/>
              <a:t>©2016 NETSCOUT  °  CONFIDENTIAL &amp; PROPRIETARY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09624" y="982148"/>
            <a:ext cx="6350000" cy="3439584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None/>
              <a:defRPr sz="5000" b="1" i="0" baseline="0">
                <a:solidFill>
                  <a:schemeClr val="accent1"/>
                </a:solidFill>
                <a:latin typeface="Open Sans"/>
                <a:cs typeface="Open Sans"/>
              </a:defRPr>
            </a:lvl1pPr>
          </a:lstStyle>
          <a:p>
            <a:pPr lvl="0"/>
            <a:r>
              <a:rPr lang="en-US" dirty="0"/>
              <a:t>TITLE CAN </a:t>
            </a:r>
            <a:br>
              <a:rPr lang="en-US" dirty="0"/>
            </a:br>
            <a:r>
              <a:rPr lang="en-US" dirty="0"/>
              <a:t>GO HERE &amp; ALSO HERE…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609624" y="3913724"/>
            <a:ext cx="6350000" cy="493183"/>
          </a:xfrm>
        </p:spPr>
        <p:txBody>
          <a:bodyPr>
            <a:normAutofit/>
          </a:bodyPr>
          <a:lstStyle>
            <a:lvl1pPr marL="0" indent="0">
              <a:buNone/>
              <a:defRPr sz="1800" b="0" i="1">
                <a:solidFill>
                  <a:schemeClr val="bg1"/>
                </a:solidFill>
              </a:defRPr>
            </a:lvl1pPr>
          </a:lstStyle>
          <a:p>
            <a:r>
              <a:rPr lang="en-US" b="0" i="1" dirty="0">
                <a:solidFill>
                  <a:schemeClr val="bg1"/>
                </a:solidFill>
                <a:latin typeface="Open Sans Light"/>
                <a:cs typeface="Open Sans Light"/>
              </a:rPr>
              <a:t>A subtitle can go here if needed.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4885671"/>
            <a:ext cx="1303867" cy="292100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C0C497"/>
                </a:solidFill>
              </a:defRPr>
            </a:lvl1pPr>
          </a:lstStyle>
          <a:p>
            <a:pPr lvl="0"/>
            <a:r>
              <a:rPr lang="en-US" dirty="0"/>
              <a:t>01.01.15</a:t>
            </a:r>
          </a:p>
        </p:txBody>
      </p:sp>
      <p:pic>
        <p:nvPicPr>
          <p:cNvPr id="7" name="Picture 6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2220989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3556000" cy="365125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67676"/>
                </a:solidFill>
              </a:defRPr>
            </a:lvl1pPr>
          </a:lstStyle>
          <a:p>
            <a:r>
              <a:rPr lang="en-US" dirty="0"/>
              <a:t>©2016 NETSCOUT  °  CONFIDENTIAL &amp; PROPRIETARY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09624" y="982148"/>
            <a:ext cx="6350000" cy="3439584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None/>
              <a:defRPr sz="5000" b="1" i="0" baseline="0">
                <a:solidFill>
                  <a:schemeClr val="accent1"/>
                </a:solidFill>
                <a:latin typeface="Open Sans"/>
                <a:cs typeface="Open Sans"/>
              </a:defRPr>
            </a:lvl1pPr>
          </a:lstStyle>
          <a:p>
            <a:pPr lvl="0"/>
            <a:r>
              <a:rPr lang="en-US" dirty="0"/>
              <a:t>TITLE CAN </a:t>
            </a:r>
            <a:br>
              <a:rPr lang="en-US" dirty="0"/>
            </a:br>
            <a:r>
              <a:rPr lang="en-US" dirty="0"/>
              <a:t>GO HERE &amp; ALSO HERE…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609624" y="3913724"/>
            <a:ext cx="6350000" cy="493183"/>
          </a:xfrm>
        </p:spPr>
        <p:txBody>
          <a:bodyPr>
            <a:normAutofit/>
          </a:bodyPr>
          <a:lstStyle>
            <a:lvl1pPr marL="0" indent="0">
              <a:buNone/>
              <a:defRPr sz="1800" b="0" i="1">
                <a:solidFill>
                  <a:srgbClr val="262729"/>
                </a:solidFill>
              </a:defRPr>
            </a:lvl1pPr>
          </a:lstStyle>
          <a:p>
            <a:r>
              <a:rPr lang="en-US" b="0" i="1" dirty="0">
                <a:solidFill>
                  <a:schemeClr val="bg1"/>
                </a:solidFill>
                <a:latin typeface="Open Sans Light"/>
                <a:cs typeface="Open Sans Light"/>
              </a:rPr>
              <a:t>A subtitle can go here if needed.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4885671"/>
            <a:ext cx="1303867" cy="292100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C0C497"/>
                </a:solidFill>
              </a:defRPr>
            </a:lvl1pPr>
          </a:lstStyle>
          <a:p>
            <a:pPr lvl="0"/>
            <a:r>
              <a:rPr lang="en-US" dirty="0"/>
              <a:t>01.01.15</a:t>
            </a:r>
          </a:p>
        </p:txBody>
      </p:sp>
      <p:pic>
        <p:nvPicPr>
          <p:cNvPr id="7" name="Picture 6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0100644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 Custo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ontent Placeholder 23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/>
              <a:t>Background Picture</a:t>
            </a:r>
          </a:p>
          <a:p>
            <a:pPr lvl="0"/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>
                <a:solidFill>
                  <a:prstClr val="white"/>
                </a:solidFill>
              </a:rPr>
              <a:t>©2016 NETSCOUT  °  CONFIDENTIAL &amp; PROPRIETARY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4372017"/>
            <a:ext cx="6350000" cy="493184"/>
          </a:xfrm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 b="0" i="1">
                <a:solidFill>
                  <a:srgbClr val="74CC0A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b="0" i="1" dirty="0">
                <a:solidFill>
                  <a:srgbClr val="84D106"/>
                </a:solidFill>
                <a:latin typeface="Open Sans Light"/>
                <a:cs typeface="Open Sans Light"/>
              </a:rPr>
              <a:t>A subtitle can go here if needed.</a:t>
            </a:r>
          </a:p>
          <a:p>
            <a:pPr lvl="0"/>
            <a:endParaRPr lang="en-US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967221"/>
            <a:ext cx="6350000" cy="4271433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None/>
              <a:defRPr sz="5000" b="0" i="0" baseline="0">
                <a:solidFill>
                  <a:schemeClr val="bg1"/>
                </a:solidFill>
              </a:defRPr>
            </a:lvl1pPr>
          </a:lstStyle>
          <a:p>
            <a:pPr>
              <a:lnSpc>
                <a:spcPct val="80000"/>
              </a:lnSpc>
            </a:pPr>
            <a:r>
              <a:rPr lang="en-US" sz="5000" b="0" i="0" dirty="0">
                <a:solidFill>
                  <a:schemeClr val="bg1"/>
                </a:solidFill>
                <a:latin typeface="Open Sans Extrabold"/>
                <a:cs typeface="Open Sans Extrabold"/>
              </a:rPr>
              <a:t>DIVIDER </a:t>
            </a:r>
            <a:br>
              <a:rPr lang="en-US" sz="5000" b="0" i="0" dirty="0">
                <a:solidFill>
                  <a:schemeClr val="bg1"/>
                </a:solidFill>
                <a:latin typeface="Open Sans Extrabold"/>
                <a:cs typeface="Open Sans Extrabold"/>
              </a:rPr>
            </a:br>
            <a:r>
              <a:rPr lang="en-US" sz="5000" b="0" i="0" dirty="0">
                <a:solidFill>
                  <a:schemeClr val="bg1"/>
                </a:solidFill>
                <a:latin typeface="Open Sans Extrabold"/>
                <a:cs typeface="Open Sans Extrabold"/>
              </a:rPr>
              <a:t>PAGE with</a:t>
            </a:r>
            <a:r>
              <a:rPr lang="en-US" sz="5000" b="0" i="0" baseline="0" dirty="0">
                <a:solidFill>
                  <a:schemeClr val="bg1"/>
                </a:solidFill>
                <a:latin typeface="Open Sans Extrabold"/>
                <a:cs typeface="Open Sans Extrabold"/>
              </a:rPr>
              <a:t> </a:t>
            </a:r>
            <a:r>
              <a:rPr lang="en-US" sz="5000" b="0" i="0" dirty="0">
                <a:solidFill>
                  <a:schemeClr val="bg1"/>
                </a:solidFill>
                <a:latin typeface="Open Sans Extrabold"/>
                <a:cs typeface="Open Sans Extrabold"/>
              </a:rPr>
              <a:t>IMAGE!   TITLE GOES</a:t>
            </a:r>
            <a:r>
              <a:rPr lang="en-US" sz="5000" b="0" i="0" baseline="0" dirty="0">
                <a:solidFill>
                  <a:schemeClr val="bg1"/>
                </a:solidFill>
                <a:latin typeface="Open Sans Extrabold"/>
                <a:cs typeface="Open Sans Extrabold"/>
              </a:rPr>
              <a:t> </a:t>
            </a:r>
            <a:r>
              <a:rPr lang="en-US" sz="5000" b="0" i="0" dirty="0">
                <a:solidFill>
                  <a:schemeClr val="bg1"/>
                </a:solidFill>
                <a:latin typeface="Open Sans Extrabold"/>
                <a:cs typeface="Open Sans Extrabold"/>
              </a:rPr>
              <a:t>HERE.</a:t>
            </a:r>
          </a:p>
          <a:p>
            <a:pPr lvl="0"/>
            <a:endParaRPr lang="en-US" dirty="0"/>
          </a:p>
        </p:txBody>
      </p:sp>
      <p:pic>
        <p:nvPicPr>
          <p:cNvPr id="7" name="Picture 6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059244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_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342900" indent="-342900">
              <a:buFont typeface="Arial"/>
              <a:buChar char="•"/>
              <a:defRPr b="0" i="0" baseline="0">
                <a:solidFill>
                  <a:schemeClr val="tx1"/>
                </a:solidFill>
                <a:latin typeface="Open Sans"/>
                <a:cs typeface="Open Sans"/>
              </a:defRPr>
            </a:lvl1pPr>
            <a:lvl2pPr>
              <a:defRPr baseline="0"/>
            </a:lvl2pPr>
            <a:lvl3pPr>
              <a:defRPr baseline="0"/>
            </a:lvl3pPr>
          </a:lstStyle>
          <a:p>
            <a:pPr lvl="0"/>
            <a:r>
              <a:rPr lang="en-US" dirty="0"/>
              <a:t>Bullets should be in sentence cap</a:t>
            </a:r>
          </a:p>
          <a:p>
            <a:pPr lvl="1"/>
            <a:r>
              <a:rPr lang="en-US" dirty="0"/>
              <a:t>Sub-bullets should also be sentence cap</a:t>
            </a:r>
          </a:p>
          <a:p>
            <a:pPr lvl="1"/>
            <a:endParaRPr lang="en-US" dirty="0"/>
          </a:p>
          <a:p>
            <a:pPr lvl="0"/>
            <a:r>
              <a:rPr lang="en-US" dirty="0"/>
              <a:t>Bullets are set in 20 point Open Sans Regular font</a:t>
            </a:r>
          </a:p>
          <a:p>
            <a:pPr lvl="1"/>
            <a:r>
              <a:rPr lang="en-US" dirty="0"/>
              <a:t>Second-line bullets are Open Sans Regular 18pt</a:t>
            </a:r>
          </a:p>
          <a:p>
            <a:pPr lvl="2"/>
            <a:r>
              <a:rPr lang="en-US" dirty="0"/>
              <a:t>Third-line bullets are Open Sans Regular 16pt</a:t>
            </a:r>
          </a:p>
          <a:p>
            <a:pPr lvl="2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©2016 NETSCOUT  °  CONFIDENTIAL &amp; PROPRIETARY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179DAA28-B5B3-1F4F-BBE4-B1BE279727C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rgbClr val="31313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4215912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©2016 NETSCOUT  °  CONFIDENTIAL &amp; PROPRIETARY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79DAA28-B5B3-1F4F-BBE4-B1BE279727CC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9600" y="1600202"/>
            <a:ext cx="10972800" cy="4525963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Open Sans"/>
                <a:cs typeface="Open Sans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13578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Divider Custo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ontent Placeholder 23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/>
              <a:t>Background Picture</a:t>
            </a:r>
          </a:p>
          <a:p>
            <a:pPr lvl="0"/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©2017 NETSCOUT  °  CONFIDENTIAL &amp; PROPRIETARY</a:t>
            </a:r>
            <a:endParaRPr lang="en-US" dirty="0"/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4372017"/>
            <a:ext cx="6350000" cy="493184"/>
          </a:xfrm>
        </p:spPr>
        <p:txBody>
          <a:bodyPr>
            <a:normAutofit/>
          </a:bodyPr>
          <a:lstStyle>
            <a:lvl1pPr marL="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350" b="0" i="1">
                <a:solidFill>
                  <a:srgbClr val="74CC0A"/>
                </a:solidFill>
              </a:defRPr>
            </a:lvl1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b="0" i="1" dirty="0">
                <a:solidFill>
                  <a:srgbClr val="84D106"/>
                </a:solidFill>
                <a:latin typeface="Open Sans Light"/>
                <a:cs typeface="Open Sans Light"/>
              </a:rPr>
              <a:t>A subtitle can go here if needed.</a:t>
            </a:r>
          </a:p>
          <a:p>
            <a:pPr lvl="0"/>
            <a:endParaRPr lang="en-US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967223"/>
            <a:ext cx="6350000" cy="4271433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None/>
              <a:defRPr sz="3750" b="0" i="0" baseline="0">
                <a:solidFill>
                  <a:schemeClr val="bg1"/>
                </a:solidFill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750" b="0" i="0" dirty="0">
                <a:solidFill>
                  <a:schemeClr val="bg1"/>
                </a:solidFill>
                <a:latin typeface="Open Sans Extrabold"/>
                <a:cs typeface="Open Sans Extrabold"/>
              </a:rPr>
              <a:t>DIVIDER </a:t>
            </a:r>
            <a:br>
              <a:rPr lang="en-US" sz="3750" b="0" i="0" dirty="0">
                <a:solidFill>
                  <a:schemeClr val="bg1"/>
                </a:solidFill>
                <a:latin typeface="Open Sans Extrabold"/>
                <a:cs typeface="Open Sans Extrabold"/>
              </a:rPr>
            </a:br>
            <a:r>
              <a:rPr lang="en-US" sz="3750" b="0" i="0" dirty="0">
                <a:solidFill>
                  <a:schemeClr val="bg1"/>
                </a:solidFill>
                <a:latin typeface="Open Sans Extrabold"/>
                <a:cs typeface="Open Sans Extrabold"/>
              </a:rPr>
              <a:t>PAGE with</a:t>
            </a:r>
            <a:r>
              <a:rPr lang="en-US" sz="3750" b="0" i="0" baseline="0" dirty="0">
                <a:solidFill>
                  <a:schemeClr val="bg1"/>
                </a:solidFill>
                <a:latin typeface="Open Sans Extrabold"/>
                <a:cs typeface="Open Sans Extrabold"/>
              </a:rPr>
              <a:t> </a:t>
            </a:r>
            <a:r>
              <a:rPr lang="en-US" sz="3750" b="0" i="0" dirty="0">
                <a:solidFill>
                  <a:schemeClr val="bg1"/>
                </a:solidFill>
                <a:latin typeface="Open Sans Extrabold"/>
                <a:cs typeface="Open Sans Extrabold"/>
              </a:rPr>
              <a:t>IMAGE!   TITLE GOES</a:t>
            </a:r>
            <a:r>
              <a:rPr lang="en-US" sz="3750" b="0" i="0" baseline="0" dirty="0">
                <a:solidFill>
                  <a:schemeClr val="bg1"/>
                </a:solidFill>
                <a:latin typeface="Open Sans Extrabold"/>
                <a:cs typeface="Open Sans Extrabold"/>
              </a:rPr>
              <a:t> </a:t>
            </a:r>
            <a:r>
              <a:rPr lang="en-US" sz="3750" b="0" i="0" dirty="0">
                <a:solidFill>
                  <a:schemeClr val="bg1"/>
                </a:solidFill>
                <a:latin typeface="Open Sans Extrabold"/>
                <a:cs typeface="Open Sans Extrabold"/>
              </a:rPr>
              <a:t>HERE.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4422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2column_Text/Text_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©2016 NETSCOUT  °  CONFIDENTIAL &amp; PROPRIETARY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179DAA28-B5B3-1F4F-BBE4-B1BE279727C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600" y="1425646"/>
            <a:ext cx="5386917" cy="948421"/>
          </a:xfrm>
        </p:spPr>
        <p:txBody>
          <a:bodyPr anchor="t">
            <a:normAutofit/>
          </a:bodyPr>
          <a:lstStyle>
            <a:lvl1pPr marL="0" indent="0">
              <a:buNone/>
              <a:defRPr sz="2000" b="1" i="0">
                <a:solidFill>
                  <a:schemeClr val="tx1"/>
                </a:solidFill>
                <a:latin typeface="Open Sans"/>
                <a:cs typeface="Open San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rgbClr val="31313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195483" y="1425646"/>
            <a:ext cx="5386917" cy="948421"/>
          </a:xfrm>
        </p:spPr>
        <p:txBody>
          <a:bodyPr anchor="t">
            <a:normAutofit/>
          </a:bodyPr>
          <a:lstStyle>
            <a:lvl1pPr marL="0" indent="0">
              <a:buNone/>
              <a:defRPr sz="2000" b="1" i="0">
                <a:solidFill>
                  <a:schemeClr val="tx1"/>
                </a:solidFill>
                <a:latin typeface="Open Sans"/>
                <a:cs typeface="Open San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609715" y="2374066"/>
            <a:ext cx="5386803" cy="38632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6199717" y="2374067"/>
            <a:ext cx="5386803" cy="38632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2" name="Picture 11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8508953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2column_Text/Text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©2016 NETSCOUT  °  CONFIDENTIAL &amp; PROPRIETARY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79DAA28-B5B3-1F4F-BBE4-B1BE279727CC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600" y="1434800"/>
            <a:ext cx="5386917" cy="948421"/>
          </a:xfrm>
        </p:spPr>
        <p:txBody>
          <a:bodyPr anchor="t">
            <a:norm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Open Sans"/>
                <a:cs typeface="Open San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195483" y="1434800"/>
            <a:ext cx="5386917" cy="948421"/>
          </a:xfrm>
        </p:spPr>
        <p:txBody>
          <a:bodyPr anchor="t">
            <a:norm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Open Sans"/>
                <a:cs typeface="Open San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615320" y="2383219"/>
            <a:ext cx="5386803" cy="3863292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6195597" y="2383219"/>
            <a:ext cx="5386803" cy="3863292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5479174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2column_Text/Content_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600" y="1417640"/>
            <a:ext cx="5386917" cy="948421"/>
          </a:xfrm>
        </p:spPr>
        <p:txBody>
          <a:bodyPr anchor="t">
            <a:normAutofit/>
          </a:bodyPr>
          <a:lstStyle>
            <a:lvl1pPr marL="0" indent="0">
              <a:buNone/>
              <a:defRPr sz="2000" b="1" i="0">
                <a:solidFill>
                  <a:schemeClr val="tx1"/>
                </a:solidFill>
                <a:latin typeface="Open Sans"/>
                <a:cs typeface="Open San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US" dirty="0"/>
              <a:t>©2016 NETSCOUT  °  CONFIDENTIAL &amp; PROPRIETARY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179DAA28-B5B3-1F4F-BBE4-B1BE279727C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rgbClr val="31313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609715" y="2383219"/>
            <a:ext cx="5386803" cy="30841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6191253" y="1420285"/>
            <a:ext cx="5369983" cy="404706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9310560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2column_Text/Content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©2016 NETSCOUT  °  CONFIDENTIAL &amp; PROPRIETARY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79DAA28-B5B3-1F4F-BBE4-B1BE279727CC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600" y="1417640"/>
            <a:ext cx="5386917" cy="948421"/>
          </a:xfrm>
        </p:spPr>
        <p:txBody>
          <a:bodyPr anchor="t">
            <a:normAutofit/>
          </a:bodyPr>
          <a:lstStyle>
            <a:lvl1pPr marL="0" indent="0">
              <a:buNone/>
              <a:defRPr sz="2000" b="1" i="0" baseline="0">
                <a:solidFill>
                  <a:schemeClr val="bg1"/>
                </a:solidFill>
                <a:latin typeface="Open Sans"/>
                <a:cs typeface="Open San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7"/>
          <p:cNvSpPr>
            <a:spLocks noGrp="1"/>
          </p:cNvSpPr>
          <p:nvPr>
            <p:ph sz="quarter" idx="12"/>
          </p:nvPr>
        </p:nvSpPr>
        <p:spPr>
          <a:xfrm>
            <a:off x="6191253" y="1420285"/>
            <a:ext cx="5369983" cy="40364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609600" y="2366435"/>
            <a:ext cx="5384800" cy="3090333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Open Sans "/>
                <a:cs typeface="Open Sans "/>
              </a:defRPr>
            </a:lvl1pPr>
            <a:lvl2pPr>
              <a:defRPr>
                <a:solidFill>
                  <a:schemeClr val="bg1"/>
                </a:solidFill>
                <a:latin typeface="Open Sans "/>
                <a:cs typeface="Open Sans "/>
              </a:defRPr>
            </a:lvl2pPr>
            <a:lvl3pPr>
              <a:defRPr>
                <a:solidFill>
                  <a:schemeClr val="bg1"/>
                </a:solidFill>
                <a:latin typeface="Open Sans "/>
                <a:cs typeface="Open Sans "/>
              </a:defRPr>
            </a:lvl3pPr>
            <a:lvl4pPr>
              <a:defRPr>
                <a:solidFill>
                  <a:schemeClr val="bg1"/>
                </a:solidFill>
                <a:latin typeface="Open Sans "/>
                <a:cs typeface="Open Sans "/>
              </a:defRPr>
            </a:lvl4pPr>
            <a:lvl5pPr>
              <a:defRPr>
                <a:solidFill>
                  <a:schemeClr val="bg1"/>
                </a:solidFill>
                <a:latin typeface="Open Sans "/>
                <a:cs typeface="Open Sans 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1" name="Picture 10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823410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2column_Content/Content_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©2016 NETSCOUT  °  CONFIDENTIAL &amp; PROPRIETARY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179DAA28-B5B3-1F4F-BBE4-B1BE279727C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rgbClr val="31313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7"/>
          <p:cNvSpPr>
            <a:spLocks noGrp="1"/>
          </p:cNvSpPr>
          <p:nvPr>
            <p:ph sz="quarter" idx="12"/>
          </p:nvPr>
        </p:nvSpPr>
        <p:spPr>
          <a:xfrm>
            <a:off x="609600" y="1420285"/>
            <a:ext cx="5384800" cy="40364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191253" y="1420285"/>
            <a:ext cx="5369983" cy="40364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0992500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2column_Content/Content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©2016 NETSCOUT  °  CONFIDENTIAL &amp; PROPRIETARY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79DAA28-B5B3-1F4F-BBE4-B1BE279727CC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13"/>
          <p:cNvSpPr>
            <a:spLocks noGrp="1"/>
          </p:cNvSpPr>
          <p:nvPr>
            <p:ph sz="quarter" idx="12"/>
          </p:nvPr>
        </p:nvSpPr>
        <p:spPr>
          <a:xfrm>
            <a:off x="609600" y="1420285"/>
            <a:ext cx="5384800" cy="40364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3"/>
          </p:nvPr>
        </p:nvSpPr>
        <p:spPr>
          <a:xfrm>
            <a:off x="6197602" y="1420285"/>
            <a:ext cx="5363633" cy="40364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0" name="Picture 9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526677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093885"/>
            <a:ext cx="3556000" cy="365125"/>
          </a:xfrm>
        </p:spPr>
        <p:txBody>
          <a:bodyPr/>
          <a:lstStyle>
            <a:lvl1pPr>
              <a:defRPr sz="1400" b="1" i="0" spc="300">
                <a:solidFill>
                  <a:schemeClr val="bg1"/>
                </a:solidFill>
                <a:latin typeface="Open Sans"/>
                <a:cs typeface="Open Sans"/>
              </a:defRPr>
            </a:lvl1pPr>
          </a:lstStyle>
          <a:p>
            <a:r>
              <a:rPr lang="en-US" dirty="0">
                <a:solidFill>
                  <a:prstClr val="white"/>
                </a:solidFill>
              </a:rPr>
              <a:t>©2016 NETSCOUT  °  CONFIDENTIAL &amp; PROPRIETARY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7" y="982163"/>
            <a:ext cx="6350000" cy="1799167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5000" b="1" i="0">
                <a:solidFill>
                  <a:schemeClr val="accent1"/>
                </a:solidFill>
                <a:latin typeface="Open Sans"/>
                <a:cs typeface="Open Sans"/>
              </a:defRPr>
            </a:lvl1pPr>
          </a:lstStyle>
          <a:p>
            <a:pPr lvl="0"/>
            <a:r>
              <a:rPr lang="en-US" dirty="0"/>
              <a:t>THANK</a:t>
            </a:r>
            <a:br>
              <a:rPr lang="en-US" dirty="0"/>
            </a:br>
            <a:r>
              <a:rPr lang="en-US" dirty="0"/>
              <a:t>YOU</a:t>
            </a:r>
          </a:p>
        </p:txBody>
      </p:sp>
      <p:pic>
        <p:nvPicPr>
          <p:cNvPr id="5" name="Picture 4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9879950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_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093885"/>
            <a:ext cx="3556000" cy="365125"/>
          </a:xfrm>
        </p:spPr>
        <p:txBody>
          <a:bodyPr/>
          <a:lstStyle>
            <a:lvl1pPr>
              <a:defRPr sz="1400" b="1" i="0" spc="300">
                <a:solidFill>
                  <a:srgbClr val="767676"/>
                </a:solidFill>
                <a:latin typeface="Open Sans"/>
                <a:cs typeface="Open Sans"/>
              </a:defRPr>
            </a:lvl1pPr>
          </a:lstStyle>
          <a:p>
            <a:r>
              <a:rPr lang="en-US" dirty="0"/>
              <a:t>©2016 NETSCOUT  °  CONFIDENTIAL &amp; PROPRIETARY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7" y="982163"/>
            <a:ext cx="6350000" cy="1799167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5000" b="1" i="0">
                <a:solidFill>
                  <a:schemeClr val="accent1"/>
                </a:solidFill>
                <a:latin typeface="Open Sans"/>
                <a:cs typeface="Open Sans"/>
              </a:defRPr>
            </a:lvl1pPr>
          </a:lstStyle>
          <a:p>
            <a:pPr lvl="0"/>
            <a:r>
              <a:rPr lang="en-US" dirty="0"/>
              <a:t>THANK</a:t>
            </a:r>
            <a:br>
              <a:rPr lang="en-US" dirty="0"/>
            </a:br>
            <a:r>
              <a:rPr lang="en-US" dirty="0"/>
              <a:t>YOU</a:t>
            </a:r>
          </a:p>
        </p:txBody>
      </p:sp>
      <p:pic>
        <p:nvPicPr>
          <p:cNvPr id="5" name="Picture 4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9234376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/>
              <a:t>Background Image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093885"/>
            <a:ext cx="3556000" cy="365125"/>
          </a:xfrm>
        </p:spPr>
        <p:txBody>
          <a:bodyPr/>
          <a:lstStyle>
            <a:lvl1pPr>
              <a:defRPr sz="1400" b="1" i="0" spc="300">
                <a:solidFill>
                  <a:schemeClr val="bg1"/>
                </a:solidFill>
                <a:latin typeface="Open Sans"/>
                <a:cs typeface="Open Sans"/>
              </a:defRPr>
            </a:lvl1pPr>
          </a:lstStyle>
          <a:p>
            <a:r>
              <a:rPr lang="en-US" dirty="0">
                <a:solidFill>
                  <a:prstClr val="white"/>
                </a:solidFill>
              </a:rPr>
              <a:t>©2016 NETSCOUT  °  CONFIDENTIAL &amp; PROPRIETARY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7" y="982163"/>
            <a:ext cx="6350000" cy="1799167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5000" b="1" i="0">
                <a:solidFill>
                  <a:schemeClr val="accent1"/>
                </a:solidFill>
                <a:latin typeface="Open Sans"/>
                <a:cs typeface="Open Sans"/>
              </a:defRPr>
            </a:lvl1pPr>
          </a:lstStyle>
          <a:p>
            <a:pPr lvl="0"/>
            <a:r>
              <a:rPr lang="en-US" dirty="0"/>
              <a:t>THANK</a:t>
            </a:r>
            <a:br>
              <a:rPr lang="en-US" dirty="0"/>
            </a:br>
            <a:r>
              <a:rPr lang="en-US" dirty="0"/>
              <a:t>YOU</a:t>
            </a:r>
          </a:p>
        </p:txBody>
      </p:sp>
      <p:pic>
        <p:nvPicPr>
          <p:cNvPr id="7" name="Picture 6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6805927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etscout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321719" y="6302852"/>
            <a:ext cx="3556000" cy="366183"/>
          </a:xfrm>
        </p:spPr>
        <p:txBody>
          <a:bodyPr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800">
                <a:solidFill>
                  <a:srgbClr val="767676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©2015 NETSCOUT  °  CONFIDENTIAL &amp; PROPRIETARY</a:t>
            </a:r>
          </a:p>
          <a:p>
            <a:pPr lvl="0"/>
            <a:endParaRPr lang="en-US" dirty="0"/>
          </a:p>
        </p:txBody>
      </p:sp>
      <p:pic>
        <p:nvPicPr>
          <p:cNvPr id="7" name="Picture 6" descr="NS_RGB_Tagline™_Invert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6268" y="2551933"/>
            <a:ext cx="7792433" cy="1486681"/>
          </a:xfrm>
          <a:prstGeom prst="rect">
            <a:avLst/>
          </a:prstGeom>
        </p:spPr>
      </p:pic>
      <p:pic>
        <p:nvPicPr>
          <p:cNvPr id="5" name="Picture 4" descr="NS_ICON_RGB™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08618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etscout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321719" y="6302852"/>
            <a:ext cx="3556000" cy="366183"/>
          </a:xfrm>
        </p:spPr>
        <p:txBody>
          <a:bodyPr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800">
                <a:solidFill>
                  <a:srgbClr val="767676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©2016 NETSCOUT  °  CONFIDENTIAL &amp; PROPRIETARY</a:t>
            </a:r>
          </a:p>
          <a:p>
            <a:pPr lvl="0"/>
            <a:endParaRPr lang="en-US" dirty="0"/>
          </a:p>
        </p:txBody>
      </p:sp>
      <p:pic>
        <p:nvPicPr>
          <p:cNvPr id="7" name="Picture 6" descr="NS_RGB_Tagline™_Inve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6268" y="2551933"/>
            <a:ext cx="7792433" cy="1486681"/>
          </a:xfrm>
          <a:prstGeom prst="rect">
            <a:avLst/>
          </a:prstGeom>
        </p:spPr>
      </p:pic>
      <p:pic>
        <p:nvPicPr>
          <p:cNvPr id="5" name="Picture 4" descr="NS_ICON_RGB™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43453193"/>
      </p:ext>
    </p:extLst>
  </p:cSld>
  <p:clrMapOvr>
    <a:masterClrMapping/>
  </p:clrMapOvr>
  <p:hf sldNum="0" hdr="0" ftr="0" dt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etscout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321719" y="6302852"/>
            <a:ext cx="3556000" cy="366183"/>
          </a:xfrm>
        </p:spPr>
        <p:txBody>
          <a:bodyPr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800">
                <a:solidFill>
                  <a:srgbClr val="767676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©2017 NETSCOUT  °  CONFIDENTIAL &amp; PROPRIETARY</a:t>
            </a:r>
          </a:p>
          <a:p>
            <a:pPr lvl="0"/>
            <a:endParaRPr lang="en-US" dirty="0"/>
          </a:p>
        </p:txBody>
      </p:sp>
      <p:pic>
        <p:nvPicPr>
          <p:cNvPr id="4" name="Picture 3" descr="NS_ICON_RGB™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6466"/>
          <a:stretch/>
        </p:blipFill>
        <p:spPr>
          <a:xfrm>
            <a:off x="3334741" y="-39201"/>
            <a:ext cx="5522519" cy="35744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NS_RGB_Tagline™_Invert.png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2134" y="3402164"/>
            <a:ext cx="6847732" cy="17419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8835937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3556000" cy="365125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67676"/>
                </a:solidFill>
              </a:defRPr>
            </a:lvl1pPr>
          </a:lstStyle>
          <a:p>
            <a:r>
              <a:rPr lang="en-US"/>
              <a:t>©2017 NETSCOUT  °  CONFIDENTIAL &amp; PROPRIETARY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09624" y="982148"/>
            <a:ext cx="6350000" cy="3439584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None/>
              <a:defRPr sz="5000" b="1" i="0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 CAN </a:t>
            </a:r>
            <a:br>
              <a:rPr lang="en-US" dirty="0"/>
            </a:br>
            <a:r>
              <a:rPr lang="en-US" dirty="0"/>
              <a:t>GO HERE &amp; ALSO HERE…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609624" y="3913724"/>
            <a:ext cx="6350000" cy="493183"/>
          </a:xfrm>
        </p:spPr>
        <p:txBody>
          <a:bodyPr>
            <a:normAutofit/>
          </a:bodyPr>
          <a:lstStyle>
            <a:lvl1pPr marL="0" indent="0">
              <a:buNone/>
              <a:defRPr sz="1800" b="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b="0" i="1" dirty="0">
                <a:solidFill>
                  <a:schemeClr val="bg1"/>
                </a:solidFill>
                <a:latin typeface="Open Sans Light"/>
                <a:cs typeface="Open Sans Light"/>
              </a:rPr>
              <a:t>A subtitle can go here if needed.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4885671"/>
            <a:ext cx="1303867" cy="292100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C0C49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01.01.17</a:t>
            </a:r>
          </a:p>
        </p:txBody>
      </p:sp>
      <p:pic>
        <p:nvPicPr>
          <p:cNvPr id="7" name="Picture 6" descr="NS_ICON_RGB™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1202683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3556000" cy="365125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67676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>
                <a:ea typeface="+mn-ea"/>
              </a:rPr>
              <a:t>©2015 NETSCOUT  °  CONFIDENTIAL &amp; PROPRIETARY</a:t>
            </a:r>
            <a:endParaRPr lang="en-US" dirty="0">
              <a:ea typeface="+mn-ea"/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09624" y="982148"/>
            <a:ext cx="6350000" cy="3439584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None/>
              <a:defRPr sz="5000" b="1" i="0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 CAN </a:t>
            </a:r>
            <a:br>
              <a:rPr lang="en-US" dirty="0"/>
            </a:br>
            <a:r>
              <a:rPr lang="en-US" dirty="0"/>
              <a:t>GO HERE &amp; ALSO HERE…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609624" y="3913724"/>
            <a:ext cx="6350000" cy="493183"/>
          </a:xfrm>
        </p:spPr>
        <p:txBody>
          <a:bodyPr>
            <a:normAutofit/>
          </a:bodyPr>
          <a:lstStyle>
            <a:lvl1pPr marL="0" indent="0">
              <a:buNone/>
              <a:defRPr sz="1800" b="0" i="1">
                <a:solidFill>
                  <a:srgbClr val="26272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b="0" i="1" dirty="0">
                <a:solidFill>
                  <a:schemeClr val="bg1"/>
                </a:solidFill>
                <a:latin typeface="Open Sans Light"/>
                <a:cs typeface="Open Sans Light"/>
              </a:rPr>
              <a:t>A subtitle can go here if needed.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4876800"/>
            <a:ext cx="1303867" cy="292100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C0C497"/>
                </a:solidFill>
              </a:defRPr>
            </a:lvl1pPr>
          </a:lstStyle>
          <a:p>
            <a:pPr lvl="0"/>
            <a:r>
              <a:rPr lang="en-US" dirty="0"/>
              <a:t>01.01.17</a:t>
            </a:r>
          </a:p>
        </p:txBody>
      </p:sp>
      <p:pic>
        <p:nvPicPr>
          <p:cNvPr id="7" name="Picture 6" descr="NS_ICON_RGB™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82063777"/>
      </p:ext>
    </p:extLst>
  </p:cSld>
  <p:clrMapOvr>
    <a:masterClrMapping/>
  </p:clrMapOvr>
  <p:hf hdr="0" dt="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 1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3556000" cy="365125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262729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>
                <a:ea typeface="+mn-ea"/>
              </a:rPr>
              <a:t>©2015 NETSCOUT  °  CONFIDENTIAL &amp; PROPRIETARY</a:t>
            </a:r>
            <a:endParaRPr lang="en-US" dirty="0">
              <a:ea typeface="+mn-ea"/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09624" y="982148"/>
            <a:ext cx="6350000" cy="3439584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None/>
              <a:defRPr sz="5000" b="1" i="0" baseline="0">
                <a:solidFill>
                  <a:schemeClr val="tx1"/>
                </a:solidFill>
                <a:latin typeface="Open Sans"/>
                <a:cs typeface="Open Sans"/>
              </a:defRPr>
            </a:lvl1pPr>
          </a:lstStyle>
          <a:p>
            <a:pPr lvl="0"/>
            <a:r>
              <a:rPr lang="en-US" dirty="0"/>
              <a:t>DIVIDER PAGE.        TITLE GOES HERE.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609624" y="3913724"/>
            <a:ext cx="6350000" cy="493183"/>
          </a:xfrm>
        </p:spPr>
        <p:txBody>
          <a:bodyPr>
            <a:normAutofit/>
          </a:bodyPr>
          <a:lstStyle>
            <a:lvl1pPr marL="0" indent="0">
              <a:buNone/>
              <a:defRPr sz="1800" b="0" i="1">
                <a:solidFill>
                  <a:schemeClr val="bg1"/>
                </a:solidFill>
              </a:defRPr>
            </a:lvl1pPr>
          </a:lstStyle>
          <a:p>
            <a:r>
              <a:rPr lang="en-US" b="0" i="1" dirty="0">
                <a:solidFill>
                  <a:schemeClr val="bg1"/>
                </a:solidFill>
                <a:latin typeface="Open Sans Light"/>
                <a:cs typeface="Open Sans Light"/>
              </a:rPr>
              <a:t>A subtitle can go here if needed.</a:t>
            </a:r>
          </a:p>
        </p:txBody>
      </p:sp>
      <p:pic>
        <p:nvPicPr>
          <p:cNvPr id="7" name="Picture 6" descr="NS_ICON_RGB™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49165643"/>
      </p:ext>
    </p:extLst>
  </p:cSld>
  <p:clrMapOvr>
    <a:masterClrMapping/>
  </p:clrMapOvr>
  <p:hf hdr="0" dt="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 Custo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ontent Placeholder 23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/>
              <a:t>Background Picture</a:t>
            </a:r>
          </a:p>
          <a:p>
            <a:pPr lvl="0"/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©2017 NETSCOUT  °  CONFIDENTIAL &amp; PROPRIETARY</a:t>
            </a:r>
            <a:endParaRPr lang="en-US" dirty="0"/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4372017"/>
            <a:ext cx="6350000" cy="493184"/>
          </a:xfrm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 b="0" i="1">
                <a:solidFill>
                  <a:srgbClr val="74CC0A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b="0" i="1" dirty="0">
                <a:solidFill>
                  <a:srgbClr val="84D106"/>
                </a:solidFill>
                <a:latin typeface="Open Sans Light"/>
                <a:cs typeface="Open Sans Light"/>
              </a:rPr>
              <a:t>A subtitle can go here if needed.</a:t>
            </a:r>
          </a:p>
          <a:p>
            <a:pPr lvl="0"/>
            <a:endParaRPr lang="en-US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967221"/>
            <a:ext cx="6350000" cy="4271433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None/>
              <a:defRPr sz="5000" b="0" i="0" baseline="0">
                <a:solidFill>
                  <a:schemeClr val="bg1"/>
                </a:solidFill>
              </a:defRPr>
            </a:lvl1pPr>
          </a:lstStyle>
          <a:p>
            <a:pPr>
              <a:lnSpc>
                <a:spcPct val="80000"/>
              </a:lnSpc>
            </a:pPr>
            <a:r>
              <a:rPr lang="en-US" sz="5000" b="0" i="0" dirty="0">
                <a:solidFill>
                  <a:schemeClr val="bg1"/>
                </a:solidFill>
                <a:latin typeface="Open Sans Extrabold"/>
                <a:cs typeface="Open Sans Extrabold"/>
              </a:rPr>
              <a:t>DIVIDER </a:t>
            </a:r>
            <a:br>
              <a:rPr lang="en-US" sz="5000" b="0" i="0" dirty="0">
                <a:solidFill>
                  <a:schemeClr val="bg1"/>
                </a:solidFill>
                <a:latin typeface="Open Sans Extrabold"/>
                <a:cs typeface="Open Sans Extrabold"/>
              </a:rPr>
            </a:br>
            <a:r>
              <a:rPr lang="en-US" sz="5000" b="0" i="0" dirty="0">
                <a:solidFill>
                  <a:schemeClr val="bg1"/>
                </a:solidFill>
                <a:latin typeface="Open Sans Extrabold"/>
                <a:cs typeface="Open Sans Extrabold"/>
              </a:rPr>
              <a:t>PAGE with</a:t>
            </a:r>
            <a:r>
              <a:rPr lang="en-US" sz="5000" b="0" i="0" baseline="0" dirty="0">
                <a:solidFill>
                  <a:schemeClr val="bg1"/>
                </a:solidFill>
                <a:latin typeface="Open Sans Extrabold"/>
                <a:cs typeface="Open Sans Extrabold"/>
              </a:rPr>
              <a:t> </a:t>
            </a:r>
            <a:r>
              <a:rPr lang="en-US" sz="5000" b="0" i="0" dirty="0">
                <a:solidFill>
                  <a:schemeClr val="bg1"/>
                </a:solidFill>
                <a:latin typeface="Open Sans Extrabold"/>
                <a:cs typeface="Open Sans Extrabold"/>
              </a:rPr>
              <a:t>IMAGE!   TITLE GOES</a:t>
            </a:r>
            <a:r>
              <a:rPr lang="en-US" sz="5000" b="0" i="0" baseline="0" dirty="0">
                <a:solidFill>
                  <a:schemeClr val="bg1"/>
                </a:solidFill>
                <a:latin typeface="Open Sans Extrabold"/>
                <a:cs typeface="Open Sans Extrabold"/>
              </a:rPr>
              <a:t> </a:t>
            </a:r>
            <a:r>
              <a:rPr lang="en-US" sz="5000" b="0" i="0" dirty="0">
                <a:solidFill>
                  <a:schemeClr val="bg1"/>
                </a:solidFill>
                <a:latin typeface="Open Sans Extrabold"/>
                <a:cs typeface="Open Sans Extrabold"/>
              </a:rPr>
              <a:t>HERE.</a:t>
            </a:r>
          </a:p>
          <a:p>
            <a:pPr lvl="0"/>
            <a:endParaRPr lang="en-US" dirty="0"/>
          </a:p>
        </p:txBody>
      </p:sp>
      <p:pic>
        <p:nvPicPr>
          <p:cNvPr id="9" name="Picture 8" descr="NS_ICON_RGB™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268004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_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342900" indent="-342900">
              <a:buFont typeface="Arial"/>
              <a:buChar char="•"/>
              <a:defRPr b="0" i="0" baseline="0">
                <a:solidFill>
                  <a:schemeClr val="tx1"/>
                </a:solidFill>
                <a:latin typeface="Open Sans"/>
                <a:cs typeface="Open Sans"/>
              </a:defRPr>
            </a:lvl1pPr>
            <a:lvl2pPr>
              <a:defRPr baseline="0"/>
            </a:lvl2pPr>
            <a:lvl3pPr>
              <a:defRPr baseline="0"/>
            </a:lvl3pPr>
          </a:lstStyle>
          <a:p>
            <a:pPr lvl="0"/>
            <a:r>
              <a:rPr lang="en-US" dirty="0"/>
              <a:t>Bullets should be in sentence cap</a:t>
            </a:r>
          </a:p>
          <a:p>
            <a:pPr lvl="1"/>
            <a:r>
              <a:rPr lang="en-US" dirty="0"/>
              <a:t>Sub-bullets should also be sentence cap</a:t>
            </a:r>
          </a:p>
          <a:p>
            <a:pPr lvl="1"/>
            <a:endParaRPr lang="en-US" dirty="0"/>
          </a:p>
          <a:p>
            <a:pPr lvl="0"/>
            <a:r>
              <a:rPr lang="en-US" dirty="0"/>
              <a:t>Bullets are set in 20 point Open Sans Regular font</a:t>
            </a:r>
          </a:p>
          <a:p>
            <a:pPr lvl="1"/>
            <a:r>
              <a:rPr lang="en-US" dirty="0"/>
              <a:t>Second-line bullets are Open Sans Regular 18pt</a:t>
            </a:r>
          </a:p>
          <a:p>
            <a:pPr lvl="2"/>
            <a:r>
              <a:rPr lang="en-US" dirty="0"/>
              <a:t>Third-line bullets are Open Sans Regular 16pt</a:t>
            </a:r>
          </a:p>
          <a:p>
            <a:pPr lvl="2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©2017 NETSCOUT  °  CONFIDENTIAL &amp; PROPRIETARY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179DAA28-B5B3-1F4F-BBE4-B1BE279727C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rgbClr val="31313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NS_ICON_RGB™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1835349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>
                <a:ea typeface="+mn-ea"/>
              </a:rPr>
              <a:t>©2015 NETSCOUT  °  CONFIDENTIAL &amp; PROPRIETARY</a:t>
            </a:r>
            <a:endParaRPr lang="en-US" dirty="0">
              <a:ea typeface="+mn-ea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79DAA28-B5B3-1F4F-BBE4-B1BE279727CC}" type="slidenum">
              <a:rPr lang="en-US" smtClean="0">
                <a:ea typeface="+mn-ea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ea typeface="+mn-ea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9600" y="1600202"/>
            <a:ext cx="10972800" cy="4525963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NS_ICON_RGB™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59154746"/>
      </p:ext>
    </p:extLst>
  </p:cSld>
  <p:clrMapOvr>
    <a:masterClrMapping/>
  </p:clrMapOvr>
  <p:hf hdr="0" dt="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2column_Text/Text_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>
                <a:ea typeface="+mn-ea"/>
              </a:rPr>
              <a:t>©2015 NETSCOUT  °  CONFIDENTIAL &amp; PROPRIETARY</a:t>
            </a:r>
            <a:endParaRPr lang="en-US" dirty="0">
              <a:ea typeface="+mn-ea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79DAA28-B5B3-1F4F-BBE4-B1BE279727CC}" type="slidenum">
              <a:rPr lang="en-US" smtClean="0">
                <a:ea typeface="+mn-ea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ea typeface="+mn-ea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600" y="1425646"/>
            <a:ext cx="5386917" cy="948421"/>
          </a:xfrm>
        </p:spPr>
        <p:txBody>
          <a:bodyPr anchor="t">
            <a:normAutofit/>
          </a:bodyPr>
          <a:lstStyle>
            <a:lvl1pPr marL="0" indent="0">
              <a:buNone/>
              <a:defRPr sz="2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rgbClr val="31313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195483" y="1425646"/>
            <a:ext cx="5386917" cy="948421"/>
          </a:xfrm>
        </p:spPr>
        <p:txBody>
          <a:bodyPr anchor="t">
            <a:normAutofit/>
          </a:bodyPr>
          <a:lstStyle>
            <a:lvl1pPr marL="0" indent="0">
              <a:buNone/>
              <a:defRPr sz="2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609715" y="2374066"/>
            <a:ext cx="5386803" cy="3863292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6199717" y="2374067"/>
            <a:ext cx="5386803" cy="3863292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2" name="Picture 11" descr="NS_ICON_RGB™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80742482"/>
      </p:ext>
    </p:extLst>
  </p:cSld>
  <p:clrMapOvr>
    <a:masterClrMapping/>
  </p:clrMapOvr>
  <p:hf hdr="0" dt="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2column_Text/Text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>
                <a:ea typeface="+mn-ea"/>
              </a:rPr>
              <a:t>©2015 NETSCOUT  °  CONFIDENTIAL &amp; PROPRIETARY</a:t>
            </a:r>
            <a:endParaRPr lang="en-US" dirty="0">
              <a:ea typeface="+mn-ea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79DAA28-B5B3-1F4F-BBE4-B1BE279727CC}" type="slidenum">
              <a:rPr lang="en-US" smtClean="0">
                <a:ea typeface="+mn-ea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ea typeface="+mn-ea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600" y="1434800"/>
            <a:ext cx="5386917" cy="948421"/>
          </a:xfrm>
        </p:spPr>
        <p:txBody>
          <a:bodyPr anchor="t">
            <a:norm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195483" y="1434800"/>
            <a:ext cx="5386917" cy="948421"/>
          </a:xfrm>
        </p:spPr>
        <p:txBody>
          <a:bodyPr anchor="t">
            <a:norm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615320" y="2383219"/>
            <a:ext cx="5386803" cy="3863292"/>
          </a:xfrm>
        </p:spPr>
        <p:txBody>
          <a:bodyPr/>
          <a:lstStyle>
            <a:lvl1pPr>
              <a:defRPr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6195597" y="2383219"/>
            <a:ext cx="5386803" cy="3863292"/>
          </a:xfrm>
        </p:spPr>
        <p:txBody>
          <a:bodyPr/>
          <a:lstStyle>
            <a:lvl1pPr>
              <a:defRPr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 descr="NS_ICON_RGB™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76107980"/>
      </p:ext>
    </p:extLst>
  </p:cSld>
  <p:clrMapOvr>
    <a:masterClrMapping/>
  </p:clrMapOvr>
  <p:hf hdr="0" dt="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2column_Text/Content_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600" y="1417640"/>
            <a:ext cx="5386917" cy="948421"/>
          </a:xfrm>
        </p:spPr>
        <p:txBody>
          <a:bodyPr anchor="t">
            <a:normAutofit/>
          </a:bodyPr>
          <a:lstStyle>
            <a:lvl1pPr marL="0" indent="0">
              <a:buNone/>
              <a:defRPr sz="2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>
                <a:ea typeface="+mn-ea"/>
              </a:rPr>
              <a:t>©2015 NETSCOUT  °  CONFIDENTIAL &amp; PROPRIETARY</a:t>
            </a:r>
            <a:endParaRPr lang="en-US" dirty="0">
              <a:ea typeface="+mn-ea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79DAA28-B5B3-1F4F-BBE4-B1BE279727CC}" type="slidenum">
              <a:rPr lang="en-US" smtClean="0">
                <a:ea typeface="+mn-ea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ea typeface="+mn-ea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rgbClr val="31313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609715" y="2383219"/>
            <a:ext cx="5386803" cy="3084132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6191253" y="1420285"/>
            <a:ext cx="5369983" cy="4047067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 descr="NS_ICON_RGB™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56531532"/>
      </p:ext>
    </p:extLst>
  </p:cSld>
  <p:clrMapOvr>
    <a:masterClrMapping/>
  </p:clrMapOvr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3556000" cy="365125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67676"/>
                </a:solidFill>
              </a:defRPr>
            </a:lvl1pPr>
          </a:lstStyle>
          <a:p>
            <a:r>
              <a:rPr lang="en-US"/>
              <a:t>©2017 NETSCOUT  °  CONFIDENTIAL &amp; PROPRIETARY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09624" y="982148"/>
            <a:ext cx="6350000" cy="3439584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None/>
              <a:defRPr sz="5000" b="1" i="0" baseline="0">
                <a:solidFill>
                  <a:schemeClr val="accent1"/>
                </a:solidFill>
                <a:latin typeface="Open Sans"/>
                <a:cs typeface="Open Sans"/>
              </a:defRPr>
            </a:lvl1pPr>
          </a:lstStyle>
          <a:p>
            <a:pPr lvl="0"/>
            <a:r>
              <a:rPr lang="en-US" dirty="0"/>
              <a:t>TITLE CAN </a:t>
            </a:r>
            <a:br>
              <a:rPr lang="en-US" dirty="0"/>
            </a:br>
            <a:r>
              <a:rPr lang="en-US" dirty="0"/>
              <a:t>GO HERE &amp; ALSO HERE…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609624" y="3913724"/>
            <a:ext cx="6350000" cy="493183"/>
          </a:xfrm>
        </p:spPr>
        <p:txBody>
          <a:bodyPr>
            <a:normAutofit/>
          </a:bodyPr>
          <a:lstStyle>
            <a:lvl1pPr marL="0" indent="0">
              <a:buNone/>
              <a:defRPr sz="1800" b="0" i="1">
                <a:solidFill>
                  <a:schemeClr val="bg1"/>
                </a:solidFill>
              </a:defRPr>
            </a:lvl1pPr>
          </a:lstStyle>
          <a:p>
            <a:r>
              <a:rPr lang="en-US" b="0" i="1" dirty="0">
                <a:solidFill>
                  <a:schemeClr val="bg1"/>
                </a:solidFill>
                <a:latin typeface="Open Sans Light"/>
                <a:cs typeface="Open Sans Light"/>
              </a:rPr>
              <a:t>A subtitle can go here if needed.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4885671"/>
            <a:ext cx="1303867" cy="292100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C0C497"/>
                </a:solidFill>
              </a:defRPr>
            </a:lvl1pPr>
          </a:lstStyle>
          <a:p>
            <a:pPr lvl="0"/>
            <a:r>
              <a:rPr lang="en-US" dirty="0"/>
              <a:t>01.01.15</a:t>
            </a:r>
          </a:p>
        </p:txBody>
      </p:sp>
      <p:pic>
        <p:nvPicPr>
          <p:cNvPr id="7" name="Picture 6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7726302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2column_Text/Content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>
                <a:ea typeface="+mn-ea"/>
              </a:rPr>
              <a:t>©2015 NETSCOUT  °  CONFIDENTIAL &amp; PROPRIETARY</a:t>
            </a:r>
            <a:endParaRPr lang="en-US" dirty="0">
              <a:ea typeface="+mn-ea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79DAA28-B5B3-1F4F-BBE4-B1BE279727CC}" type="slidenum">
              <a:rPr lang="en-US" smtClean="0">
                <a:ea typeface="+mn-ea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ea typeface="+mn-ea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600" y="1417640"/>
            <a:ext cx="5386917" cy="948421"/>
          </a:xfrm>
        </p:spPr>
        <p:txBody>
          <a:bodyPr anchor="t">
            <a:normAutofit/>
          </a:bodyPr>
          <a:lstStyle>
            <a:lvl1pPr marL="0" indent="0">
              <a:buNone/>
              <a:defRPr sz="2000" b="1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7"/>
          <p:cNvSpPr>
            <a:spLocks noGrp="1"/>
          </p:cNvSpPr>
          <p:nvPr>
            <p:ph sz="quarter" idx="12"/>
          </p:nvPr>
        </p:nvSpPr>
        <p:spPr>
          <a:xfrm>
            <a:off x="6191253" y="1420285"/>
            <a:ext cx="5369983" cy="403648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609600" y="2366435"/>
            <a:ext cx="5384800" cy="3090333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1" name="Picture 10" descr="NS_ICON_RGB™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52438005"/>
      </p:ext>
    </p:extLst>
  </p:cSld>
  <p:clrMapOvr>
    <a:masterClrMapping/>
  </p:clrMapOvr>
  <p:hf hdr="0" dt="0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2column_Content/Content_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>
                <a:ea typeface="+mn-ea"/>
              </a:rPr>
              <a:t>©2015 NETSCOUT  °  CONFIDENTIAL &amp; PROPRIETARY</a:t>
            </a:r>
            <a:endParaRPr lang="en-US" dirty="0">
              <a:ea typeface="+mn-ea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79DAA28-B5B3-1F4F-BBE4-B1BE279727CC}" type="slidenum">
              <a:rPr lang="en-US" smtClean="0">
                <a:ea typeface="+mn-ea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ea typeface="+mn-ea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rgbClr val="31313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7"/>
          <p:cNvSpPr>
            <a:spLocks noGrp="1"/>
          </p:cNvSpPr>
          <p:nvPr>
            <p:ph sz="quarter" idx="12"/>
          </p:nvPr>
        </p:nvSpPr>
        <p:spPr>
          <a:xfrm>
            <a:off x="609600" y="1420285"/>
            <a:ext cx="5384800" cy="40364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191253" y="1420285"/>
            <a:ext cx="5369983" cy="40364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9" name="Picture 8" descr="NS_ICON_RGB™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86512803"/>
      </p:ext>
    </p:extLst>
  </p:cSld>
  <p:clrMapOvr>
    <a:masterClrMapping/>
  </p:clrMapOvr>
  <p:hf hdr="0" dt="0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2column_Content/Content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>
                <a:ea typeface="+mn-ea"/>
              </a:rPr>
              <a:t>©2015 NETSCOUT  °  CONFIDENTIAL &amp; PROPRIETARY</a:t>
            </a:r>
            <a:endParaRPr lang="en-US" dirty="0">
              <a:ea typeface="+mn-ea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79DAA28-B5B3-1F4F-BBE4-B1BE279727CC}" type="slidenum">
              <a:rPr lang="en-US" smtClean="0">
                <a:ea typeface="+mn-ea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ea typeface="+mn-ea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13"/>
          <p:cNvSpPr>
            <a:spLocks noGrp="1"/>
          </p:cNvSpPr>
          <p:nvPr>
            <p:ph sz="quarter" idx="12"/>
          </p:nvPr>
        </p:nvSpPr>
        <p:spPr>
          <a:xfrm>
            <a:off x="609600" y="1420285"/>
            <a:ext cx="5384800" cy="40364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3"/>
          </p:nvPr>
        </p:nvSpPr>
        <p:spPr>
          <a:xfrm>
            <a:off x="6197602" y="1420285"/>
            <a:ext cx="5363633" cy="40364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0" name="Picture 9" descr="NS_ICON_RGB™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80921664"/>
      </p:ext>
    </p:extLst>
  </p:cSld>
  <p:clrMapOvr>
    <a:masterClrMapping/>
  </p:clrMapOvr>
  <p:hf hdr="0" dt="0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093885"/>
            <a:ext cx="3556000" cy="365125"/>
          </a:xfrm>
        </p:spPr>
        <p:txBody>
          <a:bodyPr/>
          <a:lstStyle>
            <a:lvl1pPr>
              <a:defRPr sz="1400" b="1" i="0" spc="300">
                <a:solidFill>
                  <a:schemeClr val="bg1"/>
                </a:solidFill>
                <a:latin typeface="Open Sans"/>
                <a:cs typeface="Open Sans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>
                <a:ea typeface="+mn-ea"/>
              </a:rPr>
              <a:t>©2015 NETSCOUT  °  CONFIDENTIAL &amp; PROPRIETARY</a:t>
            </a:r>
            <a:endParaRPr lang="en-US" dirty="0">
              <a:ea typeface="+mn-ea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7" y="982163"/>
            <a:ext cx="6350000" cy="1799167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5000" b="1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THANK</a:t>
            </a:r>
            <a:br>
              <a:rPr lang="en-US" dirty="0"/>
            </a:br>
            <a:r>
              <a:rPr lang="en-US" dirty="0"/>
              <a:t>YOU</a:t>
            </a:r>
          </a:p>
        </p:txBody>
      </p:sp>
      <p:pic>
        <p:nvPicPr>
          <p:cNvPr id="5" name="Picture 4" descr="NS_ICON_RGB™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89333299"/>
      </p:ext>
    </p:extLst>
  </p:cSld>
  <p:clrMapOvr>
    <a:masterClrMapping/>
  </p:clrMapOvr>
  <p:hf hdr="0" dt="0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_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093885"/>
            <a:ext cx="3556000" cy="365125"/>
          </a:xfrm>
        </p:spPr>
        <p:txBody>
          <a:bodyPr/>
          <a:lstStyle>
            <a:lvl1pPr>
              <a:defRPr sz="1400" b="1" i="0" spc="300">
                <a:solidFill>
                  <a:srgbClr val="767676"/>
                </a:solidFill>
                <a:latin typeface="Open Sans"/>
                <a:cs typeface="Open Sans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>
                <a:ea typeface="+mn-ea"/>
              </a:rPr>
              <a:t>©2015 NETSCOUT  °  CONFIDENTIAL &amp; PROPRIETARY</a:t>
            </a:r>
            <a:endParaRPr lang="en-US" dirty="0">
              <a:ea typeface="+mn-ea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7" y="982163"/>
            <a:ext cx="6350000" cy="1799167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5000" b="1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THANK</a:t>
            </a:r>
            <a:br>
              <a:rPr lang="en-US" dirty="0"/>
            </a:br>
            <a:r>
              <a:rPr lang="en-US" dirty="0"/>
              <a:t>YOU</a:t>
            </a:r>
          </a:p>
        </p:txBody>
      </p:sp>
      <p:pic>
        <p:nvPicPr>
          <p:cNvPr id="5" name="Picture 4" descr="NS_ICON_RGB™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3630423"/>
      </p:ext>
    </p:extLst>
  </p:cSld>
  <p:clrMapOvr>
    <a:masterClrMapping/>
  </p:clrMapOvr>
  <p:hf hdr="0" dt="0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/>
              <a:t>Background Image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093885"/>
            <a:ext cx="3556000" cy="365125"/>
          </a:xfrm>
        </p:spPr>
        <p:txBody>
          <a:bodyPr/>
          <a:lstStyle>
            <a:lvl1pPr>
              <a:defRPr sz="1400" b="1" i="0" spc="300">
                <a:solidFill>
                  <a:schemeClr val="bg1"/>
                </a:solidFill>
                <a:latin typeface="Open Sans"/>
                <a:cs typeface="Open Sans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>
                <a:ea typeface="+mn-ea"/>
              </a:rPr>
              <a:t>©2015 NETSCOUT  °  CONFIDENTIAL &amp; PROPRIETARY</a:t>
            </a:r>
            <a:endParaRPr lang="en-US" dirty="0">
              <a:ea typeface="+mn-ea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7" y="982163"/>
            <a:ext cx="6350000" cy="1799167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5000" b="1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THANK</a:t>
            </a:r>
            <a:br>
              <a:rPr lang="en-US" dirty="0"/>
            </a:br>
            <a:r>
              <a:rPr lang="en-US" dirty="0"/>
              <a:t>YOU</a:t>
            </a:r>
          </a:p>
        </p:txBody>
      </p:sp>
      <p:pic>
        <p:nvPicPr>
          <p:cNvPr id="7" name="Picture 6" descr="NS_ICON_RGB™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44355049"/>
      </p:ext>
    </p:extLst>
  </p:cSld>
  <p:clrMapOvr>
    <a:masterClrMapping/>
  </p:clrMapOvr>
  <p:hf hdr="0" dt="0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6374465"/>
      </p:ext>
    </p:extLst>
  </p:cSld>
  <p:clrMapOvr>
    <a:masterClrMapping/>
  </p:clrMapOvr>
  <p:hf hdr="0" dt="0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7281533"/>
      </p:ext>
    </p:extLst>
  </p:cSld>
  <p:clrMapOvr>
    <a:masterClrMapping/>
  </p:clrMapOvr>
  <p:hf hdr="0" dt="0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etscout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321719" y="6302852"/>
            <a:ext cx="3556000" cy="366183"/>
          </a:xfrm>
        </p:spPr>
        <p:txBody>
          <a:bodyPr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800">
                <a:solidFill>
                  <a:srgbClr val="767676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©2016 NETSCOUT  °  CONFIDENTIAL &amp; PROPRIETARY</a:t>
            </a:r>
          </a:p>
          <a:p>
            <a:pPr lvl="0"/>
            <a:endParaRPr lang="en-US" dirty="0"/>
          </a:p>
        </p:txBody>
      </p:sp>
      <p:pic>
        <p:nvPicPr>
          <p:cNvPr id="5" name="Picture 4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NS_RGB_Tagline™_Invert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200" y="2133600"/>
            <a:ext cx="6847732" cy="17419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8956670"/>
      </p:ext>
    </p:extLst>
  </p:cSld>
  <p:clrMapOvr>
    <a:masterClrMapping/>
  </p:clrMapOvr>
  <p:hf sldNum="0" hdr="0" ftr="0" dt="0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3556000" cy="365125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67676"/>
                </a:solidFill>
              </a:defRPr>
            </a:lvl1pPr>
          </a:lstStyle>
          <a:p>
            <a:r>
              <a:rPr lang="en-US" dirty="0"/>
              <a:t>©2017 NETSCOUT  °  CONFIDENTIAL &amp; PROPRIETARY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09624" y="982148"/>
            <a:ext cx="6350000" cy="3439584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None/>
              <a:defRPr sz="5000" b="1" i="0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 CAN </a:t>
            </a:r>
            <a:br>
              <a:rPr lang="en-US" dirty="0"/>
            </a:br>
            <a:r>
              <a:rPr lang="en-US" dirty="0"/>
              <a:t>GO HERE &amp; ALSO HERE…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609624" y="3913724"/>
            <a:ext cx="6350000" cy="493183"/>
          </a:xfrm>
        </p:spPr>
        <p:txBody>
          <a:bodyPr>
            <a:normAutofit/>
          </a:bodyPr>
          <a:lstStyle>
            <a:lvl1pPr marL="0" indent="0">
              <a:buNone/>
              <a:defRPr sz="1800" b="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b="0" i="1" dirty="0">
                <a:solidFill>
                  <a:schemeClr val="bg1"/>
                </a:solidFill>
                <a:latin typeface="Open Sans Light"/>
                <a:cs typeface="Open Sans Light"/>
              </a:rPr>
              <a:t>A subtitle can go here if needed.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4885671"/>
            <a:ext cx="1303867" cy="292100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C0C497"/>
                </a:solidFill>
              </a:defRPr>
            </a:lvl1pPr>
          </a:lstStyle>
          <a:p>
            <a:pPr lvl="0"/>
            <a:r>
              <a:rPr lang="en-US" dirty="0"/>
              <a:t>01.01.17</a:t>
            </a:r>
          </a:p>
        </p:txBody>
      </p:sp>
      <p:pic>
        <p:nvPicPr>
          <p:cNvPr id="8" name="Picture 7" descr="NS_ICON_RGB™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8320" y="6157176"/>
            <a:ext cx="745827" cy="531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671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09624" y="982148"/>
            <a:ext cx="6350000" cy="3439584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None/>
              <a:defRPr sz="5000" b="1" i="0" baseline="0">
                <a:solidFill>
                  <a:schemeClr val="accent1"/>
                </a:solidFill>
                <a:latin typeface="Open Sans"/>
                <a:cs typeface="Open Sans"/>
              </a:defRPr>
            </a:lvl1pPr>
          </a:lstStyle>
          <a:p>
            <a:pPr lvl="0"/>
            <a:r>
              <a:rPr lang="en-US" dirty="0"/>
              <a:t>TITLE CAN </a:t>
            </a:r>
            <a:br>
              <a:rPr lang="en-US" dirty="0"/>
            </a:br>
            <a:r>
              <a:rPr lang="en-US" dirty="0"/>
              <a:t>GO HERE &amp; ALSO HERE…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609624" y="3913724"/>
            <a:ext cx="6350000" cy="493183"/>
          </a:xfrm>
        </p:spPr>
        <p:txBody>
          <a:bodyPr>
            <a:normAutofit/>
          </a:bodyPr>
          <a:lstStyle>
            <a:lvl1pPr marL="0" indent="0">
              <a:buNone/>
              <a:defRPr sz="1800" b="0" i="1">
                <a:solidFill>
                  <a:srgbClr val="262729"/>
                </a:solidFill>
              </a:defRPr>
            </a:lvl1pPr>
          </a:lstStyle>
          <a:p>
            <a:r>
              <a:rPr lang="en-US" b="0" i="1" dirty="0">
                <a:solidFill>
                  <a:schemeClr val="bg1"/>
                </a:solidFill>
                <a:latin typeface="Open Sans Light"/>
                <a:cs typeface="Open Sans Light"/>
              </a:rPr>
              <a:t>A subtitle can go here if needed.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4885671"/>
            <a:ext cx="1303867" cy="292100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C0C497"/>
                </a:solidFill>
              </a:defRPr>
            </a:lvl1pPr>
          </a:lstStyle>
          <a:p>
            <a:pPr lvl="0"/>
            <a:r>
              <a:rPr lang="en-US" dirty="0"/>
              <a:t>01.01.15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©2017 NETSCOUT  °  CONFIDENTIAL &amp; PROPRIETARY</a:t>
            </a:r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4D3424D-3CA6-4496-9039-9F7CF920C46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47" y="6016498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3652485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3556000" cy="365125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67676"/>
                </a:solidFill>
              </a:defRPr>
            </a:lvl1pPr>
          </a:lstStyle>
          <a:p>
            <a:r>
              <a:rPr lang="en-US" dirty="0"/>
              <a:t>©2017 NETSCOUT  °  CONFIDENTIAL &amp; PROPRIETARY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09624" y="982148"/>
            <a:ext cx="6350000" cy="3439584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None/>
              <a:defRPr sz="5000" b="1" i="0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 CAN </a:t>
            </a:r>
            <a:br>
              <a:rPr lang="en-US" dirty="0"/>
            </a:br>
            <a:r>
              <a:rPr lang="en-US" dirty="0"/>
              <a:t>GO HERE &amp; ALSO HERE…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609624" y="3913724"/>
            <a:ext cx="6350000" cy="493183"/>
          </a:xfrm>
        </p:spPr>
        <p:txBody>
          <a:bodyPr>
            <a:normAutofit/>
          </a:bodyPr>
          <a:lstStyle>
            <a:lvl1pPr marL="0" indent="0">
              <a:buNone/>
              <a:defRPr sz="1800" b="0" i="1">
                <a:solidFill>
                  <a:srgbClr val="262729"/>
                </a:solidFill>
              </a:defRPr>
            </a:lvl1pPr>
          </a:lstStyle>
          <a:p>
            <a:r>
              <a:rPr lang="en-US" b="0" i="1" dirty="0">
                <a:solidFill>
                  <a:schemeClr val="bg1"/>
                </a:solidFill>
                <a:latin typeface="Open Sans Light"/>
                <a:cs typeface="Open Sans Light"/>
              </a:rPr>
              <a:t>A subtitle can go here if needed.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4885671"/>
            <a:ext cx="1303867" cy="292100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C0C497"/>
                </a:solidFill>
              </a:defRPr>
            </a:lvl1pPr>
          </a:lstStyle>
          <a:p>
            <a:pPr lvl="0"/>
            <a:r>
              <a:rPr lang="en-US" dirty="0"/>
              <a:t>01.01.17</a:t>
            </a:r>
          </a:p>
        </p:txBody>
      </p:sp>
      <p:pic>
        <p:nvPicPr>
          <p:cNvPr id="7" name="Picture 6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6373675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 Custo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ontent Placeholder 23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/>
              <a:t>Background Picture</a:t>
            </a:r>
          </a:p>
          <a:p>
            <a:pPr lvl="0"/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>
                <a:solidFill>
                  <a:prstClr val="white"/>
                </a:solidFill>
              </a:rPr>
              <a:t>©2017 NETSCOUT  °  CONFIDENTIAL &amp; PROPRIETARY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4372017"/>
            <a:ext cx="6350000" cy="493184"/>
          </a:xfrm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 b="0" i="1">
                <a:solidFill>
                  <a:srgbClr val="74CC0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b="0" i="1" dirty="0">
                <a:solidFill>
                  <a:srgbClr val="84D106"/>
                </a:solidFill>
                <a:latin typeface="Open Sans Light"/>
                <a:cs typeface="Open Sans Light"/>
              </a:rPr>
              <a:t>A subtitle can go here if needed.</a:t>
            </a:r>
          </a:p>
          <a:p>
            <a:pPr lvl="0"/>
            <a:endParaRPr lang="en-US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967221"/>
            <a:ext cx="6350000" cy="4271433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None/>
              <a:defRPr sz="5000" b="0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5000" b="0" i="0" dirty="0">
                <a:solidFill>
                  <a:schemeClr val="bg1"/>
                </a:solidFill>
                <a:latin typeface="Open Sans Extrabold"/>
                <a:cs typeface="Open Sans Extrabold"/>
              </a:rPr>
              <a:t>DIVIDER </a:t>
            </a:r>
            <a:br>
              <a:rPr lang="en-US" sz="5000" b="0" i="0" dirty="0">
                <a:solidFill>
                  <a:schemeClr val="bg1"/>
                </a:solidFill>
                <a:latin typeface="Open Sans Extrabold"/>
                <a:cs typeface="Open Sans Extrabold"/>
              </a:rPr>
            </a:br>
            <a:r>
              <a:rPr lang="en-US" sz="5000" b="0" i="0" dirty="0">
                <a:solidFill>
                  <a:schemeClr val="bg1"/>
                </a:solidFill>
                <a:latin typeface="Open Sans Extrabold"/>
                <a:cs typeface="Open Sans Extrabold"/>
              </a:rPr>
              <a:t>PAGE with</a:t>
            </a:r>
            <a:r>
              <a:rPr lang="en-US" sz="5000" b="0" i="0" baseline="0" dirty="0">
                <a:solidFill>
                  <a:schemeClr val="bg1"/>
                </a:solidFill>
                <a:latin typeface="Open Sans Extrabold"/>
                <a:cs typeface="Open Sans Extrabold"/>
              </a:rPr>
              <a:t> </a:t>
            </a:r>
            <a:r>
              <a:rPr lang="en-US" sz="5000" b="0" i="0" dirty="0">
                <a:solidFill>
                  <a:schemeClr val="bg1"/>
                </a:solidFill>
                <a:latin typeface="Open Sans Extrabold"/>
                <a:cs typeface="Open Sans Extrabold"/>
              </a:rPr>
              <a:t>IMAGE!   TITLE GOES</a:t>
            </a:r>
            <a:r>
              <a:rPr lang="en-US" sz="5000" b="0" i="0" baseline="0" dirty="0">
                <a:solidFill>
                  <a:schemeClr val="bg1"/>
                </a:solidFill>
                <a:latin typeface="Open Sans Extrabold"/>
                <a:cs typeface="Open Sans Extrabold"/>
              </a:rPr>
              <a:t> </a:t>
            </a:r>
            <a:r>
              <a:rPr lang="en-US" sz="5000" b="0" i="0" dirty="0">
                <a:solidFill>
                  <a:schemeClr val="bg1"/>
                </a:solidFill>
                <a:latin typeface="Open Sans Extrabold"/>
                <a:cs typeface="Open Sans Extrabold"/>
              </a:rPr>
              <a:t>HERE.</a:t>
            </a:r>
          </a:p>
          <a:p>
            <a:pPr lvl="0"/>
            <a:endParaRPr lang="en-US" dirty="0"/>
          </a:p>
        </p:txBody>
      </p:sp>
      <p:pic>
        <p:nvPicPr>
          <p:cNvPr id="7" name="Picture 6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01088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_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342900" indent="-342900">
              <a:buFont typeface="Arial"/>
              <a:buChar char="•"/>
              <a:defRPr b="0" i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aseline="0"/>
            </a:lvl3pPr>
          </a:lstStyle>
          <a:p>
            <a:pPr lvl="0"/>
            <a:r>
              <a:rPr lang="en-US" dirty="0"/>
              <a:t>Bullets should be in sentence cap</a:t>
            </a:r>
          </a:p>
          <a:p>
            <a:pPr lvl="1"/>
            <a:r>
              <a:rPr lang="en-US" dirty="0"/>
              <a:t>Sub-bullets should also be sentence cap</a:t>
            </a:r>
          </a:p>
          <a:p>
            <a:pPr lvl="1"/>
            <a:endParaRPr lang="en-US" dirty="0"/>
          </a:p>
          <a:p>
            <a:pPr lvl="0"/>
            <a:r>
              <a:rPr lang="en-US" dirty="0"/>
              <a:t>Bullets are set in 20 point Open Sans Regular font</a:t>
            </a:r>
          </a:p>
          <a:p>
            <a:pPr lvl="1"/>
            <a:r>
              <a:rPr lang="en-US" dirty="0"/>
              <a:t>Second-line bullets are Open Sans Regular 18pt</a:t>
            </a:r>
          </a:p>
          <a:p>
            <a:pPr lvl="2"/>
            <a:r>
              <a:rPr lang="en-US" dirty="0"/>
              <a:t>Third-line bullets are Open Sans Regular 16pt</a:t>
            </a:r>
          </a:p>
          <a:p>
            <a:pPr lvl="2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©2017 NETSCOUT  °  CONFIDENTIAL &amp; PROPRIETARY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179DAA28-B5B3-1F4F-BBE4-B1BE279727C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rgbClr val="31313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3743879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©2017 NETSCOUT  °  CONFIDENTIAL &amp; PROPRIETARY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79DAA28-B5B3-1F4F-BBE4-B1BE279727CC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9600" y="1600202"/>
            <a:ext cx="10972800" cy="4525963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Open Sans"/>
                <a:cs typeface="Open Sans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6511550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2column_Text/Text_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©2017 NETSCOUT  °  CONFIDENTIAL &amp; PROPRIETARY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179DAA28-B5B3-1F4F-BBE4-B1BE279727C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600" y="1425646"/>
            <a:ext cx="5386917" cy="948421"/>
          </a:xfrm>
        </p:spPr>
        <p:txBody>
          <a:bodyPr anchor="t">
            <a:normAutofit/>
          </a:bodyPr>
          <a:lstStyle>
            <a:lvl1pPr marL="0" indent="0">
              <a:buNone/>
              <a:defRPr sz="2000" b="1" i="0">
                <a:solidFill>
                  <a:schemeClr val="tx1"/>
                </a:solidFill>
                <a:latin typeface="Open Sans"/>
                <a:cs typeface="Open San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rgbClr val="31313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195483" y="1425646"/>
            <a:ext cx="5386917" cy="948421"/>
          </a:xfrm>
        </p:spPr>
        <p:txBody>
          <a:bodyPr anchor="t">
            <a:normAutofit/>
          </a:bodyPr>
          <a:lstStyle>
            <a:lvl1pPr marL="0" indent="0">
              <a:buNone/>
              <a:defRPr sz="2000" b="1" i="0">
                <a:solidFill>
                  <a:schemeClr val="tx1"/>
                </a:solidFill>
                <a:latin typeface="Open Sans"/>
                <a:cs typeface="Open San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609715" y="2374066"/>
            <a:ext cx="5386803" cy="38632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6199717" y="2374067"/>
            <a:ext cx="5386803" cy="38632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2" name="Picture 11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8098351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2column_Text/Text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©2017 NETSCOUT  °  CONFIDENTIAL &amp; PROPRIETARY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79DAA28-B5B3-1F4F-BBE4-B1BE279727CC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600" y="1434800"/>
            <a:ext cx="5386917" cy="948421"/>
          </a:xfrm>
        </p:spPr>
        <p:txBody>
          <a:bodyPr anchor="t">
            <a:norm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195483" y="1434800"/>
            <a:ext cx="5386917" cy="948421"/>
          </a:xfrm>
        </p:spPr>
        <p:txBody>
          <a:bodyPr anchor="t">
            <a:norm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Open Sans"/>
                <a:cs typeface="Open San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615320" y="2383219"/>
            <a:ext cx="5386803" cy="3863292"/>
          </a:xfrm>
        </p:spPr>
        <p:txBody>
          <a:bodyPr/>
          <a:lstStyle>
            <a:lvl1pPr>
              <a:defRPr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6195597" y="2383219"/>
            <a:ext cx="5386803" cy="3863292"/>
          </a:xfrm>
        </p:spPr>
        <p:txBody>
          <a:bodyPr/>
          <a:lstStyle>
            <a:lvl1pPr>
              <a:defRPr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8966347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2column_Text/Content_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600" y="1417640"/>
            <a:ext cx="5386917" cy="948421"/>
          </a:xfrm>
        </p:spPr>
        <p:txBody>
          <a:bodyPr anchor="t">
            <a:normAutofit/>
          </a:bodyPr>
          <a:lstStyle>
            <a:lvl1pPr marL="0" indent="0">
              <a:buNone/>
              <a:defRPr sz="2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US" dirty="0"/>
              <a:t>©2017 NETSCOUT  °  CONFIDENTIAL &amp; PROPRIETARY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179DAA28-B5B3-1F4F-BBE4-B1BE279727C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rgbClr val="31313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609715" y="2383219"/>
            <a:ext cx="5386803" cy="3084132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6191253" y="1420285"/>
            <a:ext cx="5369983" cy="4047067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6501389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2column_Text/Content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©2017 NETSCOUT  °  CONFIDENTIAL &amp; PROPRIETARY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79DAA28-B5B3-1F4F-BBE4-B1BE279727CC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600" y="1417640"/>
            <a:ext cx="5386917" cy="948421"/>
          </a:xfrm>
        </p:spPr>
        <p:txBody>
          <a:bodyPr anchor="t">
            <a:normAutofit/>
          </a:bodyPr>
          <a:lstStyle>
            <a:lvl1pPr marL="0" indent="0">
              <a:buNone/>
              <a:defRPr sz="2000" b="1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7"/>
          <p:cNvSpPr>
            <a:spLocks noGrp="1"/>
          </p:cNvSpPr>
          <p:nvPr>
            <p:ph sz="quarter" idx="12"/>
          </p:nvPr>
        </p:nvSpPr>
        <p:spPr>
          <a:xfrm>
            <a:off x="6191253" y="1420285"/>
            <a:ext cx="5369983" cy="403648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609600" y="2366435"/>
            <a:ext cx="5384800" cy="3090333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1" name="Picture 10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01927922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2column_Content/Content_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©2017 NETSCOUT  °  CONFIDENTIAL &amp; PROPRIETARY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179DAA28-B5B3-1F4F-BBE4-B1BE279727C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rgbClr val="31313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7"/>
          <p:cNvSpPr>
            <a:spLocks noGrp="1"/>
          </p:cNvSpPr>
          <p:nvPr>
            <p:ph sz="quarter" idx="12"/>
          </p:nvPr>
        </p:nvSpPr>
        <p:spPr>
          <a:xfrm>
            <a:off x="609600" y="1420285"/>
            <a:ext cx="5384800" cy="40364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191253" y="1420285"/>
            <a:ext cx="5369983" cy="40364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259342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2column_Content/Content_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©2017 NETSCOUT  °  CONFIDENTIAL &amp; PROPRIETARY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79DAA28-B5B3-1F4F-BBE4-B1BE279727CC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609600" y="1246512"/>
            <a:ext cx="10972800" cy="0"/>
          </a:xfrm>
          <a:prstGeom prst="line">
            <a:avLst/>
          </a:prstGeom>
          <a:ln w="63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13"/>
          <p:cNvSpPr>
            <a:spLocks noGrp="1"/>
          </p:cNvSpPr>
          <p:nvPr>
            <p:ph sz="quarter" idx="12"/>
          </p:nvPr>
        </p:nvSpPr>
        <p:spPr>
          <a:xfrm>
            <a:off x="609600" y="1420285"/>
            <a:ext cx="5384800" cy="40364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3"/>
          </p:nvPr>
        </p:nvSpPr>
        <p:spPr>
          <a:xfrm>
            <a:off x="6197602" y="1420285"/>
            <a:ext cx="5363633" cy="40364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0" name="Picture 9" descr="NS_ICON_RGB™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603" y="6009084"/>
            <a:ext cx="714797" cy="67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9442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7.xml"/><Relationship Id="rId13" Type="http://schemas.openxmlformats.org/officeDocument/2006/relationships/slideLayout" Target="../slideLayouts/slideLayout132.xml"/><Relationship Id="rId18" Type="http://schemas.openxmlformats.org/officeDocument/2006/relationships/slideLayout" Target="../slideLayouts/slideLayout137.xml"/><Relationship Id="rId3" Type="http://schemas.openxmlformats.org/officeDocument/2006/relationships/slideLayout" Target="../slideLayouts/slideLayout122.xml"/><Relationship Id="rId7" Type="http://schemas.openxmlformats.org/officeDocument/2006/relationships/slideLayout" Target="../slideLayouts/slideLayout126.xml"/><Relationship Id="rId12" Type="http://schemas.openxmlformats.org/officeDocument/2006/relationships/slideLayout" Target="../slideLayouts/slideLayout131.xml"/><Relationship Id="rId17" Type="http://schemas.openxmlformats.org/officeDocument/2006/relationships/slideLayout" Target="../slideLayouts/slideLayout136.xml"/><Relationship Id="rId2" Type="http://schemas.openxmlformats.org/officeDocument/2006/relationships/slideLayout" Target="../slideLayouts/slideLayout121.xml"/><Relationship Id="rId16" Type="http://schemas.openxmlformats.org/officeDocument/2006/relationships/slideLayout" Target="../slideLayouts/slideLayout135.xml"/><Relationship Id="rId1" Type="http://schemas.openxmlformats.org/officeDocument/2006/relationships/slideLayout" Target="../slideLayouts/slideLayout120.xml"/><Relationship Id="rId6" Type="http://schemas.openxmlformats.org/officeDocument/2006/relationships/slideLayout" Target="../slideLayouts/slideLayout125.xml"/><Relationship Id="rId11" Type="http://schemas.openxmlformats.org/officeDocument/2006/relationships/slideLayout" Target="../slideLayouts/slideLayout130.xml"/><Relationship Id="rId5" Type="http://schemas.openxmlformats.org/officeDocument/2006/relationships/slideLayout" Target="../slideLayouts/slideLayout124.xml"/><Relationship Id="rId15" Type="http://schemas.openxmlformats.org/officeDocument/2006/relationships/slideLayout" Target="../slideLayouts/slideLayout134.xml"/><Relationship Id="rId10" Type="http://schemas.openxmlformats.org/officeDocument/2006/relationships/slideLayout" Target="../slideLayouts/slideLayout129.xml"/><Relationship Id="rId19" Type="http://schemas.openxmlformats.org/officeDocument/2006/relationships/theme" Target="../theme/theme10.xml"/><Relationship Id="rId4" Type="http://schemas.openxmlformats.org/officeDocument/2006/relationships/slideLayout" Target="../slideLayouts/slideLayout123.xml"/><Relationship Id="rId9" Type="http://schemas.openxmlformats.org/officeDocument/2006/relationships/slideLayout" Target="../slideLayouts/slideLayout128.xml"/><Relationship Id="rId14" Type="http://schemas.openxmlformats.org/officeDocument/2006/relationships/slideLayout" Target="../slideLayouts/slideLayout13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9.xml"/><Relationship Id="rId21" Type="http://schemas.openxmlformats.org/officeDocument/2006/relationships/slideLayout" Target="../slideLayouts/slideLayout27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8.xml"/><Relationship Id="rId16" Type="http://schemas.openxmlformats.org/officeDocument/2006/relationships/slideLayout" Target="../slideLayouts/slideLayout22.xml"/><Relationship Id="rId20" Type="http://schemas.openxmlformats.org/officeDocument/2006/relationships/slideLayout" Target="../slideLayouts/slideLayout26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17" Type="http://schemas.openxmlformats.org/officeDocument/2006/relationships/slideLayout" Target="../slideLayouts/slideLayout44.xml"/><Relationship Id="rId2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43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0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13" Type="http://schemas.openxmlformats.org/officeDocument/2006/relationships/slideLayout" Target="../slideLayouts/slideLayout66.xml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12" Type="http://schemas.openxmlformats.org/officeDocument/2006/relationships/slideLayout" Target="../slideLayouts/slideLayout65.xml"/><Relationship Id="rId17" Type="http://schemas.openxmlformats.org/officeDocument/2006/relationships/theme" Target="../theme/theme6.xml"/><Relationship Id="rId2" Type="http://schemas.openxmlformats.org/officeDocument/2006/relationships/slideLayout" Target="../slideLayouts/slideLayout55.xml"/><Relationship Id="rId16" Type="http://schemas.openxmlformats.org/officeDocument/2006/relationships/slideLayout" Target="../slideLayouts/slideLayout69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5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3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Relationship Id="rId14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slideLayout" Target="../slideLayouts/slideLayout82.xml"/><Relationship Id="rId18" Type="http://schemas.openxmlformats.org/officeDocument/2006/relationships/slideLayout" Target="../slideLayouts/slideLayout8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slideLayout" Target="../slideLayouts/slideLayout81.xml"/><Relationship Id="rId17" Type="http://schemas.openxmlformats.org/officeDocument/2006/relationships/slideLayout" Target="../slideLayouts/slideLayout86.xml"/><Relationship Id="rId2" Type="http://schemas.openxmlformats.org/officeDocument/2006/relationships/slideLayout" Target="../slideLayouts/slideLayout71.xml"/><Relationship Id="rId16" Type="http://schemas.openxmlformats.org/officeDocument/2006/relationships/slideLayout" Target="../slideLayouts/slideLayout85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79.xml"/><Relationship Id="rId19" Type="http://schemas.openxmlformats.org/officeDocument/2006/relationships/theme" Target="../theme/theme7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Relationship Id="rId14" Type="http://schemas.openxmlformats.org/officeDocument/2006/relationships/slideLayout" Target="../slideLayouts/slideLayout83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5.xml"/><Relationship Id="rId13" Type="http://schemas.openxmlformats.org/officeDocument/2006/relationships/slideLayout" Target="../slideLayouts/slideLayout100.xml"/><Relationship Id="rId3" Type="http://schemas.openxmlformats.org/officeDocument/2006/relationships/slideLayout" Target="../slideLayouts/slideLayout90.xml"/><Relationship Id="rId7" Type="http://schemas.openxmlformats.org/officeDocument/2006/relationships/slideLayout" Target="../slideLayouts/slideLayout94.xml"/><Relationship Id="rId12" Type="http://schemas.openxmlformats.org/officeDocument/2006/relationships/slideLayout" Target="../slideLayouts/slideLayout99.xml"/><Relationship Id="rId17" Type="http://schemas.openxmlformats.org/officeDocument/2006/relationships/theme" Target="../theme/theme8.xml"/><Relationship Id="rId2" Type="http://schemas.openxmlformats.org/officeDocument/2006/relationships/slideLayout" Target="../slideLayouts/slideLayout89.xml"/><Relationship Id="rId16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88.xml"/><Relationship Id="rId6" Type="http://schemas.openxmlformats.org/officeDocument/2006/relationships/slideLayout" Target="../slideLayouts/slideLayout93.xml"/><Relationship Id="rId11" Type="http://schemas.openxmlformats.org/officeDocument/2006/relationships/slideLayout" Target="../slideLayouts/slideLayout98.xml"/><Relationship Id="rId5" Type="http://schemas.openxmlformats.org/officeDocument/2006/relationships/slideLayout" Target="../slideLayouts/slideLayout92.xml"/><Relationship Id="rId15" Type="http://schemas.openxmlformats.org/officeDocument/2006/relationships/slideLayout" Target="../slideLayouts/slideLayout102.xml"/><Relationship Id="rId10" Type="http://schemas.openxmlformats.org/officeDocument/2006/relationships/slideLayout" Target="../slideLayouts/slideLayout97.xml"/><Relationship Id="rId4" Type="http://schemas.openxmlformats.org/officeDocument/2006/relationships/slideLayout" Target="../slideLayouts/slideLayout91.xml"/><Relationship Id="rId9" Type="http://schemas.openxmlformats.org/officeDocument/2006/relationships/slideLayout" Target="../slideLayouts/slideLayout96.xml"/><Relationship Id="rId14" Type="http://schemas.openxmlformats.org/officeDocument/2006/relationships/slideLayout" Target="../slideLayouts/slideLayout101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1.xml"/><Relationship Id="rId13" Type="http://schemas.openxmlformats.org/officeDocument/2006/relationships/slideLayout" Target="../slideLayouts/slideLayout116.xml"/><Relationship Id="rId3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110.xml"/><Relationship Id="rId12" Type="http://schemas.openxmlformats.org/officeDocument/2006/relationships/slideLayout" Target="../slideLayouts/slideLayout115.xml"/><Relationship Id="rId17" Type="http://schemas.openxmlformats.org/officeDocument/2006/relationships/theme" Target="../theme/theme9.xml"/><Relationship Id="rId2" Type="http://schemas.openxmlformats.org/officeDocument/2006/relationships/slideLayout" Target="../slideLayouts/slideLayout105.xml"/><Relationship Id="rId16" Type="http://schemas.openxmlformats.org/officeDocument/2006/relationships/slideLayout" Target="../slideLayouts/slideLayout119.xml"/><Relationship Id="rId1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08.xml"/><Relationship Id="rId15" Type="http://schemas.openxmlformats.org/officeDocument/2006/relationships/slideLayout" Target="../slideLayouts/slideLayout118.xml"/><Relationship Id="rId10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Relationship Id="rId14" Type="http://schemas.openxmlformats.org/officeDocument/2006/relationships/slideLayout" Target="../slideLayouts/slideLayout1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355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rgbClr val="767676"/>
                </a:solidFill>
                <a:latin typeface="Open Sans Light"/>
                <a:cs typeface="Open Sans Light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>
                <a:ea typeface="+mn-ea"/>
              </a:rPr>
              <a:t>©2015 NETSCOUT  °  CONFIDENTIAL &amp; PROPRIETARY</a:t>
            </a:r>
            <a:endParaRPr lang="en-US" dirty="0"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rgbClr val="767676"/>
                </a:solidFill>
                <a:latin typeface="Open Sans Light"/>
                <a:cs typeface="Open Sans Light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79DAA28-B5B3-1F4F-BBE4-B1BE279727CC}" type="slidenum">
              <a:rPr lang="en-US" smtClean="0">
                <a:ea typeface="+mn-ea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65164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3835" r:id="rId2"/>
    <p:sldLayoutId id="2147484187" r:id="rId3"/>
    <p:sldLayoutId id="2147484186" r:id="rId4"/>
    <p:sldLayoutId id="2147484188" r:id="rId5"/>
    <p:sldLayoutId id="2147484189" r:id="rId6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3000" b="0" i="0" kern="1200">
          <a:solidFill>
            <a:schemeClr val="accent1"/>
          </a:solidFill>
          <a:latin typeface="Open Sans Extrabold"/>
          <a:ea typeface="+mj-ea"/>
          <a:cs typeface="Open Sans Extrabold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000" b="0" i="0" kern="1200">
          <a:solidFill>
            <a:srgbClr val="434347"/>
          </a:solidFill>
          <a:latin typeface="Open Sans Light"/>
          <a:ea typeface="+mn-ea"/>
          <a:cs typeface="Open Sans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800" b="0" i="0" kern="1200">
          <a:solidFill>
            <a:srgbClr val="434347"/>
          </a:solidFill>
          <a:latin typeface="Open Sans Light"/>
          <a:ea typeface="+mn-ea"/>
          <a:cs typeface="Open Sans Light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600" b="0" i="0" kern="1200">
          <a:solidFill>
            <a:srgbClr val="434347"/>
          </a:solidFill>
          <a:latin typeface="Open Sans Light"/>
          <a:ea typeface="+mn-ea"/>
          <a:cs typeface="Open Sans Light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400" b="0" i="0" kern="1200">
          <a:solidFill>
            <a:srgbClr val="434347"/>
          </a:solidFill>
          <a:latin typeface="Open Sans Light"/>
          <a:ea typeface="+mn-ea"/>
          <a:cs typeface="Open Sans Light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200" b="0" i="0" kern="1200">
          <a:solidFill>
            <a:srgbClr val="434347"/>
          </a:solidFill>
          <a:latin typeface="Open Sans Light"/>
          <a:ea typeface="+mn-ea"/>
          <a:cs typeface="Open Sans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355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rgbClr val="767676"/>
                </a:solidFill>
                <a:latin typeface="Open Sans Light"/>
                <a:cs typeface="Open Sans Light"/>
              </a:defRPr>
            </a:lvl1pPr>
          </a:lstStyle>
          <a:p>
            <a:r>
              <a:rPr lang="en-US" dirty="0"/>
              <a:t>©2017 NETSCOUT  °  CONFIDENTIAL &amp; PROPRIETARY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4864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rgbClr val="767676"/>
                </a:solidFill>
                <a:latin typeface="Open Sans Light"/>
                <a:cs typeface="Open Sans Light"/>
              </a:defRPr>
            </a:lvl1pPr>
          </a:lstStyle>
          <a:p>
            <a:fld id="{179DAA28-B5B3-1F4F-BBE4-B1BE279727C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45409" y="6356351"/>
            <a:ext cx="4194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800" kern="1200">
                <a:solidFill>
                  <a:schemeClr val="tx1">
                    <a:tint val="7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9pPr>
          </a:lstStyle>
          <a:p>
            <a:fld id="{44D3424D-3CA6-4496-9039-9F7CF920C46A}" type="slidenum">
              <a:rPr lang="en-US" smtClean="0">
                <a:solidFill>
                  <a:srgbClr val="262729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729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209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44" r:id="rId1"/>
    <p:sldLayoutId id="2147484245" r:id="rId2"/>
    <p:sldLayoutId id="2147484246" r:id="rId3"/>
    <p:sldLayoutId id="2147484247" r:id="rId4"/>
    <p:sldLayoutId id="2147484248" r:id="rId5"/>
    <p:sldLayoutId id="2147484249" r:id="rId6"/>
    <p:sldLayoutId id="2147484250" r:id="rId7"/>
    <p:sldLayoutId id="2147484251" r:id="rId8"/>
    <p:sldLayoutId id="2147484252" r:id="rId9"/>
    <p:sldLayoutId id="2147484253" r:id="rId10"/>
    <p:sldLayoutId id="2147484254" r:id="rId11"/>
    <p:sldLayoutId id="2147484255" r:id="rId12"/>
    <p:sldLayoutId id="2147484256" r:id="rId13"/>
    <p:sldLayoutId id="2147484257" r:id="rId14"/>
    <p:sldLayoutId id="2147484258" r:id="rId15"/>
    <p:sldLayoutId id="2147484259" r:id="rId16"/>
    <p:sldLayoutId id="2147484260" r:id="rId17"/>
    <p:sldLayoutId id="2147484261" r:id="rId18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3000" b="0" i="0" kern="1200">
          <a:solidFill>
            <a:schemeClr val="accent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000" b="0" i="0" kern="1200">
          <a:solidFill>
            <a:srgbClr val="43434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800" b="0" i="0" kern="1200">
          <a:solidFill>
            <a:srgbClr val="43434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600" b="0" i="0" kern="1200">
          <a:solidFill>
            <a:srgbClr val="43434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400" b="0" i="0" kern="1200">
          <a:solidFill>
            <a:srgbClr val="43434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200" b="0" i="0" kern="1200">
          <a:solidFill>
            <a:srgbClr val="43434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355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rgbClr val="767676"/>
                </a:solidFill>
                <a:latin typeface="Open Sans Light"/>
                <a:cs typeface="Open Sans Light"/>
              </a:defRPr>
            </a:lvl1pPr>
          </a:lstStyle>
          <a:p>
            <a:r>
              <a:rPr lang="en-US"/>
              <a:t>©2017 NETSCOUT  °  CONFIDENTIAL &amp; PROPRIETARY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rgbClr val="767676"/>
                </a:solidFill>
                <a:latin typeface="Open Sans Light"/>
                <a:cs typeface="Open Sans Light"/>
              </a:defRPr>
            </a:lvl1pPr>
          </a:lstStyle>
          <a:p>
            <a:fld id="{179DAA28-B5B3-1F4F-BBE4-B1BE279727C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5409" y="6356351"/>
            <a:ext cx="4194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fld id="{44D3424D-3CA6-4496-9039-9F7CF920C46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45409" y="6356351"/>
            <a:ext cx="4194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800" kern="1200">
                <a:solidFill>
                  <a:schemeClr val="tx1">
                    <a:tint val="7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9pPr>
          </a:lstStyle>
          <a:p>
            <a:fld id="{44D3424D-3CA6-4496-9039-9F7CF920C46A}" type="slidenum">
              <a:rPr lang="en-US" sz="800" smtClean="0"/>
              <a:pPr/>
              <a:t>‹#›</a:t>
            </a:fld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456874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  <p:sldLayoutId id="2147483841" r:id="rId5"/>
    <p:sldLayoutId id="2147483842" r:id="rId6"/>
    <p:sldLayoutId id="2147483843" r:id="rId7"/>
    <p:sldLayoutId id="2147483844" r:id="rId8"/>
    <p:sldLayoutId id="2147483845" r:id="rId9"/>
    <p:sldLayoutId id="2147483846" r:id="rId10"/>
    <p:sldLayoutId id="2147483847" r:id="rId11"/>
    <p:sldLayoutId id="2147483848" r:id="rId12"/>
    <p:sldLayoutId id="2147483849" r:id="rId13"/>
    <p:sldLayoutId id="2147483850" r:id="rId14"/>
    <p:sldLayoutId id="2147483851" r:id="rId15"/>
    <p:sldLayoutId id="2147483852" r:id="rId16"/>
    <p:sldLayoutId id="2147483853" r:id="rId17"/>
    <p:sldLayoutId id="2147483854" r:id="rId18"/>
    <p:sldLayoutId id="2147483855" r:id="rId19"/>
    <p:sldLayoutId id="2147483856" r:id="rId20"/>
    <p:sldLayoutId id="2147483832" r:id="rId21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000" b="0" i="0" kern="1200">
          <a:solidFill>
            <a:schemeClr val="accent1"/>
          </a:solidFill>
          <a:latin typeface="Open Sans Extrabold"/>
          <a:ea typeface="+mj-ea"/>
          <a:cs typeface="Open Sans Extrabold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000" b="0" i="0" kern="1200">
          <a:solidFill>
            <a:srgbClr val="434347"/>
          </a:solidFill>
          <a:latin typeface="Open Sans Light"/>
          <a:ea typeface="+mn-ea"/>
          <a:cs typeface="Open Sans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800" b="0" i="0" kern="1200">
          <a:solidFill>
            <a:srgbClr val="434347"/>
          </a:solidFill>
          <a:latin typeface="Open Sans Light"/>
          <a:ea typeface="+mn-ea"/>
          <a:cs typeface="Open Sans Light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600" b="0" i="0" kern="1200">
          <a:solidFill>
            <a:srgbClr val="434347"/>
          </a:solidFill>
          <a:latin typeface="Open Sans Light"/>
          <a:ea typeface="+mn-ea"/>
          <a:cs typeface="Open Sans Light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400" b="0" i="0" kern="1200">
          <a:solidFill>
            <a:srgbClr val="434347"/>
          </a:solidFill>
          <a:latin typeface="Open Sans Light"/>
          <a:ea typeface="+mn-ea"/>
          <a:cs typeface="Open Sans Light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200" b="0" i="0" kern="1200">
          <a:solidFill>
            <a:srgbClr val="434347"/>
          </a:solidFill>
          <a:latin typeface="Open Sans Light"/>
          <a:ea typeface="+mn-ea"/>
          <a:cs typeface="Open Sans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355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rgbClr val="767676"/>
                </a:solidFill>
                <a:latin typeface="Open Sans Light"/>
                <a:cs typeface="Open Sans Light"/>
              </a:defRPr>
            </a:lvl1pPr>
          </a:lstStyle>
          <a:p>
            <a:r>
              <a:rPr lang="en-US" dirty="0"/>
              <a:t>©2015 NETSCOUT  °  CONFIDENTIAL &amp; PROPRIETARY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4864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rgbClr val="767676"/>
                </a:solidFill>
                <a:latin typeface="Open Sans Light"/>
                <a:cs typeface="Open Sans Light"/>
              </a:defRPr>
            </a:lvl1pPr>
          </a:lstStyle>
          <a:p>
            <a:fld id="{179DAA28-B5B3-1F4F-BBE4-B1BE279727C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145409" y="6356351"/>
            <a:ext cx="4194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800" kern="1200">
                <a:solidFill>
                  <a:schemeClr val="tx1">
                    <a:tint val="7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9pPr>
          </a:lstStyle>
          <a:p>
            <a:fld id="{44D3424D-3CA6-4496-9039-9F7CF920C46A}" type="slidenum">
              <a:rPr lang="en-US" sz="800" smtClean="0">
                <a:solidFill>
                  <a:srgbClr val="262729">
                    <a:tint val="75000"/>
                  </a:srgbClr>
                </a:solidFill>
              </a:rPr>
              <a:pPr/>
              <a:t>‹#›</a:t>
            </a:fld>
            <a:endParaRPr lang="en-US" sz="800" dirty="0">
              <a:solidFill>
                <a:srgbClr val="262729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218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8" r:id="rId1"/>
    <p:sldLayoutId id="2147483859" r:id="rId2"/>
    <p:sldLayoutId id="2147483860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  <p:sldLayoutId id="2147483873" r:id="rId12"/>
    <p:sldLayoutId id="2147483874" r:id="rId13"/>
    <p:sldLayoutId id="2147483875" r:id="rId14"/>
    <p:sldLayoutId id="2147483876" r:id="rId15"/>
    <p:sldLayoutId id="2147483877" r:id="rId16"/>
    <p:sldLayoutId id="2147483878" r:id="rId17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3000" b="0" i="0" kern="1200">
          <a:solidFill>
            <a:schemeClr val="accent1"/>
          </a:solidFill>
          <a:latin typeface="Open Sans Extrabold"/>
          <a:ea typeface="+mj-ea"/>
          <a:cs typeface="Open Sans Extrabold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000" b="0" i="0" kern="1200">
          <a:solidFill>
            <a:srgbClr val="434347"/>
          </a:solidFill>
          <a:latin typeface="Open Sans Light"/>
          <a:ea typeface="+mn-ea"/>
          <a:cs typeface="Open Sans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800" b="0" i="0" kern="1200">
          <a:solidFill>
            <a:srgbClr val="434347"/>
          </a:solidFill>
          <a:latin typeface="Open Sans Light"/>
          <a:ea typeface="+mn-ea"/>
          <a:cs typeface="Open Sans Light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600" b="0" i="0" kern="1200">
          <a:solidFill>
            <a:srgbClr val="434347"/>
          </a:solidFill>
          <a:latin typeface="Open Sans Light"/>
          <a:ea typeface="+mn-ea"/>
          <a:cs typeface="Open Sans Light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400" b="0" i="0" kern="1200">
          <a:solidFill>
            <a:srgbClr val="434347"/>
          </a:solidFill>
          <a:latin typeface="Open Sans Light"/>
          <a:ea typeface="+mn-ea"/>
          <a:cs typeface="Open Sans Light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200" b="0" i="0" kern="1200">
          <a:solidFill>
            <a:srgbClr val="434347"/>
          </a:solidFill>
          <a:latin typeface="Open Sans Light"/>
          <a:ea typeface="+mn-ea"/>
          <a:cs typeface="Open Sans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355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rgbClr val="767676"/>
                </a:solidFill>
                <a:latin typeface="Open Sans Light"/>
                <a:cs typeface="Open Sans Light"/>
              </a:defRPr>
            </a:lvl1pPr>
          </a:lstStyle>
          <a:p>
            <a:r>
              <a:rPr lang="en-US" dirty="0"/>
              <a:t>©2015 NETSCOUT  °  CONFIDENTIAL &amp; PROPRIETARY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4864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rgbClr val="767676"/>
                </a:solidFill>
                <a:latin typeface="Open Sans Light"/>
                <a:cs typeface="Open Sans Light"/>
              </a:defRPr>
            </a:lvl1pPr>
          </a:lstStyle>
          <a:p>
            <a:fld id="{179DAA28-B5B3-1F4F-BBE4-B1BE279727C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145409" y="6356351"/>
            <a:ext cx="4194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800" kern="1200">
                <a:solidFill>
                  <a:schemeClr val="tx1">
                    <a:tint val="7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9pPr>
          </a:lstStyle>
          <a:p>
            <a:fld id="{44D3424D-3CA6-4496-9039-9F7CF920C46A}" type="slidenum">
              <a:rPr lang="en-US" sz="800" smtClean="0">
                <a:solidFill>
                  <a:srgbClr val="262729">
                    <a:tint val="75000"/>
                  </a:srgbClr>
                </a:solidFill>
              </a:rPr>
              <a:pPr/>
              <a:t>‹#›</a:t>
            </a:fld>
            <a:endParaRPr lang="en-US" sz="800" dirty="0">
              <a:solidFill>
                <a:srgbClr val="262729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902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0" r:id="rId1"/>
    <p:sldLayoutId id="2147483881" r:id="rId2"/>
    <p:sldLayoutId id="2147483896" r:id="rId3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3000" b="0" i="0" kern="1200">
          <a:solidFill>
            <a:schemeClr val="accent1"/>
          </a:solidFill>
          <a:latin typeface="Open Sans Extrabold"/>
          <a:ea typeface="+mj-ea"/>
          <a:cs typeface="Open Sans Extrabold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000" b="0" i="0" kern="1200">
          <a:solidFill>
            <a:srgbClr val="434347"/>
          </a:solidFill>
          <a:latin typeface="Open Sans Light"/>
          <a:ea typeface="+mn-ea"/>
          <a:cs typeface="Open Sans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800" b="0" i="0" kern="1200">
          <a:solidFill>
            <a:srgbClr val="434347"/>
          </a:solidFill>
          <a:latin typeface="Open Sans Light"/>
          <a:ea typeface="+mn-ea"/>
          <a:cs typeface="Open Sans Light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600" b="0" i="0" kern="1200">
          <a:solidFill>
            <a:srgbClr val="434347"/>
          </a:solidFill>
          <a:latin typeface="Open Sans Light"/>
          <a:ea typeface="+mn-ea"/>
          <a:cs typeface="Open Sans Light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400" b="0" i="0" kern="1200">
          <a:solidFill>
            <a:srgbClr val="434347"/>
          </a:solidFill>
          <a:latin typeface="Open Sans Light"/>
          <a:ea typeface="+mn-ea"/>
          <a:cs typeface="Open Sans Light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200" b="0" i="0" kern="1200">
          <a:solidFill>
            <a:srgbClr val="434347"/>
          </a:solidFill>
          <a:latin typeface="Open Sans Light"/>
          <a:ea typeface="+mn-ea"/>
          <a:cs typeface="Open Sans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355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rgbClr val="767676"/>
                </a:solidFill>
                <a:latin typeface="Open Sans Light"/>
                <a:cs typeface="Open Sans Light"/>
              </a:defRPr>
            </a:lvl1pPr>
          </a:lstStyle>
          <a:p>
            <a:r>
              <a:rPr lang="en-US"/>
              <a:t>©2015 NETSCOUT  °  CONFIDENTIAL &amp; PROPRIETARY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rgbClr val="767676"/>
                </a:solidFill>
                <a:latin typeface="Open Sans Light"/>
                <a:cs typeface="Open Sans Light"/>
              </a:defRPr>
            </a:lvl1pPr>
          </a:lstStyle>
          <a:p>
            <a:fld id="{179DAA28-B5B3-1F4F-BBE4-B1BE279727C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145409" y="6356351"/>
            <a:ext cx="4194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800" kern="1200">
                <a:solidFill>
                  <a:schemeClr val="tx1">
                    <a:tint val="7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9pPr>
          </a:lstStyle>
          <a:p>
            <a:fld id="{44D3424D-3CA6-4496-9039-9F7CF920C46A}" type="slidenum">
              <a:rPr lang="en-US" sz="800" smtClean="0">
                <a:solidFill>
                  <a:srgbClr val="262729">
                    <a:tint val="75000"/>
                  </a:srgbClr>
                </a:solidFill>
              </a:rPr>
              <a:pPr/>
              <a:t>‹#›</a:t>
            </a:fld>
            <a:endParaRPr lang="en-US" sz="800" dirty="0">
              <a:solidFill>
                <a:srgbClr val="262729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466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7" r:id="rId1"/>
    <p:sldLayoutId id="2147483916" r:id="rId2"/>
    <p:sldLayoutId id="2147483917" r:id="rId3"/>
    <p:sldLayoutId id="2147483918" r:id="rId4"/>
    <p:sldLayoutId id="2147483919" r:id="rId5"/>
    <p:sldLayoutId id="2147483920" r:id="rId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000" b="0" i="0" kern="1200">
          <a:solidFill>
            <a:schemeClr val="accent1"/>
          </a:solidFill>
          <a:latin typeface="Open Sans Extrabold"/>
          <a:ea typeface="+mj-ea"/>
          <a:cs typeface="Open Sans Extrabold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000" b="0" i="0" kern="1200">
          <a:solidFill>
            <a:srgbClr val="434347"/>
          </a:solidFill>
          <a:latin typeface="Open Sans Light"/>
          <a:ea typeface="+mn-ea"/>
          <a:cs typeface="Open Sans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800" b="0" i="0" kern="1200">
          <a:solidFill>
            <a:srgbClr val="434347"/>
          </a:solidFill>
          <a:latin typeface="Open Sans Light"/>
          <a:ea typeface="+mn-ea"/>
          <a:cs typeface="Open Sans Light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600" b="0" i="0" kern="1200">
          <a:solidFill>
            <a:srgbClr val="434347"/>
          </a:solidFill>
          <a:latin typeface="Open Sans Light"/>
          <a:ea typeface="+mn-ea"/>
          <a:cs typeface="Open Sans Light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400" b="0" i="0" kern="1200">
          <a:solidFill>
            <a:srgbClr val="434347"/>
          </a:solidFill>
          <a:latin typeface="Open Sans Light"/>
          <a:ea typeface="+mn-ea"/>
          <a:cs typeface="Open Sans Light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200" b="0" i="0" kern="1200">
          <a:solidFill>
            <a:srgbClr val="434347"/>
          </a:solidFill>
          <a:latin typeface="Open Sans Light"/>
          <a:ea typeface="+mn-ea"/>
          <a:cs typeface="Open Sans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355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rgbClr val="767676"/>
                </a:solidFill>
                <a:latin typeface="Open Sans Light"/>
                <a:cs typeface="Open Sans Light"/>
              </a:defRPr>
            </a:lvl1pPr>
          </a:lstStyle>
          <a:p>
            <a:r>
              <a:rPr lang="en-US" dirty="0"/>
              <a:t>©2016 NETSCOUT  °  CONFIDENTIAL &amp; PROPRIETARY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rgbClr val="767676"/>
                </a:solidFill>
                <a:latin typeface="Open Sans Light"/>
                <a:cs typeface="Open Sans Light"/>
              </a:defRPr>
            </a:lvl1pPr>
          </a:lstStyle>
          <a:p>
            <a:fld id="{179DAA28-B5B3-1F4F-BBE4-B1BE279727C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145409" y="6356351"/>
            <a:ext cx="4194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800" kern="1200">
                <a:solidFill>
                  <a:schemeClr val="tx1">
                    <a:tint val="7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9pPr>
          </a:lstStyle>
          <a:p>
            <a:fld id="{44D3424D-3CA6-4496-9039-9F7CF920C46A}" type="slidenum">
              <a:rPr lang="en-US" sz="800" smtClean="0">
                <a:solidFill>
                  <a:srgbClr val="262729">
                    <a:tint val="75000"/>
                  </a:srgbClr>
                </a:solidFill>
              </a:rPr>
              <a:pPr/>
              <a:t>‹#›</a:t>
            </a:fld>
            <a:endParaRPr lang="en-US" sz="800" dirty="0">
              <a:solidFill>
                <a:srgbClr val="262729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043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  <p:sldLayoutId id="2147483933" r:id="rId12"/>
    <p:sldLayoutId id="2147483934" r:id="rId13"/>
    <p:sldLayoutId id="2147483935" r:id="rId14"/>
    <p:sldLayoutId id="2147483936" r:id="rId15"/>
    <p:sldLayoutId id="2147483937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000" b="0" i="0" kern="1200">
          <a:solidFill>
            <a:schemeClr val="accent1"/>
          </a:solidFill>
          <a:latin typeface="Open Sans Extrabold"/>
          <a:ea typeface="+mj-ea"/>
          <a:cs typeface="Open Sans Extrabold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000" b="0" i="0" kern="1200">
          <a:solidFill>
            <a:srgbClr val="434347"/>
          </a:solidFill>
          <a:latin typeface="Open Sans Light"/>
          <a:ea typeface="+mn-ea"/>
          <a:cs typeface="Open Sans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800" b="0" i="0" kern="1200">
          <a:solidFill>
            <a:srgbClr val="434347"/>
          </a:solidFill>
          <a:latin typeface="Open Sans Light"/>
          <a:ea typeface="+mn-ea"/>
          <a:cs typeface="Open Sans Light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600" b="0" i="0" kern="1200">
          <a:solidFill>
            <a:srgbClr val="434347"/>
          </a:solidFill>
          <a:latin typeface="Open Sans Light"/>
          <a:ea typeface="+mn-ea"/>
          <a:cs typeface="Open Sans Light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400" b="0" i="0" kern="1200">
          <a:solidFill>
            <a:srgbClr val="434347"/>
          </a:solidFill>
          <a:latin typeface="Open Sans Light"/>
          <a:ea typeface="+mn-ea"/>
          <a:cs typeface="Open Sans Light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200" b="0" i="0" kern="1200">
          <a:solidFill>
            <a:srgbClr val="434347"/>
          </a:solidFill>
          <a:latin typeface="Open Sans Light"/>
          <a:ea typeface="+mn-ea"/>
          <a:cs typeface="Open Sans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355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rgbClr val="767676"/>
                </a:solidFill>
                <a:latin typeface="Open Sans Light"/>
                <a:cs typeface="Open Sans Light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>
                <a:ea typeface="+mn-ea"/>
              </a:rPr>
              <a:t>©2015 NETSCOUT  °  CONFIDENTIAL &amp; PROPRIETARY</a:t>
            </a:r>
            <a:endParaRPr lang="en-US" dirty="0"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4864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rgbClr val="767676"/>
                </a:solidFill>
                <a:latin typeface="Open Sans Light"/>
                <a:cs typeface="Open Sans Light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79DAA28-B5B3-1F4F-BBE4-B1BE279727CC}" type="slidenum">
              <a:rPr lang="en-US" smtClean="0">
                <a:ea typeface="+mn-ea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ea typeface="+mn-ea"/>
            </a:endParaRP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145409" y="6356351"/>
            <a:ext cx="4194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800" kern="1200">
                <a:solidFill>
                  <a:schemeClr val="tx1">
                    <a:tint val="7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9pPr>
          </a:lstStyle>
          <a:p>
            <a:fld id="{44D3424D-3CA6-4496-9039-9F7CF920C46A}" type="slidenum">
              <a:rPr lang="en-US" sz="1100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9576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1" r:id="rId1"/>
    <p:sldLayoutId id="2147484192" r:id="rId2"/>
    <p:sldLayoutId id="2147484193" r:id="rId3"/>
    <p:sldLayoutId id="2147484194" r:id="rId4"/>
    <p:sldLayoutId id="2147484195" r:id="rId5"/>
    <p:sldLayoutId id="2147484196" r:id="rId6"/>
    <p:sldLayoutId id="2147484197" r:id="rId7"/>
    <p:sldLayoutId id="2147484198" r:id="rId8"/>
    <p:sldLayoutId id="2147484199" r:id="rId9"/>
    <p:sldLayoutId id="2147484200" r:id="rId10"/>
    <p:sldLayoutId id="2147484201" r:id="rId11"/>
    <p:sldLayoutId id="2147484202" r:id="rId12"/>
    <p:sldLayoutId id="2147484203" r:id="rId13"/>
    <p:sldLayoutId id="2147484204" r:id="rId14"/>
    <p:sldLayoutId id="2147484205" r:id="rId15"/>
    <p:sldLayoutId id="2147484206" r:id="rId16"/>
    <p:sldLayoutId id="2147484207" r:id="rId17"/>
    <p:sldLayoutId id="2147484208" r:id="rId18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3000" b="0" i="0" kern="1200">
          <a:solidFill>
            <a:schemeClr val="accent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000" b="0" i="0" kern="1200">
          <a:solidFill>
            <a:srgbClr val="43434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800" b="0" i="0" kern="1200">
          <a:solidFill>
            <a:srgbClr val="43434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600" b="0" i="0" kern="1200">
          <a:solidFill>
            <a:srgbClr val="43434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400" b="0" i="0" kern="1200">
          <a:solidFill>
            <a:srgbClr val="43434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200" b="0" i="0" kern="1200">
          <a:solidFill>
            <a:srgbClr val="43434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355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rgbClr val="767676"/>
                </a:solidFill>
                <a:latin typeface="Open Sans Light"/>
                <a:cs typeface="Open Sans Light"/>
              </a:defRPr>
            </a:lvl1pPr>
          </a:lstStyle>
          <a:p>
            <a:r>
              <a:rPr lang="en-US" dirty="0"/>
              <a:t>©2017 NETSCOUT  °  CONFIDENTIAL &amp; PROPRIETARY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rgbClr val="767676"/>
                </a:solidFill>
                <a:latin typeface="Open Sans Light"/>
                <a:cs typeface="Open Sans Light"/>
              </a:defRPr>
            </a:lvl1pPr>
          </a:lstStyle>
          <a:p>
            <a:fld id="{179DAA28-B5B3-1F4F-BBE4-B1BE279727C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145409" y="6356351"/>
            <a:ext cx="4194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800" kern="1200">
                <a:solidFill>
                  <a:schemeClr val="tx1">
                    <a:tint val="7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9pPr>
          </a:lstStyle>
          <a:p>
            <a:fld id="{44D3424D-3CA6-4496-9039-9F7CF920C46A}" type="slidenum">
              <a:rPr lang="en-US" sz="800" smtClean="0">
                <a:solidFill>
                  <a:srgbClr val="262729">
                    <a:tint val="75000"/>
                  </a:srgbClr>
                </a:solidFill>
              </a:rPr>
              <a:pPr/>
              <a:t>‹#›</a:t>
            </a:fld>
            <a:endParaRPr lang="en-US" sz="800" dirty="0">
              <a:solidFill>
                <a:srgbClr val="262729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734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0" r:id="rId1"/>
    <p:sldLayoutId id="2147484211" r:id="rId2"/>
    <p:sldLayoutId id="2147484212" r:id="rId3"/>
    <p:sldLayoutId id="2147484213" r:id="rId4"/>
    <p:sldLayoutId id="2147484214" r:id="rId5"/>
    <p:sldLayoutId id="2147484215" r:id="rId6"/>
    <p:sldLayoutId id="2147484216" r:id="rId7"/>
    <p:sldLayoutId id="2147484217" r:id="rId8"/>
    <p:sldLayoutId id="2147484218" r:id="rId9"/>
    <p:sldLayoutId id="2147484219" r:id="rId10"/>
    <p:sldLayoutId id="2147484220" r:id="rId11"/>
    <p:sldLayoutId id="2147484221" r:id="rId12"/>
    <p:sldLayoutId id="2147484222" r:id="rId13"/>
    <p:sldLayoutId id="2147484223" r:id="rId14"/>
    <p:sldLayoutId id="2147484224" r:id="rId15"/>
    <p:sldLayoutId id="2147484225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000" b="0" i="0" kern="1200">
          <a:solidFill>
            <a:schemeClr val="accent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000" b="0" i="0" kern="1200">
          <a:solidFill>
            <a:srgbClr val="43434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800" b="0" i="0" kern="1200">
          <a:solidFill>
            <a:srgbClr val="43434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600" b="0" i="0" kern="1200">
          <a:solidFill>
            <a:srgbClr val="43434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400" b="0" i="0" kern="1200">
          <a:solidFill>
            <a:srgbClr val="43434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200" b="0" i="0" kern="1200">
          <a:solidFill>
            <a:srgbClr val="43434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355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rgbClr val="767676"/>
                </a:solidFill>
                <a:latin typeface="Open Sans Light"/>
                <a:cs typeface="Open Sans Light"/>
              </a:defRPr>
            </a:lvl1pPr>
          </a:lstStyle>
          <a:p>
            <a:r>
              <a:rPr lang="en-US" dirty="0"/>
              <a:t>©2017 NETSCOUT  °  CONFIDENTIAL &amp; PROPRIETARY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rgbClr val="767676"/>
                </a:solidFill>
                <a:latin typeface="Open Sans Light"/>
                <a:cs typeface="Open Sans Light"/>
              </a:defRPr>
            </a:lvl1pPr>
          </a:lstStyle>
          <a:p>
            <a:fld id="{179DAA28-B5B3-1F4F-BBE4-B1BE279727C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145409" y="6356351"/>
            <a:ext cx="4194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800" kern="1200">
                <a:solidFill>
                  <a:schemeClr val="tx1">
                    <a:tint val="7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28" charset="-128"/>
                <a:cs typeface="+mn-cs"/>
              </a:defRPr>
            </a:lvl9pPr>
          </a:lstStyle>
          <a:p>
            <a:fld id="{44D3424D-3CA6-4496-9039-9F7CF920C46A}" type="slidenum">
              <a:rPr lang="en-US" sz="800" smtClean="0">
                <a:solidFill>
                  <a:srgbClr val="262729">
                    <a:tint val="75000"/>
                  </a:srgbClr>
                </a:solidFill>
              </a:rPr>
              <a:pPr/>
              <a:t>‹#›</a:t>
            </a:fld>
            <a:endParaRPr lang="en-US" sz="800" dirty="0">
              <a:solidFill>
                <a:srgbClr val="262729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364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27" r:id="rId1"/>
    <p:sldLayoutId id="2147484228" r:id="rId2"/>
    <p:sldLayoutId id="2147484229" r:id="rId3"/>
    <p:sldLayoutId id="2147484230" r:id="rId4"/>
    <p:sldLayoutId id="2147484231" r:id="rId5"/>
    <p:sldLayoutId id="2147484232" r:id="rId6"/>
    <p:sldLayoutId id="2147484233" r:id="rId7"/>
    <p:sldLayoutId id="2147484234" r:id="rId8"/>
    <p:sldLayoutId id="2147484235" r:id="rId9"/>
    <p:sldLayoutId id="2147484236" r:id="rId10"/>
    <p:sldLayoutId id="2147484237" r:id="rId11"/>
    <p:sldLayoutId id="2147484238" r:id="rId12"/>
    <p:sldLayoutId id="2147484239" r:id="rId13"/>
    <p:sldLayoutId id="2147484240" r:id="rId14"/>
    <p:sldLayoutId id="2147484241" r:id="rId15"/>
    <p:sldLayoutId id="2147484242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000" b="0" i="0" kern="1200">
          <a:solidFill>
            <a:schemeClr val="accent1"/>
          </a:solidFill>
          <a:latin typeface="Open Sans Extrabold"/>
          <a:ea typeface="+mj-ea"/>
          <a:cs typeface="Open Sans Extrabold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000" b="0" i="0" kern="1200">
          <a:solidFill>
            <a:srgbClr val="434347"/>
          </a:solidFill>
          <a:latin typeface="Open Sans Light"/>
          <a:ea typeface="+mn-ea"/>
          <a:cs typeface="Open Sans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800" b="0" i="0" kern="1200">
          <a:solidFill>
            <a:srgbClr val="434347"/>
          </a:solidFill>
          <a:latin typeface="Open Sans Light"/>
          <a:ea typeface="+mn-ea"/>
          <a:cs typeface="Open Sans Light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600" b="0" i="0" kern="1200">
          <a:solidFill>
            <a:srgbClr val="434347"/>
          </a:solidFill>
          <a:latin typeface="Open Sans Light"/>
          <a:ea typeface="+mn-ea"/>
          <a:cs typeface="Open Sans Light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400" b="0" i="0" kern="1200">
          <a:solidFill>
            <a:srgbClr val="434347"/>
          </a:solidFill>
          <a:latin typeface="Open Sans Light"/>
          <a:ea typeface="+mn-ea"/>
          <a:cs typeface="Open Sans Light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200" b="0" i="0" kern="1200">
          <a:solidFill>
            <a:srgbClr val="434347"/>
          </a:solidFill>
          <a:latin typeface="Open Sans Light"/>
          <a:ea typeface="+mn-ea"/>
          <a:cs typeface="Open Sans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5.xml"/><Relationship Id="rId4" Type="http://schemas.openxmlformats.org/officeDocument/2006/relationships/image" Target="../media/image7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5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82.png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8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5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5.xml"/><Relationship Id="rId4" Type="http://schemas.openxmlformats.org/officeDocument/2006/relationships/image" Target="../media/image8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image" Target="../media/image85.pn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86.png"/><Relationship Id="rId9" Type="http://schemas.openxmlformats.org/officeDocument/2006/relationships/image" Target="../media/image8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90.png"/><Relationship Id="rId7" Type="http://schemas.openxmlformats.org/officeDocument/2006/relationships/image" Target="../media/image94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10" Type="http://schemas.openxmlformats.org/officeDocument/2006/relationships/image" Target="../media/image97.png"/><Relationship Id="rId4" Type="http://schemas.openxmlformats.org/officeDocument/2006/relationships/image" Target="../media/image91.png"/><Relationship Id="rId9" Type="http://schemas.openxmlformats.org/officeDocument/2006/relationships/image" Target="../media/image9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13" Type="http://schemas.openxmlformats.org/officeDocument/2006/relationships/image" Target="../media/image108.png"/><Relationship Id="rId3" Type="http://schemas.openxmlformats.org/officeDocument/2006/relationships/image" Target="../media/image98.png"/><Relationship Id="rId7" Type="http://schemas.openxmlformats.org/officeDocument/2006/relationships/image" Target="../media/image102.png"/><Relationship Id="rId12" Type="http://schemas.openxmlformats.org/officeDocument/2006/relationships/image" Target="../media/image10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101.png"/><Relationship Id="rId11" Type="http://schemas.openxmlformats.org/officeDocument/2006/relationships/image" Target="../media/image106.png"/><Relationship Id="rId5" Type="http://schemas.openxmlformats.org/officeDocument/2006/relationships/image" Target="../media/image100.png"/><Relationship Id="rId15" Type="http://schemas.openxmlformats.org/officeDocument/2006/relationships/image" Target="../media/image110.png"/><Relationship Id="rId10" Type="http://schemas.openxmlformats.org/officeDocument/2006/relationships/image" Target="../media/image105.png"/><Relationship Id="rId4" Type="http://schemas.openxmlformats.org/officeDocument/2006/relationships/image" Target="../media/image99.png"/><Relationship Id="rId9" Type="http://schemas.openxmlformats.org/officeDocument/2006/relationships/image" Target="../media/image104.png"/><Relationship Id="rId14" Type="http://schemas.openxmlformats.org/officeDocument/2006/relationships/image" Target="../media/image10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3" Type="http://schemas.openxmlformats.org/officeDocument/2006/relationships/image" Target="../media/image111.png"/><Relationship Id="rId7" Type="http://schemas.openxmlformats.org/officeDocument/2006/relationships/image" Target="../media/image1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114.png"/><Relationship Id="rId5" Type="http://schemas.openxmlformats.org/officeDocument/2006/relationships/image" Target="../media/image113.png"/><Relationship Id="rId10" Type="http://schemas.openxmlformats.org/officeDocument/2006/relationships/image" Target="../media/image118.png"/><Relationship Id="rId4" Type="http://schemas.openxmlformats.org/officeDocument/2006/relationships/image" Target="../media/image112.png"/><Relationship Id="rId9" Type="http://schemas.openxmlformats.org/officeDocument/2006/relationships/image" Target="../media/image1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7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png"/><Relationship Id="rId3" Type="http://schemas.openxmlformats.org/officeDocument/2006/relationships/image" Target="../media/image121.png"/><Relationship Id="rId7" Type="http://schemas.openxmlformats.org/officeDocument/2006/relationships/image" Target="../media/image1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124.png"/><Relationship Id="rId5" Type="http://schemas.openxmlformats.org/officeDocument/2006/relationships/image" Target="../media/image123.png"/><Relationship Id="rId4" Type="http://schemas.openxmlformats.org/officeDocument/2006/relationships/image" Target="../media/image122.png"/><Relationship Id="rId9" Type="http://schemas.openxmlformats.org/officeDocument/2006/relationships/image" Target="../media/image12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13" Type="http://schemas.openxmlformats.org/officeDocument/2006/relationships/image" Target="../media/image136.png"/><Relationship Id="rId3" Type="http://schemas.openxmlformats.org/officeDocument/2006/relationships/image" Target="../media/image128.png"/><Relationship Id="rId7" Type="http://schemas.openxmlformats.org/officeDocument/2006/relationships/image" Target="../media/image130.png"/><Relationship Id="rId12" Type="http://schemas.openxmlformats.org/officeDocument/2006/relationships/image" Target="../media/image135.png"/><Relationship Id="rId17" Type="http://schemas.openxmlformats.org/officeDocument/2006/relationships/image" Target="../media/image137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126.png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123.png"/><Relationship Id="rId11" Type="http://schemas.openxmlformats.org/officeDocument/2006/relationships/image" Target="../media/image134.png"/><Relationship Id="rId5" Type="http://schemas.openxmlformats.org/officeDocument/2006/relationships/image" Target="../media/image117.png"/><Relationship Id="rId15" Type="http://schemas.openxmlformats.org/officeDocument/2006/relationships/image" Target="../media/image125.png"/><Relationship Id="rId10" Type="http://schemas.openxmlformats.org/officeDocument/2006/relationships/image" Target="../media/image133.png"/><Relationship Id="rId4" Type="http://schemas.openxmlformats.org/officeDocument/2006/relationships/image" Target="../media/image129.png"/><Relationship Id="rId9" Type="http://schemas.openxmlformats.org/officeDocument/2006/relationships/image" Target="../media/image132.png"/><Relationship Id="rId14" Type="http://schemas.openxmlformats.org/officeDocument/2006/relationships/image" Target="../media/image12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13" Type="http://schemas.openxmlformats.org/officeDocument/2006/relationships/image" Target="../media/image136.png"/><Relationship Id="rId3" Type="http://schemas.openxmlformats.org/officeDocument/2006/relationships/image" Target="../media/image138.png"/><Relationship Id="rId7" Type="http://schemas.openxmlformats.org/officeDocument/2006/relationships/image" Target="../media/image140.png"/><Relationship Id="rId12" Type="http://schemas.openxmlformats.org/officeDocument/2006/relationships/image" Target="../media/image135.pn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126.png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139.png"/><Relationship Id="rId11" Type="http://schemas.openxmlformats.org/officeDocument/2006/relationships/image" Target="../media/image134.png"/><Relationship Id="rId5" Type="http://schemas.openxmlformats.org/officeDocument/2006/relationships/image" Target="../media/image123.png"/><Relationship Id="rId15" Type="http://schemas.openxmlformats.org/officeDocument/2006/relationships/image" Target="../media/image125.png"/><Relationship Id="rId10" Type="http://schemas.openxmlformats.org/officeDocument/2006/relationships/image" Target="../media/image133.png"/><Relationship Id="rId4" Type="http://schemas.openxmlformats.org/officeDocument/2006/relationships/image" Target="../media/image117.png"/><Relationship Id="rId9" Type="http://schemas.openxmlformats.org/officeDocument/2006/relationships/image" Target="../media/image132.png"/><Relationship Id="rId14" Type="http://schemas.openxmlformats.org/officeDocument/2006/relationships/image" Target="../media/image12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png"/><Relationship Id="rId13" Type="http://schemas.openxmlformats.org/officeDocument/2006/relationships/image" Target="../media/image125.png"/><Relationship Id="rId3" Type="http://schemas.openxmlformats.org/officeDocument/2006/relationships/image" Target="../media/image141.png"/><Relationship Id="rId7" Type="http://schemas.openxmlformats.org/officeDocument/2006/relationships/image" Target="../media/image132.png"/><Relationship Id="rId12" Type="http://schemas.openxmlformats.org/officeDocument/2006/relationships/image" Target="../media/image127.png"/><Relationship Id="rId17" Type="http://schemas.openxmlformats.org/officeDocument/2006/relationships/image" Target="../media/image144.png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143.png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131.png"/><Relationship Id="rId11" Type="http://schemas.openxmlformats.org/officeDocument/2006/relationships/image" Target="../media/image136.png"/><Relationship Id="rId5" Type="http://schemas.openxmlformats.org/officeDocument/2006/relationships/image" Target="../media/image139.png"/><Relationship Id="rId15" Type="http://schemas.openxmlformats.org/officeDocument/2006/relationships/image" Target="../media/image142.png"/><Relationship Id="rId10" Type="http://schemas.openxmlformats.org/officeDocument/2006/relationships/image" Target="../media/image135.png"/><Relationship Id="rId4" Type="http://schemas.openxmlformats.org/officeDocument/2006/relationships/image" Target="../media/image117.png"/><Relationship Id="rId9" Type="http://schemas.openxmlformats.org/officeDocument/2006/relationships/image" Target="../media/image134.png"/><Relationship Id="rId14" Type="http://schemas.openxmlformats.org/officeDocument/2006/relationships/image" Target="../media/image12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png"/><Relationship Id="rId13" Type="http://schemas.openxmlformats.org/officeDocument/2006/relationships/image" Target="../media/image157.png"/><Relationship Id="rId18" Type="http://schemas.openxmlformats.org/officeDocument/2006/relationships/image" Target="../media/image93.png"/><Relationship Id="rId3" Type="http://schemas.openxmlformats.org/officeDocument/2006/relationships/image" Target="../media/image147.png"/><Relationship Id="rId21" Type="http://schemas.openxmlformats.org/officeDocument/2006/relationships/image" Target="../media/image96.png"/><Relationship Id="rId7" Type="http://schemas.openxmlformats.org/officeDocument/2006/relationships/image" Target="../media/image151.jpeg"/><Relationship Id="rId12" Type="http://schemas.openxmlformats.org/officeDocument/2006/relationships/image" Target="../media/image156.png"/><Relationship Id="rId17" Type="http://schemas.openxmlformats.org/officeDocument/2006/relationships/image" Target="../media/image92.png"/><Relationship Id="rId2" Type="http://schemas.openxmlformats.org/officeDocument/2006/relationships/image" Target="../media/image146.png"/><Relationship Id="rId16" Type="http://schemas.openxmlformats.org/officeDocument/2006/relationships/image" Target="../media/image91.png"/><Relationship Id="rId20" Type="http://schemas.openxmlformats.org/officeDocument/2006/relationships/image" Target="../media/image95.png"/><Relationship Id="rId1" Type="http://schemas.openxmlformats.org/officeDocument/2006/relationships/slideLayout" Target="../slideLayouts/slideLayout125.xml"/><Relationship Id="rId6" Type="http://schemas.openxmlformats.org/officeDocument/2006/relationships/image" Target="../media/image150.png"/><Relationship Id="rId11" Type="http://schemas.openxmlformats.org/officeDocument/2006/relationships/image" Target="../media/image155.jpeg"/><Relationship Id="rId5" Type="http://schemas.openxmlformats.org/officeDocument/2006/relationships/image" Target="../media/image149.jpeg"/><Relationship Id="rId15" Type="http://schemas.openxmlformats.org/officeDocument/2006/relationships/image" Target="../media/image90.png"/><Relationship Id="rId10" Type="http://schemas.openxmlformats.org/officeDocument/2006/relationships/image" Target="../media/image154.png"/><Relationship Id="rId19" Type="http://schemas.openxmlformats.org/officeDocument/2006/relationships/image" Target="../media/image94.png"/><Relationship Id="rId4" Type="http://schemas.openxmlformats.org/officeDocument/2006/relationships/image" Target="../media/image148.jpeg"/><Relationship Id="rId9" Type="http://schemas.openxmlformats.org/officeDocument/2006/relationships/image" Target="../media/image153.png"/><Relationship Id="rId14" Type="http://schemas.openxmlformats.org/officeDocument/2006/relationships/image" Target="../media/image89.png"/><Relationship Id="rId22" Type="http://schemas.openxmlformats.org/officeDocument/2006/relationships/image" Target="../media/image97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diagramLayout" Target="../diagrams/layout1.xml"/><Relationship Id="rId7" Type="http://schemas.openxmlformats.org/officeDocument/2006/relationships/image" Target="../media/image15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59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1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160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162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18" Type="http://schemas.openxmlformats.org/officeDocument/2006/relationships/image" Target="../media/image40.png"/><Relationship Id="rId3" Type="http://schemas.openxmlformats.org/officeDocument/2006/relationships/image" Target="../media/image25.tiff"/><Relationship Id="rId7" Type="http://schemas.openxmlformats.org/officeDocument/2006/relationships/image" Target="../media/image29.png"/><Relationship Id="rId12" Type="http://schemas.openxmlformats.org/officeDocument/2006/relationships/image" Target="../media/image34.tiff"/><Relationship Id="rId17" Type="http://schemas.openxmlformats.org/officeDocument/2006/relationships/image" Target="../media/image39.png"/><Relationship Id="rId2" Type="http://schemas.openxmlformats.org/officeDocument/2006/relationships/notesSlide" Target="../notesSlides/notesSlide20.xml"/><Relationship Id="rId16" Type="http://schemas.openxmlformats.org/officeDocument/2006/relationships/image" Target="../media/image38.png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5" Type="http://schemas.openxmlformats.org/officeDocument/2006/relationships/image" Target="../media/image37.png"/><Relationship Id="rId10" Type="http://schemas.openxmlformats.org/officeDocument/2006/relationships/image" Target="../media/image32.png"/><Relationship Id="rId4" Type="http://schemas.openxmlformats.org/officeDocument/2006/relationships/image" Target="../media/image26.tiff"/><Relationship Id="rId9" Type="http://schemas.openxmlformats.org/officeDocument/2006/relationships/image" Target="../media/image31.png"/><Relationship Id="rId14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18" Type="http://schemas.openxmlformats.org/officeDocument/2006/relationships/image" Target="../media/image40.png"/><Relationship Id="rId3" Type="http://schemas.openxmlformats.org/officeDocument/2006/relationships/image" Target="../media/image25.tiff"/><Relationship Id="rId7" Type="http://schemas.openxmlformats.org/officeDocument/2006/relationships/image" Target="../media/image29.png"/><Relationship Id="rId12" Type="http://schemas.openxmlformats.org/officeDocument/2006/relationships/image" Target="../media/image34.tiff"/><Relationship Id="rId17" Type="http://schemas.openxmlformats.org/officeDocument/2006/relationships/image" Target="../media/image39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8.png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5" Type="http://schemas.openxmlformats.org/officeDocument/2006/relationships/image" Target="../media/image37.png"/><Relationship Id="rId10" Type="http://schemas.openxmlformats.org/officeDocument/2006/relationships/image" Target="../media/image32.png"/><Relationship Id="rId4" Type="http://schemas.openxmlformats.org/officeDocument/2006/relationships/image" Target="../media/image26.tiff"/><Relationship Id="rId9" Type="http://schemas.openxmlformats.org/officeDocument/2006/relationships/image" Target="../media/image31.png"/><Relationship Id="rId14" Type="http://schemas.openxmlformats.org/officeDocument/2006/relationships/image" Target="../media/image3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png"/><Relationship Id="rId3" Type="http://schemas.openxmlformats.org/officeDocument/2006/relationships/image" Target="../media/image41.png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11.png"/><Relationship Id="rId9" Type="http://schemas.openxmlformats.org/officeDocument/2006/relationships/image" Target="../media/image46.png"/><Relationship Id="rId14" Type="http://schemas.openxmlformats.org/officeDocument/2006/relationships/image" Target="../media/image5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10" Type="http://schemas.openxmlformats.org/officeDocument/2006/relationships/image" Target="../media/image61.png"/><Relationship Id="rId4" Type="http://schemas.openxmlformats.org/officeDocument/2006/relationships/image" Target="../media/image55.tiff"/><Relationship Id="rId9" Type="http://schemas.openxmlformats.org/officeDocument/2006/relationships/image" Target="../media/image6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5.xml"/><Relationship Id="rId4" Type="http://schemas.openxmlformats.org/officeDocument/2006/relationships/image" Target="../media/image6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/>
              <a:t>nGenius</a:t>
            </a:r>
            <a:r>
              <a:rPr lang="en-US" dirty="0"/>
              <a:t> 3900 Series Packet Flow Switch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For Test Optimization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n-US"/>
              <a:t>2017</a:t>
            </a:r>
          </a:p>
          <a:p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16" r="2016"/>
          <a:stretch/>
        </p:blipFill>
        <p:spPr>
          <a:xfrm>
            <a:off x="7485743" y="3058250"/>
            <a:ext cx="4706257" cy="379975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40887354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nGenius 3900 OS-192 Specifications</a:t>
            </a:r>
          </a:p>
        </p:txBody>
      </p:sp>
      <p:graphicFrame>
        <p:nvGraphicFramePr>
          <p:cNvPr id="5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28304881"/>
              </p:ext>
            </p:extLst>
          </p:nvPr>
        </p:nvGraphicFramePr>
        <p:xfrm>
          <a:off x="3121025" y="1414542"/>
          <a:ext cx="5887508" cy="835946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9843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1233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Parameter</a:t>
                      </a:r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Typical</a:t>
                      </a:r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Max</a:t>
                      </a:r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Units</a:t>
                      </a:r>
                    </a:p>
                  </a:txBody>
                  <a:tcPr marL="84105" marR="84105" marT="42053" marB="42053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r>
                        <a:rPr lang="en-US" sz="1050" dirty="0"/>
                        <a:t>Insertion Loss</a:t>
                      </a:r>
                      <a:endParaRPr lang="en-US" sz="1050" b="1" dirty="0"/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1.0</a:t>
                      </a:r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2.2</a:t>
                      </a:r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dB</a:t>
                      </a:r>
                    </a:p>
                  </a:txBody>
                  <a:tcPr marL="84105" marR="84105" marT="42053" marB="42053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r>
                        <a:rPr lang="en-US" sz="1050" dirty="0"/>
                        <a:t>Operating Wavelength Range</a:t>
                      </a:r>
                      <a:endParaRPr lang="en-US" sz="1050" b="1" dirty="0"/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1260</a:t>
                      </a:r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1675</a:t>
                      </a:r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Nm</a:t>
                      </a:r>
                    </a:p>
                  </a:txBody>
                  <a:tcPr marL="84105" marR="84105" marT="42053" marB="42053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1240474"/>
              </p:ext>
            </p:extLst>
          </p:nvPr>
        </p:nvGraphicFramePr>
        <p:xfrm>
          <a:off x="3121026" y="2395438"/>
          <a:ext cx="5875867" cy="423396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9843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9149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0101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Parameter</a:t>
                      </a:r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Value</a:t>
                      </a:r>
                    </a:p>
                  </a:txBody>
                  <a:tcPr marL="84105" marR="84105" marT="42053" marB="42053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4074">
                <a:tc>
                  <a:txBody>
                    <a:bodyPr/>
                    <a:lstStyle/>
                    <a:p>
                      <a:r>
                        <a:rPr lang="en-US" sz="1050" dirty="0"/>
                        <a:t>Number of Fiber Ports</a:t>
                      </a:r>
                      <a:endParaRPr lang="en-US" sz="1050" b="1" dirty="0"/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192 Duplex Ports</a:t>
                      </a:r>
                    </a:p>
                  </a:txBody>
                  <a:tcPr marL="84105" marR="84105" marT="42053" marB="42053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4074">
                <a:tc>
                  <a:txBody>
                    <a:bodyPr/>
                    <a:lstStyle/>
                    <a:p>
                      <a:r>
                        <a:rPr lang="en-US" sz="1050" dirty="0"/>
                        <a:t>Fiber Type</a:t>
                      </a:r>
                      <a:endParaRPr lang="en-US" sz="1050" b="1" dirty="0"/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Single Mode</a:t>
                      </a:r>
                    </a:p>
                  </a:txBody>
                  <a:tcPr marL="84105" marR="84105" marT="42053" marB="42053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4074">
                <a:tc>
                  <a:txBody>
                    <a:bodyPr/>
                    <a:lstStyle/>
                    <a:p>
                      <a:r>
                        <a:rPr lang="en-US" sz="1050" dirty="0"/>
                        <a:t>Fiber Connection</a:t>
                      </a:r>
                      <a:endParaRPr lang="en-US" sz="1050" b="1" dirty="0"/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LC</a:t>
                      </a:r>
                      <a:r>
                        <a:rPr lang="en-US" sz="105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US" sz="1050" dirty="0">
                        <a:solidFill>
                          <a:schemeClr val="tx1"/>
                        </a:solidFill>
                      </a:endParaRPr>
                    </a:p>
                  </a:txBody>
                  <a:tcPr marL="84105" marR="84105" marT="42053" marB="42053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4074">
                <a:tc>
                  <a:txBody>
                    <a:bodyPr/>
                    <a:lstStyle/>
                    <a:p>
                      <a:r>
                        <a:rPr lang="en-US" sz="1050" dirty="0"/>
                        <a:t>Loss Repeatability</a:t>
                      </a:r>
                      <a:endParaRPr lang="en-US" sz="1050" b="1" dirty="0"/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+/-0.1dB</a:t>
                      </a:r>
                    </a:p>
                  </a:txBody>
                  <a:tcPr marL="84105" marR="84105" marT="42053" marB="42053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4074">
                <a:tc>
                  <a:txBody>
                    <a:bodyPr/>
                    <a:lstStyle/>
                    <a:p>
                      <a:r>
                        <a:rPr lang="en-US" sz="1050" b="0" dirty="0"/>
                        <a:t>Connection Stability</a:t>
                      </a:r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+/-0.1dB</a:t>
                      </a:r>
                    </a:p>
                  </a:txBody>
                  <a:tcPr marL="84105" marR="84105" marT="42053" marB="42053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4074">
                <a:tc>
                  <a:txBody>
                    <a:bodyPr/>
                    <a:lstStyle/>
                    <a:p>
                      <a:r>
                        <a:rPr lang="en-US" sz="1050" dirty="0"/>
                        <a:t>Maximum Switching Time</a:t>
                      </a:r>
                      <a:endParaRPr lang="en-US" sz="1050" b="1" dirty="0"/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25ms</a:t>
                      </a:r>
                    </a:p>
                  </a:txBody>
                  <a:tcPr marL="84105" marR="84105" marT="42053" marB="42053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4074">
                <a:tc>
                  <a:txBody>
                    <a:bodyPr/>
                    <a:lstStyle/>
                    <a:p>
                      <a:r>
                        <a:rPr lang="en-US" sz="1050" dirty="0"/>
                        <a:t>Polarization</a:t>
                      </a:r>
                      <a:r>
                        <a:rPr lang="en-US" sz="1050" baseline="0" dirty="0"/>
                        <a:t> Dependent Loss</a:t>
                      </a:r>
                      <a:endParaRPr lang="en-US" sz="1050" b="1" dirty="0"/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&lt;0.1dB</a:t>
                      </a:r>
                    </a:p>
                  </a:txBody>
                  <a:tcPr marL="84105" marR="84105" marT="42053" marB="42053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4074">
                <a:tc>
                  <a:txBody>
                    <a:bodyPr/>
                    <a:lstStyle/>
                    <a:p>
                      <a:r>
                        <a:rPr lang="en-US" sz="1050" dirty="0"/>
                        <a:t>Crosstalk</a:t>
                      </a:r>
                      <a:endParaRPr lang="en-US" sz="1050" b="1" dirty="0"/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&lt;-50dB</a:t>
                      </a:r>
                    </a:p>
                  </a:txBody>
                  <a:tcPr marL="84105" marR="84105" marT="42053" marB="42053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24074">
                <a:tc>
                  <a:txBody>
                    <a:bodyPr/>
                    <a:lstStyle/>
                    <a:p>
                      <a:r>
                        <a:rPr lang="en-US" sz="1050" dirty="0"/>
                        <a:t>Return Loss</a:t>
                      </a:r>
                      <a:endParaRPr lang="en-US" sz="1050" b="1" dirty="0"/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&gt;50dB</a:t>
                      </a:r>
                    </a:p>
                  </a:txBody>
                  <a:tcPr marL="84105" marR="84105" marT="42053" marB="42053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24074">
                <a:tc>
                  <a:txBody>
                    <a:bodyPr/>
                    <a:lstStyle/>
                    <a:p>
                      <a:r>
                        <a:rPr lang="en-US" sz="1050" dirty="0"/>
                        <a:t>Wavelength</a:t>
                      </a:r>
                      <a:r>
                        <a:rPr lang="en-US" sz="1050" baseline="0" dirty="0"/>
                        <a:t> Dependent Loss</a:t>
                      </a:r>
                      <a:endParaRPr lang="en-US" sz="1050" b="1" dirty="0"/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&lt;0.3dB</a:t>
                      </a:r>
                    </a:p>
                  </a:txBody>
                  <a:tcPr marL="84105" marR="84105" marT="42053" marB="42053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24074">
                <a:tc>
                  <a:txBody>
                    <a:bodyPr/>
                    <a:lstStyle/>
                    <a:p>
                      <a:r>
                        <a:rPr lang="en-US" sz="1050" dirty="0"/>
                        <a:t>Maximum</a:t>
                      </a:r>
                      <a:r>
                        <a:rPr lang="en-US" sz="1050" baseline="0" dirty="0"/>
                        <a:t> Optical Input Power</a:t>
                      </a:r>
                      <a:endParaRPr lang="en-US" sz="1050" b="1" dirty="0"/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27dBm</a:t>
                      </a:r>
                    </a:p>
                  </a:txBody>
                  <a:tcPr marL="84105" marR="84105" marT="42053" marB="42053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24074">
                <a:tc>
                  <a:txBody>
                    <a:bodyPr/>
                    <a:lstStyle/>
                    <a:p>
                      <a:r>
                        <a:rPr lang="en-US" sz="1050" dirty="0"/>
                        <a:t>Switch Lifetime</a:t>
                      </a:r>
                      <a:endParaRPr lang="en-US" sz="1050" b="1" dirty="0"/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&gt;10</a:t>
                      </a:r>
                      <a:r>
                        <a:rPr lang="en-US" sz="1050" baseline="30000" dirty="0">
                          <a:solidFill>
                            <a:schemeClr val="tx1"/>
                          </a:solidFill>
                        </a:rPr>
                        <a:t>8</a:t>
                      </a:r>
                      <a:r>
                        <a:rPr lang="en-US" sz="1050" baseline="0" dirty="0">
                          <a:solidFill>
                            <a:schemeClr val="tx1"/>
                          </a:solidFill>
                        </a:rPr>
                        <a:t> Cycles</a:t>
                      </a:r>
                      <a:endParaRPr lang="en-US" sz="1050" baseline="30000" dirty="0">
                        <a:solidFill>
                          <a:schemeClr val="tx1"/>
                        </a:solidFill>
                      </a:endParaRPr>
                    </a:p>
                  </a:txBody>
                  <a:tcPr marL="84105" marR="84105" marT="42053" marB="42053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24074">
                <a:tc>
                  <a:txBody>
                    <a:bodyPr/>
                    <a:lstStyle/>
                    <a:p>
                      <a:r>
                        <a:rPr lang="en-US" sz="1050" dirty="0"/>
                        <a:t>Dark Fiber Switching</a:t>
                      </a:r>
                      <a:endParaRPr lang="en-US" sz="1050" b="1" dirty="0"/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 Yes</a:t>
                      </a:r>
                    </a:p>
                  </a:txBody>
                  <a:tcPr marL="84105" marR="84105" marT="42053" marB="42053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24074">
                <a:tc>
                  <a:txBody>
                    <a:bodyPr/>
                    <a:lstStyle/>
                    <a:p>
                      <a:r>
                        <a:rPr lang="en-US" sz="1050" b="0" dirty="0"/>
                        <a:t>Bi-Direction Optics</a:t>
                      </a:r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 marL="84105" marR="84105" marT="42053" marB="42053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24074">
                <a:tc>
                  <a:txBody>
                    <a:bodyPr/>
                    <a:lstStyle/>
                    <a:p>
                      <a:r>
                        <a:rPr lang="en-US" sz="1050" b="0" dirty="0"/>
                        <a:t>Operating Temperature</a:t>
                      </a:r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+10°C to +40°C, 85% RH non-condensing</a:t>
                      </a:r>
                    </a:p>
                  </a:txBody>
                  <a:tcPr marL="84105" marR="84105" marT="42053" marB="42053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224074">
                <a:tc>
                  <a:txBody>
                    <a:bodyPr/>
                    <a:lstStyle/>
                    <a:p>
                      <a:r>
                        <a:rPr lang="en-US" sz="1050" dirty="0"/>
                        <a:t>Electrical Power Requirements</a:t>
                      </a:r>
                      <a:endParaRPr lang="en-US" sz="1050" b="1" dirty="0"/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Dual</a:t>
                      </a:r>
                      <a:r>
                        <a:rPr lang="en-US" sz="1050" baseline="0" dirty="0">
                          <a:solidFill>
                            <a:schemeClr val="tx1"/>
                          </a:solidFill>
                        </a:rPr>
                        <a:t> 100-240 VAC 50/60 Hz</a:t>
                      </a:r>
                      <a:endParaRPr lang="en-US" sz="1050" dirty="0">
                        <a:solidFill>
                          <a:schemeClr val="tx1"/>
                        </a:solidFill>
                      </a:endParaRPr>
                    </a:p>
                  </a:txBody>
                  <a:tcPr marL="84105" marR="84105" marT="42053" marB="42053"/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94731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2975" y="2967158"/>
            <a:ext cx="3255264" cy="854557"/>
          </a:xfrm>
          <a:prstGeom prst="rect">
            <a:avLst/>
          </a:prstGeom>
          <a:ln>
            <a:noFill/>
          </a:ln>
          <a:effectLst>
            <a:outerShdw blurRad="101600" dist="38100" dir="2700000" algn="tl" rotWithShape="0">
              <a:prstClr val="black">
                <a:alpha val="65000"/>
              </a:prst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nGenius 3900 OS-96 Overview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886968" y="1417320"/>
            <a:ext cx="5080715" cy="1254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228600" indent="-228600" defTabSz="457200" eaLnBrk="1" hangingPunct="1">
              <a:spcBef>
                <a:spcPts val="100"/>
              </a:spcBef>
              <a:spcAft>
                <a:spcPts val="400"/>
              </a:spcAft>
              <a:buClrTx/>
              <a:buFont typeface="Arial" charset="0"/>
              <a:buChar char="•"/>
              <a:defRPr sz="1600" b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60375" indent="-3175" defTabSz="457200" eaLnBrk="1" hangingPunct="1">
              <a:spcBef>
                <a:spcPts val="100"/>
              </a:spcBef>
              <a:spcAft>
                <a:spcPts val="800"/>
              </a:spcAft>
              <a:defRPr sz="2000">
                <a:latin typeface="+mn-lt"/>
                <a:ea typeface="ＭＳ Ｐゴシック" pitchFamily="-65" charset="-128"/>
              </a:defRPr>
            </a:lvl2pPr>
            <a:lvl3pPr marL="685800" indent="-228600" defTabSz="457200" eaLnBrk="1" hangingPunct="1">
              <a:spcBef>
                <a:spcPts val="100"/>
              </a:spcBef>
              <a:spcAft>
                <a:spcPts val="800"/>
              </a:spcAft>
              <a:buClr>
                <a:srgbClr val="558ED5"/>
              </a:buClr>
              <a:buFont typeface="Lucida Grande" pitchFamily="-84" charset="0"/>
              <a:buChar char="-"/>
              <a:defRPr>
                <a:latin typeface="+mn-lt"/>
                <a:ea typeface="ＭＳ Ｐゴシック" pitchFamily="-65" charset="-128"/>
              </a:defRPr>
            </a:lvl3pPr>
            <a:lvl4pPr marL="914400" indent="0" defTabSz="457200" eaLnBrk="1" hangingPunct="1">
              <a:spcBef>
                <a:spcPts val="100"/>
              </a:spcBef>
              <a:spcAft>
                <a:spcPts val="800"/>
              </a:spcAft>
              <a:defRPr sz="1600">
                <a:latin typeface="+mn-lt"/>
                <a:ea typeface="ＭＳ Ｐゴシック" pitchFamily="-65" charset="-128"/>
              </a:defRPr>
            </a:lvl4pPr>
            <a:lvl5pPr marL="1144588" indent="-1588" defTabSz="457200" eaLnBrk="1" hangingPunct="1">
              <a:spcBef>
                <a:spcPts val="100"/>
              </a:spcBef>
              <a:spcAft>
                <a:spcPts val="800"/>
              </a:spcAft>
              <a:defRPr sz="1400">
                <a:latin typeface="+mn-lt"/>
                <a:ea typeface="ＭＳ Ｐゴシック" pitchFamily="-65" charset="-128"/>
              </a:defRPr>
            </a:lvl5pPr>
            <a:lvl6pPr marL="2514600" indent="-228600" defTabSz="4572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</a:defRPr>
            </a:lvl6pPr>
            <a:lvl7pPr marL="2971800" indent="-228600" defTabSz="4572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</a:defRPr>
            </a:lvl7pPr>
            <a:lvl8pPr marL="3429000" indent="-228600" defTabSz="4572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</a:defRPr>
            </a:lvl8pPr>
            <a:lvl9pPr marL="3886200" indent="-228600" defTabSz="4572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</a:defRPr>
            </a:lvl9pPr>
          </a:lstStyle>
          <a:p>
            <a:pPr fontAlgn="base"/>
            <a:r>
              <a:rPr lang="en-US" dirty="0">
                <a:solidFill>
                  <a:srgbClr val="2627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96 Duplex Optical Ports (3U)</a:t>
            </a:r>
          </a:p>
          <a:p>
            <a:pPr fontAlgn="base"/>
            <a:r>
              <a:rPr lang="en-US" dirty="0">
                <a:solidFill>
                  <a:srgbClr val="2627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Redundant Power &amp; Control</a:t>
            </a:r>
          </a:p>
          <a:p>
            <a:pPr fontAlgn="base"/>
            <a:r>
              <a:rPr lang="en-US" dirty="0">
                <a:solidFill>
                  <a:srgbClr val="2627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Controlled by TestStream Management Software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84295" y="3558977"/>
            <a:ext cx="120967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b="1" dirty="0">
                <a:solidFill>
                  <a:srgbClr val="262729"/>
                </a:solidFill>
              </a:rPr>
              <a:t>SM 1260-1675nm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81510" y="2967158"/>
            <a:ext cx="104578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b="1" dirty="0">
                <a:solidFill>
                  <a:srgbClr val="262729"/>
                </a:solidFill>
              </a:rPr>
              <a:t>LC Connectors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727244" y="5973883"/>
            <a:ext cx="1426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b="1" dirty="0">
                <a:solidFill>
                  <a:srgbClr val="262729"/>
                </a:solidFill>
              </a:rPr>
              <a:t>Redundant </a:t>
            </a:r>
          </a:p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b="1" dirty="0">
                <a:solidFill>
                  <a:srgbClr val="262729"/>
                </a:solidFill>
              </a:rPr>
              <a:t>AC Power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31920" y="5460167"/>
            <a:ext cx="214116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b="1" dirty="0">
                <a:solidFill>
                  <a:srgbClr val="262729"/>
                </a:solidFill>
              </a:rPr>
              <a:t>Redundant </a:t>
            </a:r>
          </a:p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b="1" dirty="0">
                <a:solidFill>
                  <a:srgbClr val="262729"/>
                </a:solidFill>
              </a:rPr>
              <a:t>Multisession </a:t>
            </a:r>
          </a:p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b="1" dirty="0">
                <a:solidFill>
                  <a:srgbClr val="262729"/>
                </a:solidFill>
              </a:rPr>
              <a:t>Ethernet</a:t>
            </a: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6897825"/>
              </p:ext>
            </p:extLst>
          </p:nvPr>
        </p:nvGraphicFramePr>
        <p:xfrm>
          <a:off x="6759541" y="3556125"/>
          <a:ext cx="4032525" cy="253746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40325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30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nGenius 3900 OS-96 Features and Benefits</a:t>
                      </a:r>
                      <a:endParaRPr lang="en-US" sz="12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30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Automated connections are instantaneous and assured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3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Scalable to 96 SM fiber terminations (96 duplex ports per system)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0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Single Mode fiber, LC duplex connectors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30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Data rate and protocol transparent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3063">
                <a:tc>
                  <a:txBody>
                    <a:bodyPr/>
                    <a:lstStyle/>
                    <a:p>
                      <a:pPr fontAlgn="base"/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Dual AC power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90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Dual Multisession Ethernet and serial communication ports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30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Circuit confirmation and tracking via software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30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Near zero latency for time sensitive applications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230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Reconfiguration of connections in less than 25ms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3" name="Isosceles Triangle 2"/>
          <p:cNvSpPr/>
          <p:nvPr/>
        </p:nvSpPr>
        <p:spPr>
          <a:xfrm rot="2339781">
            <a:off x="2301158" y="3062246"/>
            <a:ext cx="1207683" cy="2230014"/>
          </a:xfrm>
          <a:prstGeom prst="triangle">
            <a:avLst>
              <a:gd name="adj" fmla="val 49749"/>
            </a:avLst>
          </a:prstGeom>
          <a:gradFill flip="none" rotWithShape="1">
            <a:gsLst>
              <a:gs pos="59000">
                <a:srgbClr val="B8FA94">
                  <a:alpha val="35000"/>
                </a:srgbClr>
              </a:gs>
              <a:gs pos="38000">
                <a:srgbClr val="94F55B">
                  <a:alpha val="47000"/>
                </a:srgbClr>
              </a:gs>
              <a:gs pos="20000">
                <a:srgbClr val="65C60D">
                  <a:alpha val="58000"/>
                </a:srgbClr>
              </a:gs>
              <a:gs pos="88000">
                <a:schemeClr val="bg1">
                  <a:alpha val="23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06762" y="4584659"/>
            <a:ext cx="2606123" cy="839142"/>
          </a:xfrm>
          <a:prstGeom prst="ellipse">
            <a:avLst/>
          </a:prstGeom>
          <a:gradFill flip="none" rotWithShape="1">
            <a:gsLst>
              <a:gs pos="99167">
                <a:schemeClr val="bg1">
                  <a:alpha val="28000"/>
                </a:schemeClr>
              </a:gs>
              <a:gs pos="65000">
                <a:srgbClr val="E4FDD6"/>
              </a:gs>
              <a:gs pos="38000">
                <a:srgbClr val="94F55B">
                  <a:alpha val="41000"/>
                </a:srgbClr>
              </a:gs>
              <a:gs pos="10000">
                <a:srgbClr val="65C60D">
                  <a:alpha val="42000"/>
                </a:srgbClr>
              </a:gs>
              <a:gs pos="90000">
                <a:srgbClr val="EFFEE6">
                  <a:alpha val="40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39" name="Picture 16" descr="C:\Users\Nick Parsons\Documents\switch\cartoon\June 26\G_12x12 angle 1 beams 26 June.JPG"/>
          <p:cNvPicPr>
            <a:picLocks noChangeAspect="1" noChangeArrowheads="1"/>
          </p:cNvPicPr>
          <p:nvPr/>
        </p:nvPicPr>
        <p:blipFill rotWithShape="1">
          <a:blip r:embed="rId3" cstate="screen">
            <a:clrChange>
              <a:clrFrom>
                <a:srgbClr val="EFEFE7"/>
              </a:clrFrom>
              <a:clrTo>
                <a:srgbClr val="EFEFE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88112" y="4393328"/>
            <a:ext cx="1628774" cy="843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1317218" y="4405192"/>
            <a:ext cx="142703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b="1" dirty="0">
                <a:solidFill>
                  <a:srgbClr val="262729"/>
                </a:solidFill>
              </a:rPr>
              <a:t>Direct Beam Steering</a:t>
            </a:r>
          </a:p>
        </p:txBody>
      </p:sp>
      <p:pic>
        <p:nvPicPr>
          <p:cNvPr id="1026" name="Picture 2" descr="S:\Marketing\Private\NETSCOUT Graphics, Branding Guidelines and Stationary\Photos\Product Photos\OS-96\OS96_OpticalChassis_REAR_Flat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89646" y="5584587"/>
            <a:ext cx="1911096" cy="565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3087191"/>
              </p:ext>
            </p:extLst>
          </p:nvPr>
        </p:nvGraphicFramePr>
        <p:xfrm>
          <a:off x="6758017" y="1358085"/>
          <a:ext cx="4030255" cy="1950294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0660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6418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69553"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nGenius 3900 OS-96 Specifications 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6401">
                <a:tc>
                  <a:txBody>
                    <a:bodyPr/>
                    <a:lstStyle/>
                    <a:p>
                      <a:pPr algn="l"/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Scalable: 96 x 96 Fibers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Operating environment: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+50°  to +104° F / &lt;85% RH N-C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64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Fully redundant power and control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Operating voltage: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100/240 VAC  50/60 Hz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57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Standalone 19” rack mount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Power: 2 x 15A @110/240 VAC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964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 x W x D: 3 RU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5.25” x 19” x 21.7”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 power: 75W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5769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Weight: 41.4 lbs.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48242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nGenius 3900 OS-96 Specifications</a:t>
            </a:r>
          </a:p>
        </p:txBody>
      </p:sp>
      <p:graphicFrame>
        <p:nvGraphicFramePr>
          <p:cNvPr id="5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004832"/>
              </p:ext>
            </p:extLst>
          </p:nvPr>
        </p:nvGraphicFramePr>
        <p:xfrm>
          <a:off x="3121025" y="1414542"/>
          <a:ext cx="5887508" cy="835946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9843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1233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Parameter</a:t>
                      </a:r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Typical</a:t>
                      </a:r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Max</a:t>
                      </a:r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Units</a:t>
                      </a:r>
                    </a:p>
                  </a:txBody>
                  <a:tcPr marL="84105" marR="84105" marT="42053" marB="42053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r>
                        <a:rPr lang="en-US" sz="1050" dirty="0"/>
                        <a:t>Insertion Loss</a:t>
                      </a:r>
                      <a:endParaRPr lang="en-US" sz="1050" b="1" dirty="0"/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1.0</a:t>
                      </a:r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>
                          <a:solidFill>
                            <a:schemeClr val="tx1"/>
                          </a:solidFill>
                        </a:rPr>
                        <a:t>2.2</a:t>
                      </a:r>
                      <a:endParaRPr lang="en-US" sz="1050" dirty="0">
                        <a:solidFill>
                          <a:schemeClr val="tx1"/>
                        </a:solidFill>
                      </a:endParaRPr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dB</a:t>
                      </a:r>
                    </a:p>
                  </a:txBody>
                  <a:tcPr marL="84105" marR="84105" marT="42053" marB="42053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r>
                        <a:rPr lang="en-US" sz="1050" dirty="0"/>
                        <a:t>Operating Wavelength Range</a:t>
                      </a:r>
                      <a:endParaRPr lang="en-US" sz="1050" b="1" dirty="0"/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1260</a:t>
                      </a:r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1675</a:t>
                      </a:r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Nm</a:t>
                      </a:r>
                    </a:p>
                  </a:txBody>
                  <a:tcPr marL="84105" marR="84105" marT="42053" marB="42053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419358"/>
              </p:ext>
            </p:extLst>
          </p:nvPr>
        </p:nvGraphicFramePr>
        <p:xfrm>
          <a:off x="3121026" y="2395438"/>
          <a:ext cx="5875867" cy="423396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9843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9149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0101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Parameter</a:t>
                      </a:r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Value</a:t>
                      </a:r>
                    </a:p>
                  </a:txBody>
                  <a:tcPr marL="84105" marR="84105" marT="42053" marB="42053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4074">
                <a:tc>
                  <a:txBody>
                    <a:bodyPr/>
                    <a:lstStyle/>
                    <a:p>
                      <a:r>
                        <a:rPr lang="en-US" sz="1050" dirty="0"/>
                        <a:t>Number of Fiber Ports</a:t>
                      </a:r>
                      <a:endParaRPr lang="en-US" sz="1050" b="1" dirty="0"/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96 Duplex Ports</a:t>
                      </a:r>
                    </a:p>
                  </a:txBody>
                  <a:tcPr marL="84105" marR="84105" marT="42053" marB="42053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4074">
                <a:tc>
                  <a:txBody>
                    <a:bodyPr/>
                    <a:lstStyle/>
                    <a:p>
                      <a:r>
                        <a:rPr lang="en-US" sz="1050" dirty="0"/>
                        <a:t>Fiber Type</a:t>
                      </a:r>
                      <a:endParaRPr lang="en-US" sz="1050" b="1" dirty="0"/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Single Mode</a:t>
                      </a:r>
                    </a:p>
                  </a:txBody>
                  <a:tcPr marL="84105" marR="84105" marT="42053" marB="42053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4074">
                <a:tc>
                  <a:txBody>
                    <a:bodyPr/>
                    <a:lstStyle/>
                    <a:p>
                      <a:r>
                        <a:rPr lang="en-US" sz="1050" dirty="0"/>
                        <a:t>Fiber Connection</a:t>
                      </a:r>
                      <a:endParaRPr lang="en-US" sz="1050" b="1" dirty="0"/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LC</a:t>
                      </a:r>
                      <a:r>
                        <a:rPr lang="en-US" sz="105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US" sz="1050" dirty="0">
                        <a:solidFill>
                          <a:schemeClr val="tx1"/>
                        </a:solidFill>
                      </a:endParaRPr>
                    </a:p>
                  </a:txBody>
                  <a:tcPr marL="84105" marR="84105" marT="42053" marB="42053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4074">
                <a:tc>
                  <a:txBody>
                    <a:bodyPr/>
                    <a:lstStyle/>
                    <a:p>
                      <a:r>
                        <a:rPr lang="en-US" sz="1050" dirty="0"/>
                        <a:t>Loss Repeatability</a:t>
                      </a:r>
                      <a:endParaRPr lang="en-US" sz="1050" b="1" dirty="0"/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+/-0.1dB</a:t>
                      </a:r>
                    </a:p>
                  </a:txBody>
                  <a:tcPr marL="84105" marR="84105" marT="42053" marB="42053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4074">
                <a:tc>
                  <a:txBody>
                    <a:bodyPr/>
                    <a:lstStyle/>
                    <a:p>
                      <a:r>
                        <a:rPr lang="en-US" sz="1050" b="0" dirty="0"/>
                        <a:t>Connection Stability</a:t>
                      </a:r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+/-0.1dB</a:t>
                      </a:r>
                    </a:p>
                  </a:txBody>
                  <a:tcPr marL="84105" marR="84105" marT="42053" marB="42053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4074">
                <a:tc>
                  <a:txBody>
                    <a:bodyPr/>
                    <a:lstStyle/>
                    <a:p>
                      <a:r>
                        <a:rPr lang="en-US" sz="1050" dirty="0"/>
                        <a:t>Maximum Switching Time</a:t>
                      </a:r>
                      <a:endParaRPr lang="en-US" sz="1050" b="1" dirty="0"/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25ms</a:t>
                      </a:r>
                    </a:p>
                  </a:txBody>
                  <a:tcPr marL="84105" marR="84105" marT="42053" marB="42053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4074">
                <a:tc>
                  <a:txBody>
                    <a:bodyPr/>
                    <a:lstStyle/>
                    <a:p>
                      <a:r>
                        <a:rPr lang="en-US" sz="1050" dirty="0"/>
                        <a:t>Polarization</a:t>
                      </a:r>
                      <a:r>
                        <a:rPr lang="en-US" sz="1050" baseline="0" dirty="0"/>
                        <a:t> Dependent Loss</a:t>
                      </a:r>
                      <a:endParaRPr lang="en-US" sz="1050" b="1" dirty="0"/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&lt;0.1dB</a:t>
                      </a:r>
                    </a:p>
                  </a:txBody>
                  <a:tcPr marL="84105" marR="84105" marT="42053" marB="42053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4074">
                <a:tc>
                  <a:txBody>
                    <a:bodyPr/>
                    <a:lstStyle/>
                    <a:p>
                      <a:r>
                        <a:rPr lang="en-US" sz="1050" dirty="0"/>
                        <a:t>Crosstalk</a:t>
                      </a:r>
                      <a:endParaRPr lang="en-US" sz="1050" b="1" dirty="0"/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&lt;-50dB</a:t>
                      </a:r>
                    </a:p>
                  </a:txBody>
                  <a:tcPr marL="84105" marR="84105" marT="42053" marB="42053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24074">
                <a:tc>
                  <a:txBody>
                    <a:bodyPr/>
                    <a:lstStyle/>
                    <a:p>
                      <a:r>
                        <a:rPr lang="en-US" sz="1050" dirty="0"/>
                        <a:t>Return Loss</a:t>
                      </a:r>
                      <a:endParaRPr lang="en-US" sz="1050" b="1" dirty="0"/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&gt;50dB</a:t>
                      </a:r>
                    </a:p>
                  </a:txBody>
                  <a:tcPr marL="84105" marR="84105" marT="42053" marB="42053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24074">
                <a:tc>
                  <a:txBody>
                    <a:bodyPr/>
                    <a:lstStyle/>
                    <a:p>
                      <a:r>
                        <a:rPr lang="en-US" sz="1050" dirty="0"/>
                        <a:t>Wavelength</a:t>
                      </a:r>
                      <a:r>
                        <a:rPr lang="en-US" sz="1050" baseline="0" dirty="0"/>
                        <a:t> Dependent Loss</a:t>
                      </a:r>
                      <a:endParaRPr lang="en-US" sz="1050" b="1" dirty="0"/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&lt;0.3dB</a:t>
                      </a:r>
                    </a:p>
                  </a:txBody>
                  <a:tcPr marL="84105" marR="84105" marT="42053" marB="42053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24074">
                <a:tc>
                  <a:txBody>
                    <a:bodyPr/>
                    <a:lstStyle/>
                    <a:p>
                      <a:r>
                        <a:rPr lang="en-US" sz="1050" dirty="0"/>
                        <a:t>Maximum</a:t>
                      </a:r>
                      <a:r>
                        <a:rPr lang="en-US" sz="1050" baseline="0" dirty="0"/>
                        <a:t> Optical Input Power</a:t>
                      </a:r>
                      <a:endParaRPr lang="en-US" sz="1050" b="1" dirty="0"/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27dBm</a:t>
                      </a:r>
                    </a:p>
                  </a:txBody>
                  <a:tcPr marL="84105" marR="84105" marT="42053" marB="42053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24074">
                <a:tc>
                  <a:txBody>
                    <a:bodyPr/>
                    <a:lstStyle/>
                    <a:p>
                      <a:r>
                        <a:rPr lang="en-US" sz="1050" dirty="0"/>
                        <a:t>Switch Lifetime</a:t>
                      </a:r>
                      <a:endParaRPr lang="en-US" sz="1050" b="1" dirty="0"/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&gt;10</a:t>
                      </a:r>
                      <a:r>
                        <a:rPr lang="en-US" sz="1050" baseline="30000" dirty="0">
                          <a:solidFill>
                            <a:schemeClr val="tx1"/>
                          </a:solidFill>
                        </a:rPr>
                        <a:t>8</a:t>
                      </a:r>
                      <a:r>
                        <a:rPr lang="en-US" sz="1050" baseline="0" dirty="0">
                          <a:solidFill>
                            <a:schemeClr val="tx1"/>
                          </a:solidFill>
                        </a:rPr>
                        <a:t> Cycles</a:t>
                      </a:r>
                      <a:endParaRPr lang="en-US" sz="1050" baseline="30000" dirty="0">
                        <a:solidFill>
                          <a:schemeClr val="tx1"/>
                        </a:solidFill>
                      </a:endParaRPr>
                    </a:p>
                  </a:txBody>
                  <a:tcPr marL="84105" marR="84105" marT="42053" marB="42053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24074">
                <a:tc>
                  <a:txBody>
                    <a:bodyPr/>
                    <a:lstStyle/>
                    <a:p>
                      <a:r>
                        <a:rPr lang="en-US" sz="1050" dirty="0"/>
                        <a:t>Dark Fiber Switching</a:t>
                      </a:r>
                      <a:endParaRPr lang="en-US" sz="1050" b="1" dirty="0"/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 Yes</a:t>
                      </a:r>
                    </a:p>
                  </a:txBody>
                  <a:tcPr marL="84105" marR="84105" marT="42053" marB="42053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24074">
                <a:tc>
                  <a:txBody>
                    <a:bodyPr/>
                    <a:lstStyle/>
                    <a:p>
                      <a:r>
                        <a:rPr lang="en-US" sz="1050" b="0" dirty="0"/>
                        <a:t>Bi-Direction Optics</a:t>
                      </a:r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 marL="84105" marR="84105" marT="42053" marB="42053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24074">
                <a:tc>
                  <a:txBody>
                    <a:bodyPr/>
                    <a:lstStyle/>
                    <a:p>
                      <a:r>
                        <a:rPr lang="en-US" sz="1050" b="0" dirty="0"/>
                        <a:t>Operating Temperature</a:t>
                      </a:r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+10°C to +40°C, 85% RH non-condensing</a:t>
                      </a:r>
                    </a:p>
                  </a:txBody>
                  <a:tcPr marL="84105" marR="84105" marT="42053" marB="42053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224074">
                <a:tc>
                  <a:txBody>
                    <a:bodyPr/>
                    <a:lstStyle/>
                    <a:p>
                      <a:r>
                        <a:rPr lang="en-US" sz="1050" dirty="0"/>
                        <a:t>Electrical Power Requirements</a:t>
                      </a:r>
                      <a:endParaRPr lang="en-US" sz="1050" b="1" dirty="0"/>
                    </a:p>
                  </a:txBody>
                  <a:tcPr marL="84105" marR="84105" marT="42053" marB="420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Dual</a:t>
                      </a:r>
                      <a:r>
                        <a:rPr lang="en-US" sz="1050" baseline="0" dirty="0">
                          <a:solidFill>
                            <a:schemeClr val="tx1"/>
                          </a:solidFill>
                        </a:rPr>
                        <a:t> 100-240 VAC 50/60 Hz</a:t>
                      </a:r>
                      <a:endParaRPr lang="en-US" sz="1050" dirty="0">
                        <a:solidFill>
                          <a:schemeClr val="tx1"/>
                        </a:solidFill>
                      </a:endParaRPr>
                    </a:p>
                  </a:txBody>
                  <a:tcPr marL="84105" marR="84105" marT="42053" marB="42053"/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77219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687646" y="3080793"/>
            <a:ext cx="4800600" cy="1351000"/>
          </a:xfrm>
          <a:prstGeom prst="rect">
            <a:avLst/>
          </a:prstGeom>
          <a:ln>
            <a:noFill/>
          </a:ln>
          <a:effectLst>
            <a:outerShdw blurRad="101600" dist="38100" dir="2700000" algn="tl" rotWithShape="0">
              <a:prstClr val="black">
                <a:alpha val="65000"/>
              </a:prst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nGenius 3901 Chassis Overview</a:t>
            </a:r>
          </a:p>
        </p:txBody>
      </p:sp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9781767"/>
              </p:ext>
            </p:extLst>
          </p:nvPr>
        </p:nvGraphicFramePr>
        <p:xfrm>
          <a:off x="6600613" y="1345007"/>
          <a:ext cx="4937135" cy="2281856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5293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078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58151"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nGenius 3901</a:t>
                      </a:r>
                      <a:r>
                        <a:rPr lang="en-US" sz="1200" baseline="0" dirty="0"/>
                        <a:t> Chassis </a:t>
                      </a:r>
                      <a:r>
                        <a:rPr lang="en-US" sz="1200" dirty="0"/>
                        <a:t>Features/Specifications </a:t>
                      </a:r>
                    </a:p>
                  </a:txBody>
                  <a:tcPr marL="85580" marR="85580" marT="42789" marB="42789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2960">
                <a:tc>
                  <a:txBody>
                    <a:bodyPr/>
                    <a:lstStyle/>
                    <a:p>
                      <a:pPr algn="l"/>
                      <a:r>
                        <a:rPr lang="en-US" sz="1100" dirty="0"/>
                        <a:t>Single Blade</a:t>
                      </a:r>
                      <a:r>
                        <a:rPr lang="en-US" sz="1100" baseline="0" dirty="0"/>
                        <a:t> System</a:t>
                      </a:r>
                      <a:endParaRPr lang="en-US" sz="1100" u="sng" dirty="0"/>
                    </a:p>
                    <a:p>
                      <a:pPr algn="ctr"/>
                      <a:r>
                        <a:rPr lang="en-US" sz="1100" dirty="0"/>
                        <a:t>Up to 96 ports of 10G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24 ports of 40G</a:t>
                      </a:r>
                    </a:p>
                  </a:txBody>
                  <a:tcPr marL="85580" marR="85580" marT="42789" marB="42789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Operating Environment: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(+41°</a:t>
                      </a:r>
                      <a:r>
                        <a:rPr lang="en-US" sz="1100" baseline="0" dirty="0"/>
                        <a:t> to +104° F)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85580" marR="85580" marT="42789" marB="42789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355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/>
                        <a:t>TestStream Management Software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/>
                        <a:t>(Embedded or Server)</a:t>
                      </a:r>
                      <a:endParaRPr lang="en-US" sz="1100" dirty="0"/>
                    </a:p>
                  </a:txBody>
                  <a:tcPr marL="85580" marR="85580" marT="42789" marB="42789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Operating Voltage: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(100/240 VAC)</a:t>
                      </a:r>
                    </a:p>
                  </a:txBody>
                  <a:tcPr marL="85580" marR="85580" marT="42789" marB="42789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829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Standalone 19” Rack Mount</a:t>
                      </a:r>
                    </a:p>
                  </a:txBody>
                  <a:tcPr marL="85580" marR="85580" marT="42789" marB="42789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Power </a:t>
                      </a:r>
                      <a:r>
                        <a:rPr lang="en-US" sz="1100" baseline="0" dirty="0"/>
                        <a:t>: 2 x 15A @ 100/240 VAC</a:t>
                      </a:r>
                    </a:p>
                  </a:txBody>
                  <a:tcPr marL="85580" marR="85580" marT="42789" marB="42789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64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Max Power:</a:t>
                      </a:r>
                      <a:r>
                        <a:rPr lang="en-US" sz="1100" baseline="0" dirty="0"/>
                        <a:t> 400W </a:t>
                      </a:r>
                    </a:p>
                  </a:txBody>
                  <a:tcPr marL="85580" marR="85580" marT="42789" marB="42789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Plug: 2 x NEMA  5-15P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85580" marR="85580" marT="42789" marB="42789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829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H x W x D: (1 RU)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1.75” x 19.00” x</a:t>
                      </a:r>
                      <a:r>
                        <a:rPr lang="en-US" sz="1100" baseline="0" dirty="0"/>
                        <a:t> 19.75”</a:t>
                      </a:r>
                      <a:endParaRPr lang="en-US" sz="1100" dirty="0"/>
                    </a:p>
                  </a:txBody>
                  <a:tcPr marL="85580" marR="85580" marT="42789" marB="42789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Weight: 20 lbs. </a:t>
                      </a:r>
                    </a:p>
                  </a:txBody>
                  <a:tcPr marL="85580" marR="85580" marT="42789" marB="42789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5" name="Content Placeholder 2"/>
          <p:cNvSpPr txBox="1">
            <a:spLocks/>
          </p:cNvSpPr>
          <p:nvPr/>
        </p:nvSpPr>
        <p:spPr bwMode="auto">
          <a:xfrm>
            <a:off x="886968" y="1417320"/>
            <a:ext cx="5282012" cy="1676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defTabSz="457200" rtl="0" eaLnBrk="1" fontAlgn="base" hangingPunct="1">
              <a:spcBef>
                <a:spcPts val="100"/>
              </a:spcBef>
              <a:spcAft>
                <a:spcPts val="800"/>
              </a:spcAft>
              <a:buClr>
                <a:srgbClr val="558ED5"/>
              </a:buClr>
              <a:buFont typeface="Arial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defRPr>
            </a:lvl1pPr>
            <a:lvl2pPr marL="460375" indent="-3175" algn="l" defTabSz="457200" rtl="0" eaLnBrk="1" fontAlgn="base" hangingPunct="1">
              <a:spcBef>
                <a:spcPts val="100"/>
              </a:spcBef>
              <a:spcAft>
                <a:spcPts val="800"/>
              </a:spcAft>
              <a:defRPr sz="20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2pPr>
            <a:lvl3pPr marL="685800" indent="-228600" algn="l" defTabSz="457200" rtl="0" eaLnBrk="1" fontAlgn="base" hangingPunct="1">
              <a:spcBef>
                <a:spcPts val="100"/>
              </a:spcBef>
              <a:spcAft>
                <a:spcPts val="800"/>
              </a:spcAft>
              <a:buClr>
                <a:srgbClr val="558ED5"/>
              </a:buClr>
              <a:buFont typeface="Lucida Grande" pitchFamily="-84" charset="0"/>
              <a:buChar char="-"/>
              <a:defRPr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3pPr>
            <a:lvl4pPr marL="914400" indent="0" algn="l" defTabSz="457200" rtl="0" eaLnBrk="1" fontAlgn="base" hangingPunct="1">
              <a:spcBef>
                <a:spcPts val="100"/>
              </a:spcBef>
              <a:spcAft>
                <a:spcPts val="800"/>
              </a:spcAft>
              <a:defRPr sz="16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4pPr>
            <a:lvl5pPr marL="1144588" indent="-1588" algn="l" defTabSz="457200" rtl="0" eaLnBrk="1" fontAlgn="base" hangingPunct="1">
              <a:spcBef>
                <a:spcPts val="100"/>
              </a:spcBef>
              <a:spcAft>
                <a:spcPts val="800"/>
              </a:spcAft>
              <a:defRPr sz="14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400"/>
              </a:spcAft>
              <a:buClrTx/>
            </a:pPr>
            <a:r>
              <a:rPr lang="en-US" sz="16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1U / 1-slot </a:t>
            </a:r>
          </a:p>
          <a:p>
            <a:pPr>
              <a:spcAft>
                <a:spcPts val="400"/>
              </a:spcAft>
              <a:buClrTx/>
            </a:pPr>
            <a:r>
              <a:rPr lang="en-US" sz="16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100-240 VAC Input</a:t>
            </a:r>
          </a:p>
          <a:p>
            <a:pPr>
              <a:spcAft>
                <a:spcPts val="400"/>
              </a:spcAft>
              <a:buClrTx/>
            </a:pPr>
            <a:r>
              <a:rPr lang="en-US" sz="16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Controlled by TestStream Management Software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546966" y="5636388"/>
            <a:ext cx="19995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/>
              <a:t>Ethernet for </a:t>
            </a:r>
          </a:p>
          <a:p>
            <a:pPr algn="ctr"/>
            <a:r>
              <a:rPr lang="en-US" sz="700" b="1" dirty="0"/>
              <a:t>TestStream Management Software</a:t>
            </a:r>
            <a:endParaRPr lang="en-US" sz="700" dirty="0"/>
          </a:p>
        </p:txBody>
      </p:sp>
      <p:sp>
        <p:nvSpPr>
          <p:cNvPr id="18" name="TextBox 17"/>
          <p:cNvSpPr txBox="1"/>
          <p:nvPr/>
        </p:nvSpPr>
        <p:spPr>
          <a:xfrm>
            <a:off x="753708" y="5636387"/>
            <a:ext cx="3562878" cy="318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/>
              <a:t>Redundant  AC Power </a:t>
            </a:r>
            <a:r>
              <a:rPr lang="en-US" sz="600" dirty="0"/>
              <a:t>(Alarmed)</a:t>
            </a:r>
          </a:p>
          <a:p>
            <a:pPr algn="ctr">
              <a:spcBef>
                <a:spcPts val="200"/>
              </a:spcBef>
            </a:pPr>
            <a:r>
              <a:rPr lang="en-US" sz="600" i="1" dirty="0"/>
              <a:t>(Optional Redundant DC Power Available</a:t>
            </a:r>
          </a:p>
        </p:txBody>
      </p:sp>
      <p:graphicFrame>
        <p:nvGraphicFramePr>
          <p:cNvPr id="57" name="Table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6208477"/>
              </p:ext>
            </p:extLst>
          </p:nvPr>
        </p:nvGraphicFramePr>
        <p:xfrm>
          <a:off x="7850081" y="3807141"/>
          <a:ext cx="2141854" cy="1282853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239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0233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77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Blade Support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Quantity</a:t>
                      </a:r>
                      <a:endParaRPr kumimoji="0" lang="en-US" sz="12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04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S-Blade Pro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05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504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S-Blade</a:t>
                      </a:r>
                      <a:endParaRPr kumimoji="0" lang="en-US" sz="105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504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T-Blade</a:t>
                      </a:r>
                      <a:endParaRPr kumimoji="0" lang="en-US" sz="105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504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T100-Blade</a:t>
                      </a:r>
                      <a:endParaRPr kumimoji="0" lang="en-US" sz="105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232766" y="4964068"/>
            <a:ext cx="134874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/>
              <a:t>Alarmed Fan Assembly</a:t>
            </a:r>
            <a:endParaRPr lang="en-US" sz="600" dirty="0"/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646" y="5170039"/>
            <a:ext cx="4800600" cy="451108"/>
          </a:xfrm>
          <a:prstGeom prst="rect">
            <a:avLst/>
          </a:prstGeom>
        </p:spPr>
      </p:pic>
      <p:grpSp>
        <p:nvGrpSpPr>
          <p:cNvPr id="74" name="Group 73"/>
          <p:cNvGrpSpPr/>
          <p:nvPr/>
        </p:nvGrpSpPr>
        <p:grpSpPr>
          <a:xfrm>
            <a:off x="7579989" y="5474990"/>
            <a:ext cx="2675117" cy="1293325"/>
            <a:chOff x="5461114" y="5460812"/>
            <a:chExt cx="2675117" cy="1293325"/>
          </a:xfrm>
        </p:grpSpPr>
        <p:grpSp>
          <p:nvGrpSpPr>
            <p:cNvPr id="75" name="Group 74"/>
            <p:cNvGrpSpPr/>
            <p:nvPr/>
          </p:nvGrpSpPr>
          <p:grpSpPr>
            <a:xfrm>
              <a:off x="5461114" y="5460812"/>
              <a:ext cx="2675117" cy="1293325"/>
              <a:chOff x="5505939" y="5424952"/>
              <a:chExt cx="2675117" cy="1293325"/>
            </a:xfrm>
          </p:grpSpPr>
          <p:pic>
            <p:nvPicPr>
              <p:cNvPr id="77" name="Picture 76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77951">
                <a:off x="5558367" y="6138942"/>
                <a:ext cx="1153862" cy="494557"/>
              </a:xfrm>
              <a:prstGeom prst="rect">
                <a:avLst/>
              </a:prstGeom>
              <a:ln>
                <a:noFill/>
              </a:ln>
              <a:effectLst>
                <a:outerShdw blurRad="1016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78" name="TextBox 77"/>
              <p:cNvSpPr txBox="1"/>
              <p:nvPr/>
            </p:nvSpPr>
            <p:spPr>
              <a:xfrm>
                <a:off x="5605130" y="6502833"/>
                <a:ext cx="836852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00" dirty="0"/>
                  <a:t>T-Blade</a:t>
                </a:r>
              </a:p>
            </p:txBody>
          </p:sp>
          <p:pic>
            <p:nvPicPr>
              <p:cNvPr id="79" name="Picture 78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21393393">
                <a:off x="7062498" y="5424952"/>
                <a:ext cx="1102648" cy="562963"/>
              </a:xfrm>
              <a:prstGeom prst="rect">
                <a:avLst/>
              </a:prstGeom>
              <a:ln>
                <a:noFill/>
              </a:ln>
              <a:effectLst>
                <a:outerShdw blurRad="1016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80" name="TextBox 79"/>
              <p:cNvSpPr txBox="1"/>
              <p:nvPr/>
            </p:nvSpPr>
            <p:spPr>
              <a:xfrm>
                <a:off x="7117789" y="5787731"/>
                <a:ext cx="836852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00" dirty="0"/>
                  <a:t>S-Blade</a:t>
                </a:r>
              </a:p>
            </p:txBody>
          </p:sp>
          <p:pic>
            <p:nvPicPr>
              <p:cNvPr id="81" name="Picture 80"/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963899" y="6154540"/>
                <a:ext cx="1217157" cy="475137"/>
              </a:xfrm>
              <a:prstGeom prst="rect">
                <a:avLst/>
              </a:prstGeom>
              <a:ln>
                <a:noFill/>
              </a:ln>
              <a:effectLst>
                <a:outerShdw blurRad="1016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82" name="TextBox 81"/>
              <p:cNvSpPr txBox="1"/>
              <p:nvPr/>
            </p:nvSpPr>
            <p:spPr>
              <a:xfrm>
                <a:off x="6910559" y="6478830"/>
                <a:ext cx="791092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00" dirty="0"/>
                  <a:t>T100-Blade</a:t>
                </a:r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5505939" y="5787731"/>
                <a:ext cx="836852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00" dirty="0"/>
                  <a:t>S-Blade Pro</a:t>
                </a:r>
              </a:p>
            </p:txBody>
          </p:sp>
        </p:grpSp>
        <p:pic>
          <p:nvPicPr>
            <p:cNvPr id="76" name="Picture 75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61449" y="5523599"/>
              <a:ext cx="1106424" cy="431506"/>
            </a:xfrm>
            <a:prstGeom prst="rect">
              <a:avLst/>
            </a:prstGeom>
            <a:ln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691336070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Block Diagram </a:t>
            </a:r>
            <a:br>
              <a:rPr lang="en-US" dirty="0"/>
            </a:br>
            <a:r>
              <a:rPr lang="en-US" sz="2400" i="1" dirty="0" err="1"/>
              <a:t>nGenius</a:t>
            </a:r>
            <a:r>
              <a:rPr lang="en-US" sz="2400" i="1" dirty="0"/>
              <a:t> 3901 Chassis</a:t>
            </a:r>
            <a:endParaRPr lang="en-US" i="1" dirty="0"/>
          </a:p>
        </p:txBody>
      </p:sp>
      <p:grpSp>
        <p:nvGrpSpPr>
          <p:cNvPr id="8" name="Group 7"/>
          <p:cNvGrpSpPr/>
          <p:nvPr/>
        </p:nvGrpSpPr>
        <p:grpSpPr>
          <a:xfrm>
            <a:off x="1446727" y="1487666"/>
            <a:ext cx="9144000" cy="5254143"/>
            <a:chOff x="0" y="1333119"/>
            <a:chExt cx="9144000" cy="525414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1333119"/>
              <a:ext cx="9144000" cy="5254143"/>
              <a:chOff x="0" y="1333119"/>
              <a:chExt cx="9144000" cy="5254143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0" y="1333119"/>
                <a:ext cx="9144000" cy="5254143"/>
                <a:chOff x="0" y="1333119"/>
                <a:chExt cx="9144000" cy="5254143"/>
              </a:xfrm>
            </p:grpSpPr>
            <p:grpSp>
              <p:nvGrpSpPr>
                <p:cNvPr id="77" name="Group 76"/>
                <p:cNvGrpSpPr/>
                <p:nvPr/>
              </p:nvGrpSpPr>
              <p:grpSpPr>
                <a:xfrm>
                  <a:off x="0" y="1333119"/>
                  <a:ext cx="9144000" cy="5254143"/>
                  <a:chOff x="0" y="1199769"/>
                  <a:chExt cx="9144000" cy="5254143"/>
                </a:xfrm>
              </p:grpSpPr>
              <p:sp>
                <p:nvSpPr>
                  <p:cNvPr id="81" name="Rectangle 80"/>
                  <p:cNvSpPr/>
                  <p:nvPr/>
                </p:nvSpPr>
                <p:spPr>
                  <a:xfrm>
                    <a:off x="709417" y="2156716"/>
                    <a:ext cx="7743825" cy="3801954"/>
                  </a:xfrm>
                  <a:prstGeom prst="rect">
                    <a:avLst/>
                  </a:prstGeom>
                  <a:gradFill>
                    <a:gsLst>
                      <a:gs pos="0">
                        <a:srgbClr val="4682A5">
                          <a:tint val="66000"/>
                          <a:satMod val="160000"/>
                        </a:srgbClr>
                      </a:gs>
                      <a:gs pos="50000">
                        <a:srgbClr val="4682A5">
                          <a:tint val="44500"/>
                          <a:satMod val="160000"/>
                        </a:srgbClr>
                      </a:gs>
                      <a:gs pos="100000">
                        <a:srgbClr val="4682A5">
                          <a:tint val="23500"/>
                          <a:satMod val="160000"/>
                        </a:srgbClr>
                      </a:gs>
                    </a:gsLst>
                    <a:lin ang="5400000" scaled="0"/>
                  </a:gradFill>
                  <a:ln w="19050" cap="flat" cmpd="sng" algn="ctr">
                    <a:solidFill>
                      <a:srgbClr val="4682A5">
                        <a:shade val="50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800" kern="0" dirty="0">
                      <a:solidFill>
                        <a:srgbClr val="FFFFFF"/>
                      </a:solidFill>
                      <a:latin typeface="Arial"/>
                      <a:ea typeface="+mn-ea"/>
                    </a:endParaRPr>
                  </a:p>
                </p:txBody>
              </p:sp>
              <p:cxnSp>
                <p:nvCxnSpPr>
                  <p:cNvPr id="82" name="Straight Arrow Connector 81"/>
                  <p:cNvCxnSpPr>
                    <a:endCxn id="160" idx="2"/>
                  </p:cNvCxnSpPr>
                  <p:nvPr/>
                </p:nvCxnSpPr>
                <p:spPr>
                  <a:xfrm rot="16200000" flipV="1">
                    <a:off x="1582161" y="6108879"/>
                    <a:ext cx="396370" cy="3584"/>
                  </a:xfrm>
                  <a:prstGeom prst="straightConnector1">
                    <a:avLst/>
                  </a:prstGeom>
                  <a:noFill/>
                  <a:ln w="28575" cap="flat" cmpd="sng" algn="ctr">
                    <a:solidFill>
                      <a:srgbClr val="BD1B2D"/>
                    </a:solidFill>
                    <a:prstDash val="solid"/>
                    <a:headEnd type="arrow"/>
                    <a:tailEnd type="arrow"/>
                  </a:ln>
                  <a:effectLst/>
                </p:spPr>
              </p:cxnSp>
              <p:sp>
                <p:nvSpPr>
                  <p:cNvPr id="83" name="Rounded Rectangle 82"/>
                  <p:cNvSpPr/>
                  <p:nvPr/>
                </p:nvSpPr>
                <p:spPr>
                  <a:xfrm>
                    <a:off x="1115550" y="2458740"/>
                    <a:ext cx="7203233" cy="3312352"/>
                  </a:xfrm>
                  <a:prstGeom prst="roundRect">
                    <a:avLst/>
                  </a:prstGeom>
                  <a:solidFill>
                    <a:srgbClr val="CFDBDE"/>
                  </a:solidFill>
                  <a:ln w="25400" cap="flat" cmpd="sng" algn="ctr">
                    <a:solidFill>
                      <a:srgbClr val="4682A5">
                        <a:shade val="50000"/>
                      </a:srgbClr>
                    </a:solidFill>
                    <a:prstDash val="solid"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200" kern="0" dirty="0">
                      <a:solidFill>
                        <a:srgbClr val="FFFFFF"/>
                      </a:solidFill>
                      <a:latin typeface="Arial"/>
                      <a:ea typeface="+mn-ea"/>
                    </a:endParaRPr>
                  </a:p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200" kern="0" dirty="0">
                      <a:solidFill>
                        <a:srgbClr val="FFFFFF"/>
                      </a:solidFill>
                      <a:latin typeface="Arial"/>
                      <a:ea typeface="+mn-ea"/>
                    </a:endParaRPr>
                  </a:p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200" kern="0" dirty="0">
                      <a:solidFill>
                        <a:srgbClr val="FFFFFF"/>
                      </a:solidFill>
                      <a:latin typeface="Arial"/>
                      <a:ea typeface="+mn-ea"/>
                    </a:endParaRPr>
                  </a:p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200" kern="0" dirty="0">
                      <a:solidFill>
                        <a:srgbClr val="FFFFFF"/>
                      </a:solidFill>
                      <a:latin typeface="Arial"/>
                      <a:ea typeface="+mn-ea"/>
                    </a:endParaRPr>
                  </a:p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200" kern="0" dirty="0">
                      <a:solidFill>
                        <a:srgbClr val="FFFFFF"/>
                      </a:solidFill>
                      <a:latin typeface="Arial"/>
                      <a:ea typeface="+mn-ea"/>
                    </a:endParaRPr>
                  </a:p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200" kern="0" dirty="0">
                      <a:solidFill>
                        <a:srgbClr val="FFFFFF"/>
                      </a:solidFill>
                      <a:latin typeface="Arial"/>
                      <a:ea typeface="+mn-ea"/>
                    </a:endParaRPr>
                  </a:p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200" kern="0" dirty="0">
                      <a:solidFill>
                        <a:srgbClr val="FFFFFF"/>
                      </a:solidFill>
                      <a:latin typeface="Arial"/>
                      <a:ea typeface="+mn-ea"/>
                    </a:endParaRPr>
                  </a:p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200" kern="0" dirty="0">
                      <a:solidFill>
                        <a:srgbClr val="FFFFFF"/>
                      </a:solidFill>
                      <a:latin typeface="Arial"/>
                      <a:ea typeface="+mn-ea"/>
                    </a:endParaRPr>
                  </a:p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200" kern="0" dirty="0">
                      <a:solidFill>
                        <a:srgbClr val="FFFFFF"/>
                      </a:solidFill>
                      <a:latin typeface="Arial"/>
                      <a:ea typeface="+mn-ea"/>
                    </a:endParaRPr>
                  </a:p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200" kern="0" dirty="0">
                      <a:solidFill>
                        <a:srgbClr val="FFFFFF"/>
                      </a:solidFill>
                      <a:latin typeface="Arial"/>
                      <a:ea typeface="+mn-ea"/>
                    </a:endParaRPr>
                  </a:p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200" kern="0" dirty="0">
                      <a:solidFill>
                        <a:srgbClr val="FFFFFF"/>
                      </a:solidFill>
                      <a:latin typeface="Arial"/>
                      <a:ea typeface="+mn-ea"/>
                    </a:endParaRPr>
                  </a:p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200" kern="0" dirty="0">
                      <a:solidFill>
                        <a:srgbClr val="FFFFFF"/>
                      </a:solidFill>
                      <a:latin typeface="Arial"/>
                      <a:ea typeface="+mn-ea"/>
                    </a:endParaRPr>
                  </a:p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600" kern="0" dirty="0">
                        <a:solidFill>
                          <a:srgbClr val="4682A5">
                            <a:lumMod val="75000"/>
                          </a:srgbClr>
                        </a:solidFill>
                        <a:latin typeface="Arial"/>
                        <a:ea typeface="+mn-ea"/>
                      </a:rPr>
                      <a:t>Blade #1</a:t>
                    </a:r>
                  </a:p>
                </p:txBody>
              </p:sp>
              <p:sp>
                <p:nvSpPr>
                  <p:cNvPr id="84" name="Rounded Rectangle 83"/>
                  <p:cNvSpPr/>
                  <p:nvPr/>
                </p:nvSpPr>
                <p:spPr>
                  <a:xfrm>
                    <a:off x="4006756" y="3950173"/>
                    <a:ext cx="1504450" cy="1095503"/>
                  </a:xfrm>
                  <a:prstGeom prst="roundRect">
                    <a:avLst/>
                  </a:prstGeom>
                  <a:solidFill>
                    <a:srgbClr val="4682A5"/>
                  </a:solidFill>
                  <a:ln w="25400" cap="flat" cmpd="sng" algn="ctr">
                    <a:solidFill>
                      <a:srgbClr val="4682A5">
                        <a:shade val="50000"/>
                      </a:srgbClr>
                    </a:solidFill>
                    <a:prstDash val="solid"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100" kern="0" dirty="0">
                      <a:solidFill>
                        <a:srgbClr val="FFFFFF"/>
                      </a:solidFill>
                      <a:latin typeface="Arial"/>
                      <a:ea typeface="+mn-ea"/>
                    </a:endParaRPr>
                  </a:p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100" kern="0" dirty="0">
                      <a:solidFill>
                        <a:srgbClr val="FFFFFF"/>
                      </a:solidFill>
                      <a:latin typeface="Arial"/>
                      <a:ea typeface="+mn-ea"/>
                    </a:endParaRPr>
                  </a:p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100" kern="0" dirty="0">
                      <a:solidFill>
                        <a:srgbClr val="FFFFFF"/>
                      </a:solidFill>
                      <a:latin typeface="Arial"/>
                      <a:ea typeface="+mn-ea"/>
                    </a:endParaRPr>
                  </a:p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100" kern="0" dirty="0">
                      <a:solidFill>
                        <a:srgbClr val="FFFFFF"/>
                      </a:solidFill>
                      <a:latin typeface="Arial"/>
                      <a:ea typeface="+mn-ea"/>
                    </a:endParaRPr>
                  </a:p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100" kern="0" dirty="0">
                        <a:solidFill>
                          <a:srgbClr val="FFFFFF"/>
                        </a:solidFill>
                        <a:latin typeface="Arial"/>
                        <a:ea typeface="+mn-ea"/>
                      </a:rPr>
                      <a:t>Switch / Packet Engine </a:t>
                    </a:r>
                  </a:p>
                </p:txBody>
              </p:sp>
              <p:sp>
                <p:nvSpPr>
                  <p:cNvPr id="85" name="TextBox 84"/>
                  <p:cNvSpPr txBox="1"/>
                  <p:nvPr/>
                </p:nvSpPr>
                <p:spPr>
                  <a:xfrm>
                    <a:off x="0" y="6176913"/>
                    <a:ext cx="9144000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200" kern="0" dirty="0">
                        <a:solidFill>
                          <a:srgbClr val="042B3F"/>
                        </a:solidFill>
                      </a:rPr>
                      <a:t>Example: nGenius 3901 Chassis</a:t>
                    </a:r>
                  </a:p>
                </p:txBody>
              </p:sp>
              <p:sp>
                <p:nvSpPr>
                  <p:cNvPr id="86" name="Rectangle 85"/>
                  <p:cNvSpPr/>
                  <p:nvPr/>
                </p:nvSpPr>
                <p:spPr>
                  <a:xfrm>
                    <a:off x="1709514" y="2195743"/>
                    <a:ext cx="6051176" cy="334978"/>
                  </a:xfrm>
                  <a:prstGeom prst="rect">
                    <a:avLst/>
                  </a:prstGeom>
                  <a:solidFill>
                    <a:srgbClr val="4682A5"/>
                  </a:solidFill>
                  <a:ln w="25400" cap="flat" cmpd="sng" algn="ctr">
                    <a:solidFill>
                      <a:srgbClr val="4682A5">
                        <a:shade val="50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200" kern="0" dirty="0">
                        <a:solidFill>
                          <a:srgbClr val="FFFFFF"/>
                        </a:solidFill>
                        <a:latin typeface="Arial"/>
                        <a:ea typeface="+mn-ea"/>
                      </a:rPr>
                      <a:t>AC and DC Power</a:t>
                    </a:r>
                    <a:endParaRPr lang="en-US" sz="900" kern="0" dirty="0">
                      <a:solidFill>
                        <a:srgbClr val="FFFFFF"/>
                      </a:solidFill>
                      <a:latin typeface="Arial"/>
                      <a:ea typeface="+mn-ea"/>
                    </a:endParaRPr>
                  </a:p>
                </p:txBody>
              </p:sp>
              <p:sp>
                <p:nvSpPr>
                  <p:cNvPr id="87" name="Rounded Rectangle 86"/>
                  <p:cNvSpPr/>
                  <p:nvPr/>
                </p:nvSpPr>
                <p:spPr>
                  <a:xfrm>
                    <a:off x="5257980" y="3045951"/>
                    <a:ext cx="1984068" cy="700087"/>
                  </a:xfrm>
                  <a:prstGeom prst="roundRect">
                    <a:avLst/>
                  </a:prstGeom>
                  <a:solidFill>
                    <a:srgbClr val="84A7BC"/>
                  </a:solidFill>
                  <a:ln w="25400" cap="flat" cmpd="sng" algn="ctr">
                    <a:solidFill>
                      <a:srgbClr val="4682A5">
                        <a:shade val="50000"/>
                      </a:srgbClr>
                    </a:solidFill>
                    <a:prstDash val="solid"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400" b="1" kern="0" dirty="0">
                        <a:solidFill>
                          <a:srgbClr val="FFFFFF"/>
                        </a:solidFill>
                        <a:latin typeface="Arial"/>
                        <a:ea typeface="+mn-ea"/>
                      </a:rPr>
                      <a:t>TestStream</a:t>
                    </a:r>
                  </a:p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250" b="1" kern="0" dirty="0">
                        <a:solidFill>
                          <a:srgbClr val="FFFFFF"/>
                        </a:solidFill>
                        <a:latin typeface="Arial"/>
                        <a:ea typeface="+mn-ea"/>
                      </a:rPr>
                      <a:t>Management Software </a:t>
                    </a:r>
                    <a:r>
                      <a:rPr lang="en-US" sz="1250" kern="0" dirty="0">
                        <a:solidFill>
                          <a:srgbClr val="FFFFFF"/>
                        </a:solidFill>
                        <a:latin typeface="Arial"/>
                        <a:ea typeface="+mn-ea"/>
                      </a:rPr>
                      <a:t> </a:t>
                    </a:r>
                  </a:p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100" kern="0" dirty="0">
                        <a:solidFill>
                          <a:srgbClr val="FFFFFF"/>
                        </a:solidFill>
                        <a:latin typeface="Arial"/>
                        <a:ea typeface="+mn-ea"/>
                      </a:rPr>
                      <a:t>(Embedded Server)</a:t>
                    </a:r>
                    <a:endParaRPr lang="en-US" sz="800" kern="0" dirty="0">
                      <a:solidFill>
                        <a:srgbClr val="FFFFFF"/>
                      </a:solidFill>
                      <a:latin typeface="Arial"/>
                      <a:ea typeface="+mn-ea"/>
                    </a:endParaRPr>
                  </a:p>
                </p:txBody>
              </p:sp>
              <p:grpSp>
                <p:nvGrpSpPr>
                  <p:cNvPr id="88" name="Group 62"/>
                  <p:cNvGrpSpPr>
                    <a:grpSpLocks/>
                  </p:cNvGrpSpPr>
                  <p:nvPr/>
                </p:nvGrpSpPr>
                <p:grpSpPr bwMode="auto">
                  <a:xfrm>
                    <a:off x="3498419" y="2120647"/>
                    <a:ext cx="532414" cy="495945"/>
                    <a:chOff x="3235" y="3028"/>
                    <a:chExt cx="442" cy="541"/>
                  </a:xfrm>
                  <a:solidFill>
                    <a:srgbClr val="FFC000"/>
                  </a:solidFill>
                </p:grpSpPr>
                <p:grpSp>
                  <p:nvGrpSpPr>
                    <p:cNvPr id="166" name="Group 6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402" y="3028"/>
                      <a:ext cx="107" cy="541"/>
                      <a:chOff x="3688" y="3008"/>
                      <a:chExt cx="126" cy="590"/>
                    </a:xfrm>
                    <a:grpFill/>
                  </p:grpSpPr>
                  <p:sp>
                    <p:nvSpPr>
                      <p:cNvPr id="171" name="AutoShape 6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688" y="3008"/>
                        <a:ext cx="126" cy="374"/>
                      </a:xfrm>
                      <a:prstGeom prst="upArrow">
                        <a:avLst>
                          <a:gd name="adj1" fmla="val 49204"/>
                          <a:gd name="adj2" fmla="val 59522"/>
                        </a:avLst>
                      </a:prstGeom>
                      <a:grpFill/>
                      <a:ln w="9525">
                        <a:solidFill>
                          <a:srgbClr val="FFC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lIns="0" tIns="0" rIns="0" bIns="0" anchor="ctr">
                        <a:spAutoFit/>
                      </a:bodyPr>
                      <a:lstStyle/>
                      <a:p>
                        <a:pPr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n-US" sz="1800" kern="0" dirty="0">
                          <a:solidFill>
                            <a:srgbClr val="042B3F"/>
                          </a:solidFill>
                        </a:endParaRPr>
                      </a:p>
                    </p:txBody>
                  </p:sp>
                  <p:sp>
                    <p:nvSpPr>
                      <p:cNvPr id="173" name="AutoShape 65"/>
                      <p:cNvSpPr>
                        <a:spLocks noChangeArrowheads="1"/>
                      </p:cNvSpPr>
                      <p:nvPr/>
                    </p:nvSpPr>
                    <p:spPr bwMode="auto">
                      <a:xfrm flipV="1">
                        <a:off x="3688" y="3224"/>
                        <a:ext cx="126" cy="374"/>
                      </a:xfrm>
                      <a:prstGeom prst="upArrow">
                        <a:avLst>
                          <a:gd name="adj1" fmla="val 49204"/>
                          <a:gd name="adj2" fmla="val 59522"/>
                        </a:avLst>
                      </a:prstGeom>
                      <a:grpFill/>
                      <a:ln w="9525">
                        <a:solidFill>
                          <a:srgbClr val="FFC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lIns="0" tIns="0" rIns="0" bIns="0" anchor="ctr">
                        <a:spAutoFit/>
                      </a:bodyPr>
                      <a:lstStyle/>
                      <a:p>
                        <a:pPr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n-US" sz="1800" kern="0" dirty="0">
                          <a:solidFill>
                            <a:srgbClr val="042B3F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67" name="Group 6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235" y="3250"/>
                      <a:ext cx="442" cy="116"/>
                      <a:chOff x="3235" y="3250"/>
                      <a:chExt cx="442" cy="116"/>
                    </a:xfrm>
                    <a:grpFill/>
                  </p:grpSpPr>
                  <p:sp>
                    <p:nvSpPr>
                      <p:cNvPr id="168" name="AutoShape 67"/>
                      <p:cNvSpPr>
                        <a:spLocks noChangeArrowheads="1"/>
                      </p:cNvSpPr>
                      <p:nvPr/>
                    </p:nvSpPr>
                    <p:spPr bwMode="auto">
                      <a:xfrm rot="16200000" flipV="1">
                        <a:off x="3303" y="3182"/>
                        <a:ext cx="116" cy="252"/>
                      </a:xfrm>
                      <a:prstGeom prst="upArrow">
                        <a:avLst>
                          <a:gd name="adj1" fmla="val 49204"/>
                          <a:gd name="adj2" fmla="val 55009"/>
                        </a:avLst>
                      </a:prstGeom>
                      <a:grpFill/>
                      <a:ln w="9525">
                        <a:solidFill>
                          <a:srgbClr val="FFC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lIns="0" tIns="0" rIns="0" bIns="0" anchor="ctr">
                        <a:spAutoFit/>
                      </a:bodyPr>
                      <a:lstStyle/>
                      <a:p>
                        <a:pPr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n-US" sz="1800" kern="0" dirty="0">
                          <a:solidFill>
                            <a:srgbClr val="042B3F"/>
                          </a:solidFill>
                        </a:endParaRPr>
                      </a:p>
                    </p:txBody>
                  </p:sp>
                  <p:sp>
                    <p:nvSpPr>
                      <p:cNvPr id="170" name="AutoShape 68"/>
                      <p:cNvSpPr>
                        <a:spLocks noChangeArrowheads="1"/>
                      </p:cNvSpPr>
                      <p:nvPr/>
                    </p:nvSpPr>
                    <p:spPr bwMode="auto">
                      <a:xfrm rot="5400000" flipH="1" flipV="1">
                        <a:off x="3493" y="3182"/>
                        <a:ext cx="116" cy="252"/>
                      </a:xfrm>
                      <a:prstGeom prst="upArrow">
                        <a:avLst>
                          <a:gd name="adj1" fmla="val 49204"/>
                          <a:gd name="adj2" fmla="val 55009"/>
                        </a:avLst>
                      </a:prstGeom>
                      <a:grpFill/>
                      <a:ln w="9525">
                        <a:solidFill>
                          <a:srgbClr val="FFC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lIns="0" tIns="0" rIns="0" bIns="0" anchor="ctr">
                        <a:spAutoFit/>
                      </a:bodyPr>
                      <a:lstStyle/>
                      <a:p>
                        <a:pPr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n-US" sz="1800" kern="0" dirty="0">
                          <a:solidFill>
                            <a:srgbClr val="042B3F"/>
                          </a:solidFill>
                        </a:endParaRPr>
                      </a:p>
                    </p:txBody>
                  </p:sp>
                </p:grpSp>
              </p:grpSp>
              <p:cxnSp>
                <p:nvCxnSpPr>
                  <p:cNvPr id="89" name="Shape 208"/>
                  <p:cNvCxnSpPr>
                    <a:stCxn id="87" idx="0"/>
                    <a:endCxn id="173" idx="0"/>
                  </p:cNvCxnSpPr>
                  <p:nvPr/>
                </p:nvCxnSpPr>
                <p:spPr>
                  <a:xfrm rot="16200000" flipV="1">
                    <a:off x="4792343" y="1588279"/>
                    <a:ext cx="429359" cy="2485985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28575" cap="flat" cmpd="sng" algn="ctr">
                    <a:solidFill>
                      <a:srgbClr val="BD1B2D"/>
                    </a:solidFill>
                    <a:prstDash val="solid"/>
                  </a:ln>
                  <a:effectLst/>
                </p:spPr>
              </p:cxnSp>
              <p:sp>
                <p:nvSpPr>
                  <p:cNvPr id="90" name="TextBox 89"/>
                  <p:cNvSpPr txBox="1"/>
                  <p:nvPr/>
                </p:nvSpPr>
                <p:spPr>
                  <a:xfrm>
                    <a:off x="6119861" y="1879118"/>
                    <a:ext cx="1780555" cy="2616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100" kern="0" dirty="0">
                        <a:solidFill>
                          <a:srgbClr val="042B3F"/>
                        </a:solidFill>
                      </a:rPr>
                      <a:t>(Client and CLI) </a:t>
                    </a:r>
                  </a:p>
                </p:txBody>
              </p:sp>
              <p:sp>
                <p:nvSpPr>
                  <p:cNvPr id="91" name="TextBox 90"/>
                  <p:cNvSpPr txBox="1"/>
                  <p:nvPr/>
                </p:nvSpPr>
                <p:spPr>
                  <a:xfrm>
                    <a:off x="961056" y="2196161"/>
                    <a:ext cx="905070" cy="2616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100" kern="0" dirty="0">
                        <a:solidFill>
                          <a:srgbClr val="042B3F"/>
                        </a:solidFill>
                      </a:rPr>
                      <a:t>Chassis</a:t>
                    </a:r>
                  </a:p>
                </p:txBody>
              </p:sp>
              <p:sp>
                <p:nvSpPr>
                  <p:cNvPr id="93" name="Rectangle 92"/>
                  <p:cNvSpPr/>
                  <p:nvPr/>
                </p:nvSpPr>
                <p:spPr>
                  <a:xfrm>
                    <a:off x="748526" y="2194038"/>
                    <a:ext cx="352486" cy="3685592"/>
                  </a:xfrm>
                  <a:prstGeom prst="rect">
                    <a:avLst/>
                  </a:prstGeom>
                  <a:solidFill>
                    <a:srgbClr val="4682A5"/>
                  </a:solidFill>
                  <a:ln w="25400" cap="flat" cmpd="sng" algn="ctr">
                    <a:solidFill>
                      <a:srgbClr val="4682A5">
                        <a:shade val="50000"/>
                      </a:srgbClr>
                    </a:solidFill>
                    <a:prstDash val="solid"/>
                  </a:ln>
                  <a:effectLst/>
                </p:spPr>
                <p:txBody>
                  <a:bodyPr vert="wordArtVert" rtlCol="0" anchor="ctr" anchorCtr="1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200" b="1" kern="0" dirty="0">
                        <a:solidFill>
                          <a:srgbClr val="FFFFFF"/>
                        </a:solidFill>
                        <a:latin typeface="Arial"/>
                        <a:ea typeface="+mn-ea"/>
                      </a:rPr>
                      <a:t>Cooling  Fans</a:t>
                    </a:r>
                    <a:endParaRPr lang="en-US" sz="900" b="1" kern="0" dirty="0">
                      <a:solidFill>
                        <a:srgbClr val="FFFFFF"/>
                      </a:solidFill>
                      <a:latin typeface="Arial"/>
                      <a:ea typeface="+mn-ea"/>
                    </a:endParaRPr>
                  </a:p>
                </p:txBody>
              </p:sp>
              <p:grpSp>
                <p:nvGrpSpPr>
                  <p:cNvPr id="94" name="Group 296"/>
                  <p:cNvGrpSpPr/>
                  <p:nvPr/>
                </p:nvGrpSpPr>
                <p:grpSpPr>
                  <a:xfrm>
                    <a:off x="6085524" y="5661563"/>
                    <a:ext cx="1942136" cy="252820"/>
                    <a:chOff x="5889573" y="5598004"/>
                    <a:chExt cx="1942136" cy="252820"/>
                  </a:xfrm>
                </p:grpSpPr>
                <p:sp>
                  <p:nvSpPr>
                    <p:cNvPr id="161" name="Rounded Rectangle 160"/>
                    <p:cNvSpPr/>
                    <p:nvPr/>
                  </p:nvSpPr>
                  <p:spPr>
                    <a:xfrm>
                      <a:off x="5889573" y="5601277"/>
                      <a:ext cx="523875" cy="247650"/>
                    </a:xfrm>
                    <a:prstGeom prst="roundRect">
                      <a:avLst/>
                    </a:prstGeom>
                    <a:solidFill>
                      <a:srgbClr val="4682A5">
                        <a:lumMod val="60000"/>
                        <a:lumOff val="40000"/>
                      </a:srgbClr>
                    </a:solidFill>
                    <a:ln w="25400" cap="flat" cmpd="sng" algn="ctr">
                      <a:solidFill>
                        <a:srgbClr val="4682A5">
                          <a:shade val="50000"/>
                        </a:srgbClr>
                      </a:solidFill>
                      <a:prstDash val="solid"/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txBody>
                    <a:bodyPr rtlCol="0" anchor="ctr"/>
                    <a:lstStyle/>
                    <a:p>
                      <a:pPr algn="ctr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200" kern="0" dirty="0">
                          <a:solidFill>
                            <a:srgbClr val="FFFFFF"/>
                          </a:solidFill>
                          <a:latin typeface="Arial"/>
                          <a:ea typeface="+mn-ea"/>
                        </a:rPr>
                        <a:t>SFP</a:t>
                      </a:r>
                    </a:p>
                  </p:txBody>
                </p:sp>
                <p:sp>
                  <p:nvSpPr>
                    <p:cNvPr id="162" name="Rounded Rectangle 161"/>
                    <p:cNvSpPr/>
                    <p:nvPr/>
                  </p:nvSpPr>
                  <p:spPr>
                    <a:xfrm>
                      <a:off x="6598704" y="5598004"/>
                      <a:ext cx="523875" cy="247650"/>
                    </a:xfrm>
                    <a:prstGeom prst="roundRect">
                      <a:avLst/>
                    </a:prstGeom>
                    <a:solidFill>
                      <a:srgbClr val="4682A5">
                        <a:lumMod val="60000"/>
                        <a:lumOff val="40000"/>
                      </a:srgbClr>
                    </a:solidFill>
                    <a:ln w="25400" cap="flat" cmpd="sng" algn="ctr">
                      <a:solidFill>
                        <a:srgbClr val="4682A5">
                          <a:shade val="50000"/>
                        </a:srgbClr>
                      </a:solidFill>
                      <a:prstDash val="solid"/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txBody>
                    <a:bodyPr rtlCol="0" anchor="ctr"/>
                    <a:lstStyle/>
                    <a:p>
                      <a:pPr algn="ctr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200" kern="0" dirty="0">
                          <a:solidFill>
                            <a:srgbClr val="FFFFFF"/>
                          </a:solidFill>
                          <a:latin typeface="Arial"/>
                          <a:ea typeface="+mn-ea"/>
                        </a:rPr>
                        <a:t>SFP</a:t>
                      </a:r>
                    </a:p>
                  </p:txBody>
                </p:sp>
                <p:sp>
                  <p:nvSpPr>
                    <p:cNvPr id="163" name="Rounded Rectangle 162"/>
                    <p:cNvSpPr/>
                    <p:nvPr/>
                  </p:nvSpPr>
                  <p:spPr>
                    <a:xfrm>
                      <a:off x="7307834" y="5603174"/>
                      <a:ext cx="523875" cy="247650"/>
                    </a:xfrm>
                    <a:prstGeom prst="roundRect">
                      <a:avLst/>
                    </a:prstGeom>
                    <a:solidFill>
                      <a:srgbClr val="4682A5">
                        <a:lumMod val="60000"/>
                        <a:lumOff val="40000"/>
                      </a:srgbClr>
                    </a:solidFill>
                    <a:ln w="25400" cap="flat" cmpd="sng" algn="ctr">
                      <a:solidFill>
                        <a:srgbClr val="4682A5">
                          <a:shade val="50000"/>
                        </a:srgbClr>
                      </a:solidFill>
                      <a:prstDash val="solid"/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txBody>
                    <a:bodyPr rtlCol="0" anchor="ctr"/>
                    <a:lstStyle/>
                    <a:p>
                      <a:pPr algn="ctr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200" kern="0" dirty="0">
                          <a:solidFill>
                            <a:srgbClr val="FFFFFF"/>
                          </a:solidFill>
                          <a:latin typeface="Arial"/>
                          <a:ea typeface="+mn-ea"/>
                        </a:rPr>
                        <a:t>SFP</a:t>
                      </a:r>
                    </a:p>
                  </p:txBody>
                </p:sp>
                <p:sp>
                  <p:nvSpPr>
                    <p:cNvPr id="164" name="Oval 163"/>
                    <p:cNvSpPr/>
                    <p:nvPr/>
                  </p:nvSpPr>
                  <p:spPr>
                    <a:xfrm>
                      <a:off x="6459423" y="5672996"/>
                      <a:ext cx="93306" cy="83975"/>
                    </a:xfrm>
                    <a:prstGeom prst="ellipse">
                      <a:avLst/>
                    </a:prstGeom>
                    <a:solidFill>
                      <a:srgbClr val="4682A5"/>
                    </a:solidFill>
                    <a:ln w="25400" cap="flat" cmpd="sng" algn="ctr">
                      <a:solidFill>
                        <a:srgbClr val="4682A5">
                          <a:shade val="50000"/>
                        </a:srgb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 sz="1800" kern="0" dirty="0">
                        <a:solidFill>
                          <a:srgbClr val="FFFFFF"/>
                        </a:solidFill>
                        <a:latin typeface="Arial"/>
                        <a:ea typeface="+mn-ea"/>
                      </a:endParaRPr>
                    </a:p>
                  </p:txBody>
                </p:sp>
                <p:sp>
                  <p:nvSpPr>
                    <p:cNvPr id="165" name="Oval 164"/>
                    <p:cNvSpPr/>
                    <p:nvPr/>
                  </p:nvSpPr>
                  <p:spPr>
                    <a:xfrm>
                      <a:off x="7168554" y="5672996"/>
                      <a:ext cx="93306" cy="83975"/>
                    </a:xfrm>
                    <a:prstGeom prst="ellipse">
                      <a:avLst/>
                    </a:prstGeom>
                    <a:solidFill>
                      <a:srgbClr val="4682A5"/>
                    </a:solidFill>
                    <a:ln w="25400" cap="flat" cmpd="sng" algn="ctr">
                      <a:solidFill>
                        <a:srgbClr val="4682A5">
                          <a:shade val="50000"/>
                        </a:srgb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 sz="1800" kern="0" dirty="0">
                        <a:solidFill>
                          <a:srgbClr val="FFFFFF"/>
                        </a:solidFill>
                        <a:latin typeface="Arial"/>
                        <a:ea typeface="+mn-ea"/>
                      </a:endParaRPr>
                    </a:p>
                  </p:txBody>
                </p:sp>
              </p:grpSp>
              <p:grpSp>
                <p:nvGrpSpPr>
                  <p:cNvPr id="95" name="Group 289"/>
                  <p:cNvGrpSpPr/>
                  <p:nvPr/>
                </p:nvGrpSpPr>
                <p:grpSpPr>
                  <a:xfrm>
                    <a:off x="1516616" y="5661563"/>
                    <a:ext cx="1942136" cy="252820"/>
                    <a:chOff x="1768553" y="5601108"/>
                    <a:chExt cx="1942136" cy="252820"/>
                  </a:xfrm>
                </p:grpSpPr>
                <p:sp>
                  <p:nvSpPr>
                    <p:cNvPr id="156" name="Rounded Rectangle 155"/>
                    <p:cNvSpPr/>
                    <p:nvPr/>
                  </p:nvSpPr>
                  <p:spPr>
                    <a:xfrm>
                      <a:off x="2477684" y="5601108"/>
                      <a:ext cx="523875" cy="247650"/>
                    </a:xfrm>
                    <a:prstGeom prst="roundRect">
                      <a:avLst/>
                    </a:prstGeom>
                    <a:solidFill>
                      <a:srgbClr val="4682A5">
                        <a:lumMod val="60000"/>
                        <a:lumOff val="40000"/>
                      </a:srgbClr>
                    </a:solidFill>
                    <a:ln w="25400" cap="flat" cmpd="sng" algn="ctr">
                      <a:solidFill>
                        <a:srgbClr val="4682A5">
                          <a:shade val="50000"/>
                        </a:srgbClr>
                      </a:solidFill>
                      <a:prstDash val="solid"/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txBody>
                    <a:bodyPr rtlCol="0" anchor="ctr"/>
                    <a:lstStyle/>
                    <a:p>
                      <a:pPr algn="ctr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200" kern="0" dirty="0">
                          <a:solidFill>
                            <a:srgbClr val="FFFFFF"/>
                          </a:solidFill>
                          <a:latin typeface="Arial"/>
                          <a:ea typeface="+mn-ea"/>
                        </a:rPr>
                        <a:t>SFP</a:t>
                      </a:r>
                    </a:p>
                  </p:txBody>
                </p:sp>
                <p:sp>
                  <p:nvSpPr>
                    <p:cNvPr id="157" name="Rounded Rectangle 156"/>
                    <p:cNvSpPr/>
                    <p:nvPr/>
                  </p:nvSpPr>
                  <p:spPr>
                    <a:xfrm>
                      <a:off x="3186814" y="5606278"/>
                      <a:ext cx="523875" cy="247650"/>
                    </a:xfrm>
                    <a:prstGeom prst="roundRect">
                      <a:avLst/>
                    </a:prstGeom>
                    <a:solidFill>
                      <a:srgbClr val="4682A5">
                        <a:lumMod val="60000"/>
                        <a:lumOff val="40000"/>
                      </a:srgbClr>
                    </a:solidFill>
                    <a:ln w="25400" cap="flat" cmpd="sng" algn="ctr">
                      <a:solidFill>
                        <a:srgbClr val="4682A5">
                          <a:shade val="50000"/>
                        </a:srgbClr>
                      </a:solidFill>
                      <a:prstDash val="solid"/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txBody>
                    <a:bodyPr rtlCol="0" anchor="ctr"/>
                    <a:lstStyle/>
                    <a:p>
                      <a:pPr algn="ctr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200" kern="0" dirty="0">
                          <a:solidFill>
                            <a:srgbClr val="FFFFFF"/>
                          </a:solidFill>
                          <a:latin typeface="Arial"/>
                          <a:ea typeface="+mn-ea"/>
                        </a:rPr>
                        <a:t>SFP</a:t>
                      </a:r>
                    </a:p>
                  </p:txBody>
                </p:sp>
                <p:sp>
                  <p:nvSpPr>
                    <p:cNvPr id="158" name="Oval 157"/>
                    <p:cNvSpPr/>
                    <p:nvPr/>
                  </p:nvSpPr>
                  <p:spPr>
                    <a:xfrm>
                      <a:off x="2338403" y="5676100"/>
                      <a:ext cx="93306" cy="83975"/>
                    </a:xfrm>
                    <a:prstGeom prst="ellipse">
                      <a:avLst/>
                    </a:prstGeom>
                    <a:solidFill>
                      <a:srgbClr val="4682A5"/>
                    </a:solidFill>
                    <a:ln w="25400" cap="flat" cmpd="sng" algn="ctr">
                      <a:solidFill>
                        <a:srgbClr val="4682A5">
                          <a:shade val="50000"/>
                        </a:srgb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 sz="1800" kern="0" dirty="0">
                        <a:solidFill>
                          <a:srgbClr val="FFFFFF"/>
                        </a:solidFill>
                        <a:latin typeface="Arial"/>
                        <a:ea typeface="+mn-ea"/>
                      </a:endParaRPr>
                    </a:p>
                  </p:txBody>
                </p:sp>
                <p:sp>
                  <p:nvSpPr>
                    <p:cNvPr id="159" name="Oval 158"/>
                    <p:cNvSpPr/>
                    <p:nvPr/>
                  </p:nvSpPr>
                  <p:spPr>
                    <a:xfrm>
                      <a:off x="3047534" y="5676100"/>
                      <a:ext cx="93306" cy="83975"/>
                    </a:xfrm>
                    <a:prstGeom prst="ellipse">
                      <a:avLst/>
                    </a:prstGeom>
                    <a:solidFill>
                      <a:srgbClr val="4682A5"/>
                    </a:solidFill>
                    <a:ln w="25400" cap="flat" cmpd="sng" algn="ctr">
                      <a:solidFill>
                        <a:srgbClr val="4682A5">
                          <a:shade val="50000"/>
                        </a:srgb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 sz="1800" kern="0" dirty="0">
                        <a:solidFill>
                          <a:srgbClr val="FFFFFF"/>
                        </a:solidFill>
                        <a:latin typeface="Arial"/>
                        <a:ea typeface="+mn-ea"/>
                      </a:endParaRPr>
                    </a:p>
                  </p:txBody>
                </p:sp>
                <p:sp>
                  <p:nvSpPr>
                    <p:cNvPr id="160" name="Rounded Rectangle 159"/>
                    <p:cNvSpPr/>
                    <p:nvPr/>
                  </p:nvSpPr>
                  <p:spPr>
                    <a:xfrm>
                      <a:off x="1768553" y="5604381"/>
                      <a:ext cx="523875" cy="247650"/>
                    </a:xfrm>
                    <a:prstGeom prst="roundRect">
                      <a:avLst/>
                    </a:prstGeom>
                    <a:solidFill>
                      <a:srgbClr val="4682A5">
                        <a:lumMod val="60000"/>
                        <a:lumOff val="40000"/>
                      </a:srgbClr>
                    </a:solidFill>
                    <a:ln w="25400" cap="flat" cmpd="sng" algn="ctr">
                      <a:solidFill>
                        <a:srgbClr val="4682A5">
                          <a:shade val="50000"/>
                        </a:srgbClr>
                      </a:solidFill>
                      <a:prstDash val="solid"/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txBody>
                    <a:bodyPr rtlCol="0" anchor="ctr"/>
                    <a:lstStyle/>
                    <a:p>
                      <a:pPr algn="ctr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200" kern="0" dirty="0">
                          <a:solidFill>
                            <a:srgbClr val="FFFFFF"/>
                          </a:solidFill>
                          <a:latin typeface="Arial"/>
                          <a:ea typeface="+mn-ea"/>
                        </a:rPr>
                        <a:t>SFP</a:t>
                      </a:r>
                    </a:p>
                  </p:txBody>
                </p:sp>
              </p:grpSp>
              <p:cxnSp>
                <p:nvCxnSpPr>
                  <p:cNvPr id="98" name="Straight Arrow Connector 97"/>
                  <p:cNvCxnSpPr/>
                  <p:nvPr/>
                </p:nvCxnSpPr>
                <p:spPr>
                  <a:xfrm rot="16200000" flipV="1">
                    <a:off x="7573154" y="6072200"/>
                    <a:ext cx="385141" cy="1"/>
                  </a:xfrm>
                  <a:prstGeom prst="straightConnector1">
                    <a:avLst/>
                  </a:prstGeom>
                  <a:noFill/>
                  <a:ln w="28575" cap="flat" cmpd="sng" algn="ctr">
                    <a:solidFill>
                      <a:srgbClr val="BD1B2D"/>
                    </a:solidFill>
                    <a:prstDash val="solid"/>
                    <a:headEnd type="arrow"/>
                    <a:tailEnd type="arrow"/>
                  </a:ln>
                  <a:effectLst/>
                </p:spPr>
              </p:cxnSp>
              <p:grpSp>
                <p:nvGrpSpPr>
                  <p:cNvPr id="99" name="Group 98"/>
                  <p:cNvGrpSpPr/>
                  <p:nvPr/>
                </p:nvGrpSpPr>
                <p:grpSpPr>
                  <a:xfrm>
                    <a:off x="3839548" y="5661563"/>
                    <a:ext cx="1869055" cy="252820"/>
                    <a:chOff x="4510201" y="5661563"/>
                    <a:chExt cx="1233005" cy="252820"/>
                  </a:xfrm>
                </p:grpSpPr>
                <p:sp>
                  <p:nvSpPr>
                    <p:cNvPr id="153" name="Rounded Rectangle 152"/>
                    <p:cNvSpPr/>
                    <p:nvPr/>
                  </p:nvSpPr>
                  <p:spPr>
                    <a:xfrm>
                      <a:off x="4510201" y="5661563"/>
                      <a:ext cx="523875" cy="247650"/>
                    </a:xfrm>
                    <a:prstGeom prst="roundRect">
                      <a:avLst/>
                    </a:prstGeom>
                    <a:solidFill>
                      <a:srgbClr val="4682A5">
                        <a:lumMod val="60000"/>
                        <a:lumOff val="40000"/>
                      </a:srgbClr>
                    </a:solidFill>
                    <a:ln w="25400" cap="flat" cmpd="sng" algn="ctr">
                      <a:solidFill>
                        <a:srgbClr val="4682A5">
                          <a:shade val="50000"/>
                        </a:srgbClr>
                      </a:solidFill>
                      <a:prstDash val="solid"/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txBody>
                    <a:bodyPr rtlCol="0" anchor="ctr"/>
                    <a:lstStyle/>
                    <a:p>
                      <a:pPr algn="ctr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200" kern="0" dirty="0">
                          <a:solidFill>
                            <a:srgbClr val="FFFFFF"/>
                          </a:solidFill>
                          <a:latin typeface="Arial"/>
                          <a:ea typeface="+mn-ea"/>
                        </a:rPr>
                        <a:t>(Q)SFP</a:t>
                      </a:r>
                    </a:p>
                  </p:txBody>
                </p:sp>
                <p:sp>
                  <p:nvSpPr>
                    <p:cNvPr id="154" name="Rounded Rectangle 153"/>
                    <p:cNvSpPr/>
                    <p:nvPr/>
                  </p:nvSpPr>
                  <p:spPr>
                    <a:xfrm>
                      <a:off x="5219331" y="5666733"/>
                      <a:ext cx="523875" cy="247650"/>
                    </a:xfrm>
                    <a:prstGeom prst="roundRect">
                      <a:avLst/>
                    </a:prstGeom>
                    <a:solidFill>
                      <a:srgbClr val="4682A5">
                        <a:lumMod val="60000"/>
                        <a:lumOff val="40000"/>
                      </a:srgbClr>
                    </a:solidFill>
                    <a:ln w="25400" cap="flat" cmpd="sng" algn="ctr">
                      <a:solidFill>
                        <a:srgbClr val="4682A5">
                          <a:shade val="50000"/>
                        </a:srgbClr>
                      </a:solidFill>
                      <a:prstDash val="solid"/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txBody>
                    <a:bodyPr rtlCol="0" anchor="ctr"/>
                    <a:lstStyle/>
                    <a:p>
                      <a:pPr algn="ctr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200" kern="0" dirty="0">
                          <a:solidFill>
                            <a:srgbClr val="FFFFFF"/>
                          </a:solidFill>
                          <a:latin typeface="Arial"/>
                          <a:ea typeface="+mn-ea"/>
                        </a:rPr>
                        <a:t>(Q)SFP</a:t>
                      </a:r>
                    </a:p>
                  </p:txBody>
                </p:sp>
                <p:sp>
                  <p:nvSpPr>
                    <p:cNvPr id="155" name="Oval 154"/>
                    <p:cNvSpPr/>
                    <p:nvPr/>
                  </p:nvSpPr>
                  <p:spPr>
                    <a:xfrm>
                      <a:off x="5080051" y="5736555"/>
                      <a:ext cx="93306" cy="83975"/>
                    </a:xfrm>
                    <a:prstGeom prst="ellipse">
                      <a:avLst/>
                    </a:prstGeom>
                    <a:solidFill>
                      <a:srgbClr val="4682A5"/>
                    </a:solidFill>
                    <a:ln w="25400" cap="flat" cmpd="sng" algn="ctr">
                      <a:solidFill>
                        <a:srgbClr val="4682A5">
                          <a:shade val="50000"/>
                        </a:srgb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 sz="1800" kern="0" dirty="0">
                        <a:solidFill>
                          <a:srgbClr val="FFFFFF"/>
                        </a:solidFill>
                        <a:latin typeface="Arial"/>
                        <a:ea typeface="+mn-ea"/>
                      </a:endParaRPr>
                    </a:p>
                  </p:txBody>
                </p:sp>
              </p:grpSp>
              <p:sp>
                <p:nvSpPr>
                  <p:cNvPr id="100" name="Rounded Rectangle 99"/>
                  <p:cNvSpPr/>
                  <p:nvPr/>
                </p:nvSpPr>
                <p:spPr>
                  <a:xfrm>
                    <a:off x="1848768" y="3045951"/>
                    <a:ext cx="1647824" cy="700087"/>
                  </a:xfrm>
                  <a:prstGeom prst="roundRect">
                    <a:avLst/>
                  </a:prstGeom>
                  <a:solidFill>
                    <a:srgbClr val="4682A5"/>
                  </a:solidFill>
                  <a:ln w="25400" cap="flat" cmpd="sng" algn="ctr">
                    <a:solidFill>
                      <a:srgbClr val="4682A5">
                        <a:shade val="50000"/>
                      </a:srgbClr>
                    </a:solidFill>
                    <a:prstDash val="solid"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100" kern="0" dirty="0">
                      <a:solidFill>
                        <a:srgbClr val="FFFFFF"/>
                      </a:solidFill>
                      <a:latin typeface="Arial"/>
                      <a:ea typeface="+mn-ea"/>
                    </a:endParaRPr>
                  </a:p>
                  <a:p>
                    <a:pPr algn="ctr" eaLnBrk="1" fontAlgn="auto" hangingPunct="1">
                      <a:spcBef>
                        <a:spcPts val="60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100" kern="0" dirty="0">
                        <a:solidFill>
                          <a:srgbClr val="FFFFFF"/>
                        </a:solidFill>
                        <a:latin typeface="Arial"/>
                        <a:ea typeface="+mn-ea"/>
                      </a:rPr>
                      <a:t> Switch Processor</a:t>
                    </a:r>
                  </a:p>
                </p:txBody>
              </p:sp>
              <p:grpSp>
                <p:nvGrpSpPr>
                  <p:cNvPr id="102" name="Group 62"/>
                  <p:cNvGrpSpPr>
                    <a:grpSpLocks/>
                  </p:cNvGrpSpPr>
                  <p:nvPr/>
                </p:nvGrpSpPr>
                <p:grpSpPr bwMode="auto">
                  <a:xfrm>
                    <a:off x="2432387" y="2972043"/>
                    <a:ext cx="521117" cy="481533"/>
                    <a:chOff x="3228" y="3018"/>
                    <a:chExt cx="456" cy="561"/>
                  </a:xfrm>
                  <a:solidFill>
                    <a:srgbClr val="FFC000"/>
                  </a:solidFill>
                </p:grpSpPr>
                <p:grpSp>
                  <p:nvGrpSpPr>
                    <p:cNvPr id="145" name="Group 6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402" y="3018"/>
                      <a:ext cx="107" cy="561"/>
                      <a:chOff x="3688" y="2997"/>
                      <a:chExt cx="126" cy="612"/>
                    </a:xfrm>
                    <a:grpFill/>
                  </p:grpSpPr>
                  <p:sp>
                    <p:nvSpPr>
                      <p:cNvPr id="151" name="AutoShape 6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688" y="2997"/>
                        <a:ext cx="126" cy="396"/>
                      </a:xfrm>
                      <a:prstGeom prst="upArrow">
                        <a:avLst>
                          <a:gd name="adj1" fmla="val 49204"/>
                          <a:gd name="adj2" fmla="val 59522"/>
                        </a:avLst>
                      </a:prstGeom>
                      <a:grpFill/>
                      <a:ln w="9525">
                        <a:solidFill>
                          <a:srgbClr val="FFC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lIns="0" tIns="0" rIns="0" bIns="0" anchor="ctr">
                        <a:spAutoFit/>
                      </a:bodyPr>
                      <a:lstStyle/>
                      <a:p>
                        <a:pPr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n-US" sz="1800" kern="0" dirty="0">
                          <a:solidFill>
                            <a:srgbClr val="042B3F"/>
                          </a:solidFill>
                        </a:endParaRPr>
                      </a:p>
                    </p:txBody>
                  </p:sp>
                  <p:sp>
                    <p:nvSpPr>
                      <p:cNvPr id="152" name="AutoShape 65"/>
                      <p:cNvSpPr>
                        <a:spLocks noChangeArrowheads="1"/>
                      </p:cNvSpPr>
                      <p:nvPr/>
                    </p:nvSpPr>
                    <p:spPr bwMode="auto">
                      <a:xfrm flipV="1">
                        <a:off x="3688" y="3213"/>
                        <a:ext cx="126" cy="396"/>
                      </a:xfrm>
                      <a:prstGeom prst="upArrow">
                        <a:avLst>
                          <a:gd name="adj1" fmla="val 49204"/>
                          <a:gd name="adj2" fmla="val 59522"/>
                        </a:avLst>
                      </a:prstGeom>
                      <a:grpFill/>
                      <a:ln w="9525">
                        <a:solidFill>
                          <a:srgbClr val="FFC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lIns="0" tIns="0" rIns="0" bIns="0" anchor="ctr">
                        <a:spAutoFit/>
                      </a:bodyPr>
                      <a:lstStyle/>
                      <a:p>
                        <a:pPr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n-US" sz="1800" kern="0" dirty="0">
                          <a:solidFill>
                            <a:srgbClr val="042B3F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46" name="Group 6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228" y="3250"/>
                      <a:ext cx="456" cy="116"/>
                      <a:chOff x="3228" y="3250"/>
                      <a:chExt cx="456" cy="116"/>
                    </a:xfrm>
                    <a:grpFill/>
                  </p:grpSpPr>
                  <p:sp>
                    <p:nvSpPr>
                      <p:cNvPr id="147" name="AutoShape 67"/>
                      <p:cNvSpPr>
                        <a:spLocks noChangeArrowheads="1"/>
                      </p:cNvSpPr>
                      <p:nvPr/>
                    </p:nvSpPr>
                    <p:spPr bwMode="auto">
                      <a:xfrm rot="16200000" flipV="1">
                        <a:off x="3303" y="3175"/>
                        <a:ext cx="116" cy="266"/>
                      </a:xfrm>
                      <a:prstGeom prst="upArrow">
                        <a:avLst>
                          <a:gd name="adj1" fmla="val 49204"/>
                          <a:gd name="adj2" fmla="val 55009"/>
                        </a:avLst>
                      </a:prstGeom>
                      <a:grpFill/>
                      <a:ln w="9525">
                        <a:solidFill>
                          <a:srgbClr val="FFC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lIns="0" tIns="0" rIns="0" bIns="0" anchor="ctr">
                        <a:spAutoFit/>
                      </a:bodyPr>
                      <a:lstStyle/>
                      <a:p>
                        <a:pPr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n-US" sz="1800" kern="0" dirty="0">
                          <a:solidFill>
                            <a:srgbClr val="042B3F"/>
                          </a:solidFill>
                        </a:endParaRPr>
                      </a:p>
                    </p:txBody>
                  </p:sp>
                  <p:sp>
                    <p:nvSpPr>
                      <p:cNvPr id="149" name="AutoShape 68"/>
                      <p:cNvSpPr>
                        <a:spLocks noChangeArrowheads="1"/>
                      </p:cNvSpPr>
                      <p:nvPr/>
                    </p:nvSpPr>
                    <p:spPr bwMode="auto">
                      <a:xfrm rot="5400000" flipH="1" flipV="1">
                        <a:off x="3493" y="3175"/>
                        <a:ext cx="116" cy="266"/>
                      </a:xfrm>
                      <a:prstGeom prst="upArrow">
                        <a:avLst>
                          <a:gd name="adj1" fmla="val 49204"/>
                          <a:gd name="adj2" fmla="val 55009"/>
                        </a:avLst>
                      </a:prstGeom>
                      <a:grpFill/>
                      <a:ln w="9525">
                        <a:solidFill>
                          <a:srgbClr val="FFC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lIns="0" tIns="0" rIns="0" bIns="0" anchor="ctr">
                        <a:spAutoFit/>
                      </a:bodyPr>
                      <a:lstStyle/>
                      <a:p>
                        <a:pPr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n-US" sz="1800" kern="0" dirty="0">
                          <a:solidFill>
                            <a:srgbClr val="042B3F"/>
                          </a:solidFill>
                        </a:endParaRPr>
                      </a:p>
                    </p:txBody>
                  </p:sp>
                </p:grpSp>
              </p:grpSp>
              <p:cxnSp>
                <p:nvCxnSpPr>
                  <p:cNvPr id="103" name="Shape 310"/>
                  <p:cNvCxnSpPr>
                    <a:stCxn id="87" idx="1"/>
                    <a:endCxn id="100" idx="3"/>
                  </p:cNvCxnSpPr>
                  <p:nvPr/>
                </p:nvCxnSpPr>
                <p:spPr>
                  <a:xfrm rot="10800000">
                    <a:off x="3496592" y="3395995"/>
                    <a:ext cx="1761388" cy="1588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28575" cap="flat" cmpd="sng" algn="ctr">
                    <a:solidFill>
                      <a:srgbClr val="BD1B2D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5" name="Shape 313"/>
                  <p:cNvCxnSpPr>
                    <a:stCxn id="100" idx="2"/>
                    <a:endCxn id="84" idx="0"/>
                  </p:cNvCxnSpPr>
                  <p:nvPr/>
                </p:nvCxnSpPr>
                <p:spPr>
                  <a:xfrm rot="16200000" flipH="1">
                    <a:off x="3613763" y="2804954"/>
                    <a:ext cx="204135" cy="2086301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28575" cap="flat" cmpd="sng" algn="ctr">
                    <a:solidFill>
                      <a:srgbClr val="BD1B2D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7" name="Shape 331"/>
                  <p:cNvCxnSpPr>
                    <a:stCxn id="100" idx="1"/>
                  </p:cNvCxnSpPr>
                  <p:nvPr/>
                </p:nvCxnSpPr>
                <p:spPr>
                  <a:xfrm rot="10800000" flipH="1" flipV="1">
                    <a:off x="1848768" y="3395995"/>
                    <a:ext cx="6202244" cy="2222580"/>
                  </a:xfrm>
                  <a:prstGeom prst="bentConnector3">
                    <a:avLst>
                      <a:gd name="adj1" fmla="val -3686"/>
                    </a:avLst>
                  </a:prstGeom>
                  <a:noFill/>
                  <a:ln w="19050" cap="flat" cmpd="sng" algn="ctr">
                    <a:solidFill>
                      <a:srgbClr val="FFC000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9" name="Straight Arrow Connector 108"/>
                  <p:cNvCxnSpPr>
                    <a:stCxn id="160" idx="0"/>
                    <a:endCxn id="84" idx="1"/>
                  </p:cNvCxnSpPr>
                  <p:nvPr/>
                </p:nvCxnSpPr>
                <p:spPr>
                  <a:xfrm rot="5400000" flipH="1" flipV="1">
                    <a:off x="2309200" y="3967280"/>
                    <a:ext cx="1166911" cy="2228202"/>
                  </a:xfrm>
                  <a:prstGeom prst="straightConnector1">
                    <a:avLst/>
                  </a:prstGeom>
                  <a:noFill/>
                  <a:ln w="28575" cap="flat" cmpd="sng" algn="ctr">
                    <a:solidFill>
                      <a:srgbClr val="BD1B2D"/>
                    </a:solidFill>
                    <a:prstDash val="solid"/>
                    <a:headEnd type="arrow"/>
                    <a:tailEnd type="arrow"/>
                  </a:ln>
                  <a:effectLst/>
                </p:spPr>
              </p:cxnSp>
              <p:cxnSp>
                <p:nvCxnSpPr>
                  <p:cNvPr id="110" name="Straight Arrow Connector 109"/>
                  <p:cNvCxnSpPr>
                    <a:stCxn id="84" idx="3"/>
                    <a:endCxn id="163" idx="0"/>
                  </p:cNvCxnSpPr>
                  <p:nvPr/>
                </p:nvCxnSpPr>
                <p:spPr>
                  <a:xfrm>
                    <a:off x="5511206" y="4497925"/>
                    <a:ext cx="2254517" cy="1168808"/>
                  </a:xfrm>
                  <a:prstGeom prst="straightConnector1">
                    <a:avLst/>
                  </a:prstGeom>
                  <a:noFill/>
                  <a:ln w="28575" cap="flat" cmpd="sng" algn="ctr">
                    <a:solidFill>
                      <a:srgbClr val="BD1B2D"/>
                    </a:solidFill>
                    <a:prstDash val="solid"/>
                    <a:headEnd type="arrow"/>
                    <a:tailEnd type="arrow"/>
                  </a:ln>
                  <a:effectLst/>
                </p:spPr>
              </p:cxnSp>
              <p:sp>
                <p:nvSpPr>
                  <p:cNvPr id="111" name="TextBox 110"/>
                  <p:cNvSpPr txBox="1"/>
                  <p:nvPr/>
                </p:nvSpPr>
                <p:spPr>
                  <a:xfrm>
                    <a:off x="2545018" y="2352673"/>
                    <a:ext cx="1175658" cy="21544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800" kern="0" dirty="0">
                        <a:solidFill>
                          <a:srgbClr val="042B3F"/>
                        </a:solidFill>
                      </a:rPr>
                      <a:t>Embedded MAC </a:t>
                    </a:r>
                  </a:p>
                </p:txBody>
              </p:sp>
              <p:sp>
                <p:nvSpPr>
                  <p:cNvPr id="112" name="Sun 111"/>
                  <p:cNvSpPr/>
                  <p:nvPr/>
                </p:nvSpPr>
                <p:spPr>
                  <a:xfrm>
                    <a:off x="765111" y="4208721"/>
                    <a:ext cx="307910" cy="298580"/>
                  </a:xfrm>
                  <a:prstGeom prst="sun">
                    <a:avLst/>
                  </a:prstGeom>
                  <a:solidFill>
                    <a:srgbClr val="EA7125"/>
                  </a:solidFill>
                  <a:ln w="25400" cap="flat" cmpd="sng" algn="ctr">
                    <a:solidFill>
                      <a:srgbClr val="A4AAAC">
                        <a:lumMod val="7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800" kern="0" dirty="0">
                      <a:solidFill>
                        <a:srgbClr val="FFFFFF"/>
                      </a:solidFill>
                      <a:latin typeface="Arial"/>
                      <a:ea typeface="+mn-ea"/>
                    </a:endParaRPr>
                  </a:p>
                </p:txBody>
              </p:sp>
              <p:sp>
                <p:nvSpPr>
                  <p:cNvPr id="113" name="Right Arrow 112"/>
                  <p:cNvSpPr/>
                  <p:nvPr/>
                </p:nvSpPr>
                <p:spPr>
                  <a:xfrm rot="10800000">
                    <a:off x="447869" y="4264688"/>
                    <a:ext cx="298581" cy="186612"/>
                  </a:xfrm>
                  <a:prstGeom prst="rightArrow">
                    <a:avLst/>
                  </a:prstGeom>
                  <a:solidFill>
                    <a:srgbClr val="BD1B2D"/>
                  </a:solidFill>
                  <a:ln w="25400" cap="flat" cmpd="sng" algn="ctr">
                    <a:solidFill>
                      <a:srgbClr val="4682A5">
                        <a:shade val="50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800" kern="0" dirty="0">
                      <a:solidFill>
                        <a:srgbClr val="FFFFFF"/>
                      </a:solidFill>
                      <a:latin typeface="Arial"/>
                      <a:ea typeface="+mn-ea"/>
                    </a:endParaRPr>
                  </a:p>
                </p:txBody>
              </p:sp>
              <p:sp>
                <p:nvSpPr>
                  <p:cNvPr id="114" name="TextBox 113"/>
                  <p:cNvSpPr txBox="1"/>
                  <p:nvPr/>
                </p:nvSpPr>
                <p:spPr>
                  <a:xfrm>
                    <a:off x="1398509" y="1869974"/>
                    <a:ext cx="2039635" cy="2616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100" kern="0" dirty="0">
                        <a:solidFill>
                          <a:srgbClr val="042B3F"/>
                        </a:solidFill>
                      </a:rPr>
                      <a:t>(TestStream Manager)</a:t>
                    </a:r>
                  </a:p>
                </p:txBody>
              </p:sp>
              <p:cxnSp>
                <p:nvCxnSpPr>
                  <p:cNvPr id="115" name="Shape 203"/>
                  <p:cNvCxnSpPr>
                    <a:endCxn id="171" idx="0"/>
                  </p:cNvCxnSpPr>
                  <p:nvPr/>
                </p:nvCxnSpPr>
                <p:spPr>
                  <a:xfrm rot="10800000" flipV="1">
                    <a:off x="3764029" y="1925617"/>
                    <a:ext cx="654414" cy="195032"/>
                  </a:xfrm>
                  <a:prstGeom prst="bentConnector2">
                    <a:avLst/>
                  </a:prstGeom>
                  <a:noFill/>
                  <a:ln w="28575" cap="flat" cmpd="sng" algn="ctr">
                    <a:solidFill>
                      <a:srgbClr val="EC8240"/>
                    </a:solidFill>
                    <a:prstDash val="sysDash"/>
                  </a:ln>
                  <a:effectLst/>
                </p:spPr>
              </p:cxnSp>
              <p:pic>
                <p:nvPicPr>
                  <p:cNvPr id="117" name="Picture 116"/>
                  <p:cNvPicPr/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506896" y="4062533"/>
                    <a:ext cx="534359" cy="534359"/>
                  </a:xfrm>
                  <a:prstGeom prst="rect">
                    <a:avLst/>
                  </a:prstGeom>
                </p:spPr>
              </p:pic>
              <p:grpSp>
                <p:nvGrpSpPr>
                  <p:cNvPr id="120" name="Group 119"/>
                  <p:cNvGrpSpPr/>
                  <p:nvPr/>
                </p:nvGrpSpPr>
                <p:grpSpPr>
                  <a:xfrm>
                    <a:off x="3082434" y="1199769"/>
                    <a:ext cx="2949457" cy="945960"/>
                    <a:chOff x="3082434" y="1199769"/>
                    <a:chExt cx="2949457" cy="945960"/>
                  </a:xfrm>
                </p:grpSpPr>
                <p:grpSp>
                  <p:nvGrpSpPr>
                    <p:cNvPr id="121" name="Group 120"/>
                    <p:cNvGrpSpPr/>
                    <p:nvPr/>
                  </p:nvGrpSpPr>
                  <p:grpSpPr>
                    <a:xfrm>
                      <a:off x="3522039" y="1199769"/>
                      <a:ext cx="2222074" cy="778531"/>
                      <a:chOff x="3626574" y="1133094"/>
                      <a:chExt cx="2222074" cy="778531"/>
                    </a:xfrm>
                  </p:grpSpPr>
                  <p:grpSp>
                    <p:nvGrpSpPr>
                      <p:cNvPr id="132" name="Group 131"/>
                      <p:cNvGrpSpPr/>
                      <p:nvPr/>
                    </p:nvGrpSpPr>
                    <p:grpSpPr>
                      <a:xfrm>
                        <a:off x="3626574" y="1133094"/>
                        <a:ext cx="1794576" cy="759085"/>
                        <a:chOff x="3330558" y="1092168"/>
                        <a:chExt cx="2190780" cy="839799"/>
                      </a:xfrm>
                    </p:grpSpPr>
                    <p:sp>
                      <p:nvSpPr>
                        <p:cNvPr id="143" name="Cloud 142"/>
                        <p:cNvSpPr/>
                        <p:nvPr/>
                      </p:nvSpPr>
                      <p:spPr bwMode="auto">
                        <a:xfrm>
                          <a:off x="3330558" y="1092168"/>
                          <a:ext cx="2190780" cy="839799"/>
                        </a:xfrm>
                        <a:prstGeom prst="cloud">
                          <a:avLst/>
                        </a:prstGeom>
                        <a:gradFill>
                          <a:gsLst>
                            <a:gs pos="0">
                              <a:srgbClr val="FFFFFF">
                                <a:lumMod val="95000"/>
                                <a:alpha val="7000"/>
                              </a:srgbClr>
                            </a:gs>
                            <a:gs pos="50000">
                              <a:srgbClr val="FFFFFF">
                                <a:lumMod val="85000"/>
                                <a:alpha val="22000"/>
                              </a:srgbClr>
                            </a:gs>
                            <a:gs pos="100000">
                              <a:srgbClr val="FFFFFF">
                                <a:lumMod val="75000"/>
                                <a:alpha val="76000"/>
                              </a:srgbClr>
                            </a:gs>
                          </a:gsLst>
                          <a:lin ang="5400000" scaled="0"/>
                        </a:gradFill>
                        <a:ln w="952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ffectLst/>
                        <a:scene3d>
                          <a:camera prst="orthographicFront"/>
                          <a:lightRig rig="threePt" dir="t"/>
                        </a:scene3d>
                        <a:sp3d>
                          <a:bevelT w="165100" prst="coolSlant"/>
                        </a:sp3d>
                      </p:spPr>
                      <p:txBody>
                        <a:bodyPr vert="horz" wrap="square" lIns="91440" tIns="45720" rIns="91440" bIns="45720" numCol="1" rtlCol="0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eaLnBrk="1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 sz="1800" kern="0" dirty="0">
                            <a:solidFill>
                              <a:srgbClr val="042B3F"/>
                            </a:solidFill>
                            <a:latin typeface="Arial" pitchFamily="28" charset="-52"/>
                            <a:cs typeface="ヒラギノ角ゴ Pro W3" pitchFamily="28" charset="-128"/>
                          </a:endParaRPr>
                        </a:p>
                      </p:txBody>
                    </p:sp>
                    <p:sp>
                      <p:nvSpPr>
                        <p:cNvPr id="144" name="Rectangle 143"/>
                        <p:cNvSpPr/>
                        <p:nvPr/>
                      </p:nvSpPr>
                      <p:spPr>
                        <a:xfrm>
                          <a:off x="3402190" y="1163511"/>
                          <a:ext cx="1883663" cy="715055"/>
                        </a:xfrm>
                        <a:prstGeom prst="rect">
                          <a:avLst/>
                        </a:prstGeom>
                      </p:spPr>
                      <p:txBody>
                        <a:bodyPr wrap="square">
                          <a:spAutoFit/>
                        </a:bodyPr>
                        <a:lstStyle/>
                        <a:p>
                          <a:pPr algn="ctr" eaLnBrk="1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r>
                            <a:rPr lang="en-US" sz="1200" b="1" kern="0" dirty="0">
                              <a:solidFill>
                                <a:srgbClr val="65C60D"/>
                              </a:solidFill>
                            </a:rPr>
                            <a:t>TestStream</a:t>
                          </a:r>
                        </a:p>
                        <a:p>
                          <a:pPr algn="ctr" eaLnBrk="1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r>
                            <a:rPr lang="en-US" sz="1200" b="1" kern="0" dirty="0">
                              <a:solidFill>
                                <a:srgbClr val="65C60D"/>
                              </a:solidFill>
                            </a:rPr>
                            <a:t>Management Software</a:t>
                          </a:r>
                        </a:p>
                      </p:txBody>
                    </p:sp>
                  </p:grpSp>
                  <p:grpSp>
                    <p:nvGrpSpPr>
                      <p:cNvPr id="133" name="Group 116"/>
                      <p:cNvGrpSpPr/>
                      <p:nvPr/>
                    </p:nvGrpSpPr>
                    <p:grpSpPr>
                      <a:xfrm>
                        <a:off x="5696822" y="1435485"/>
                        <a:ext cx="151826" cy="92090"/>
                        <a:chOff x="7543800" y="1857372"/>
                        <a:chExt cx="227023" cy="137701"/>
                      </a:xfrm>
                    </p:grpSpPr>
                    <p:sp>
                      <p:nvSpPr>
                        <p:cNvPr id="140" name="Rectangle 139"/>
                        <p:cNvSpPr/>
                        <p:nvPr/>
                      </p:nvSpPr>
                      <p:spPr>
                        <a:xfrm>
                          <a:off x="7626202" y="1970392"/>
                          <a:ext cx="144621" cy="24681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 cap="flat" cmpd="sng" algn="ctr">
                          <a:noFill/>
                          <a:prstDash val="solid"/>
                        </a:ln>
                        <a:effectLst/>
                      </p:spPr>
                      <p:txBody>
                        <a:bodyPr rtlCol="0" anchor="ctr"/>
                        <a:lstStyle/>
                        <a:p>
                          <a:pPr algn="ctr" eaLnBrk="1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 sz="1800" kern="0" dirty="0">
                            <a:solidFill>
                              <a:srgbClr val="FFFFFF"/>
                            </a:solidFill>
                            <a:latin typeface="Arial"/>
                            <a:ea typeface="+mn-ea"/>
                          </a:endParaRPr>
                        </a:p>
                      </p:txBody>
                    </p:sp>
                    <p:sp>
                      <p:nvSpPr>
                        <p:cNvPr id="141" name="Rectangle 140"/>
                        <p:cNvSpPr/>
                        <p:nvPr/>
                      </p:nvSpPr>
                      <p:spPr>
                        <a:xfrm>
                          <a:off x="7543800" y="1857372"/>
                          <a:ext cx="223798" cy="36576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 cap="flat" cmpd="sng" algn="ctr">
                          <a:noFill/>
                          <a:prstDash val="solid"/>
                        </a:ln>
                        <a:effectLst/>
                      </p:spPr>
                      <p:txBody>
                        <a:bodyPr rtlCol="0" anchor="ctr"/>
                        <a:lstStyle/>
                        <a:p>
                          <a:pPr algn="ctr" eaLnBrk="1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 sz="1800" kern="0" dirty="0">
                            <a:solidFill>
                              <a:srgbClr val="FFFFFF"/>
                            </a:solidFill>
                            <a:latin typeface="Arial"/>
                            <a:ea typeface="+mn-ea"/>
                          </a:endParaRPr>
                        </a:p>
                      </p:txBody>
                    </p:sp>
                  </p:grpSp>
                  <p:grpSp>
                    <p:nvGrpSpPr>
                      <p:cNvPr id="134" name="Group 116"/>
                      <p:cNvGrpSpPr/>
                      <p:nvPr/>
                    </p:nvGrpSpPr>
                    <p:grpSpPr>
                      <a:xfrm>
                        <a:off x="5581607" y="1589105"/>
                        <a:ext cx="151826" cy="92090"/>
                        <a:chOff x="7543800" y="1857372"/>
                        <a:chExt cx="227023" cy="137701"/>
                      </a:xfrm>
                    </p:grpSpPr>
                    <p:sp>
                      <p:nvSpPr>
                        <p:cNvPr id="138" name="Rectangle 137"/>
                        <p:cNvSpPr/>
                        <p:nvPr/>
                      </p:nvSpPr>
                      <p:spPr>
                        <a:xfrm>
                          <a:off x="7626202" y="1970392"/>
                          <a:ext cx="144621" cy="24681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 cap="flat" cmpd="sng" algn="ctr">
                          <a:noFill/>
                          <a:prstDash val="solid"/>
                        </a:ln>
                        <a:effectLst/>
                      </p:spPr>
                      <p:txBody>
                        <a:bodyPr rtlCol="0" anchor="ctr"/>
                        <a:lstStyle/>
                        <a:p>
                          <a:pPr algn="ctr" eaLnBrk="1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 sz="1800" kern="0" dirty="0">
                            <a:solidFill>
                              <a:srgbClr val="FFFFFF"/>
                            </a:solidFill>
                            <a:latin typeface="Arial"/>
                            <a:ea typeface="+mn-ea"/>
                          </a:endParaRPr>
                        </a:p>
                      </p:txBody>
                    </p:sp>
                    <p:sp>
                      <p:nvSpPr>
                        <p:cNvPr id="139" name="Rectangle 138"/>
                        <p:cNvSpPr/>
                        <p:nvPr/>
                      </p:nvSpPr>
                      <p:spPr>
                        <a:xfrm>
                          <a:off x="7543800" y="1857372"/>
                          <a:ext cx="223798" cy="36576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 cap="flat" cmpd="sng" algn="ctr">
                          <a:noFill/>
                          <a:prstDash val="solid"/>
                        </a:ln>
                        <a:effectLst/>
                      </p:spPr>
                      <p:txBody>
                        <a:bodyPr rtlCol="0" anchor="ctr"/>
                        <a:lstStyle/>
                        <a:p>
                          <a:pPr algn="ctr" eaLnBrk="1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 sz="1800" kern="0" dirty="0">
                            <a:solidFill>
                              <a:srgbClr val="FFFFFF"/>
                            </a:solidFill>
                            <a:latin typeface="Arial"/>
                            <a:ea typeface="+mn-ea"/>
                          </a:endParaRPr>
                        </a:p>
                      </p:txBody>
                    </p:sp>
                  </p:grpSp>
                  <p:grpSp>
                    <p:nvGrpSpPr>
                      <p:cNvPr id="135" name="Group 116"/>
                      <p:cNvGrpSpPr/>
                      <p:nvPr/>
                    </p:nvGrpSpPr>
                    <p:grpSpPr>
                      <a:xfrm>
                        <a:off x="5466391" y="1819535"/>
                        <a:ext cx="151826" cy="92090"/>
                        <a:chOff x="7543800" y="1857372"/>
                        <a:chExt cx="227023" cy="137701"/>
                      </a:xfrm>
                    </p:grpSpPr>
                    <p:sp>
                      <p:nvSpPr>
                        <p:cNvPr id="136" name="Rectangle 135"/>
                        <p:cNvSpPr/>
                        <p:nvPr/>
                      </p:nvSpPr>
                      <p:spPr>
                        <a:xfrm>
                          <a:off x="7626202" y="1970392"/>
                          <a:ext cx="144621" cy="24681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 cap="flat" cmpd="sng" algn="ctr">
                          <a:noFill/>
                          <a:prstDash val="solid"/>
                        </a:ln>
                        <a:effectLst/>
                      </p:spPr>
                      <p:txBody>
                        <a:bodyPr rtlCol="0" anchor="ctr"/>
                        <a:lstStyle/>
                        <a:p>
                          <a:pPr algn="ctr" eaLnBrk="1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 sz="1800" kern="0" dirty="0">
                            <a:solidFill>
                              <a:srgbClr val="FFFFFF"/>
                            </a:solidFill>
                            <a:latin typeface="Arial"/>
                            <a:ea typeface="+mn-ea"/>
                          </a:endParaRPr>
                        </a:p>
                      </p:txBody>
                    </p:sp>
                    <p:sp>
                      <p:nvSpPr>
                        <p:cNvPr id="137" name="Rectangle 136"/>
                        <p:cNvSpPr/>
                        <p:nvPr/>
                      </p:nvSpPr>
                      <p:spPr>
                        <a:xfrm>
                          <a:off x="7543800" y="1857372"/>
                          <a:ext cx="223798" cy="36576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 cap="flat" cmpd="sng" algn="ctr">
                          <a:noFill/>
                          <a:prstDash val="solid"/>
                        </a:ln>
                        <a:effectLst/>
                      </p:spPr>
                      <p:txBody>
                        <a:bodyPr rtlCol="0" anchor="ctr"/>
                        <a:lstStyle/>
                        <a:p>
                          <a:pPr algn="ctr" eaLnBrk="1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 sz="1800" kern="0" dirty="0">
                            <a:solidFill>
                              <a:srgbClr val="FFFFFF"/>
                            </a:solidFill>
                            <a:latin typeface="Arial"/>
                            <a:ea typeface="+mn-ea"/>
                          </a:endParaRPr>
                        </a:p>
                      </p:txBody>
                    </p:sp>
                  </p:grpSp>
                </p:grpSp>
                <p:sp>
                  <p:nvSpPr>
                    <p:cNvPr id="122" name="Rectangle 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2415" y="1887282"/>
                      <a:ext cx="883049" cy="25844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square" lIns="103548" tIns="51774" rIns="103548" bIns="51774">
                      <a:spAutoFit/>
                    </a:bodyPr>
                    <a:lstStyle/>
                    <a:p>
                      <a:pPr defTabSz="1028700" eaLnBrk="1" fontAlgn="auto" hangingPunct="1">
                        <a:spcBef>
                          <a:spcPct val="5000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000" kern="0" dirty="0">
                          <a:solidFill>
                            <a:srgbClr val="042B3F"/>
                          </a:solidFill>
                        </a:rPr>
                        <a:t> </a:t>
                      </a:r>
                    </a:p>
                  </p:txBody>
                </p:sp>
                <p:sp>
                  <p:nvSpPr>
                    <p:cNvPr id="123" name="Rectangle 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2415" y="1887282"/>
                      <a:ext cx="883049" cy="25844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square" lIns="103548" tIns="51774" rIns="103548" bIns="51774">
                      <a:spAutoFit/>
                    </a:bodyPr>
                    <a:lstStyle/>
                    <a:p>
                      <a:pPr defTabSz="1028700" eaLnBrk="1" fontAlgn="auto" hangingPunct="1">
                        <a:spcBef>
                          <a:spcPct val="5000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000" kern="0" dirty="0">
                          <a:solidFill>
                            <a:srgbClr val="042B3F"/>
                          </a:solidFill>
                        </a:rPr>
                        <a:t> </a:t>
                      </a:r>
                    </a:p>
                  </p:txBody>
                </p:sp>
                <p:pic>
                  <p:nvPicPr>
                    <p:cNvPr id="124" name="Picture 123"/>
                    <p:cNvPicPr>
                      <a:picLocks noChangeAspect="1"/>
                    </p:cNvPicPr>
                    <p:nvPr/>
                  </p:nvPicPr>
                  <p:blipFill>
                    <a:blip r:embed="rId4" cstate="screen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3082434" y="1348933"/>
                      <a:ext cx="670035" cy="589241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26" name="Picture 125"/>
                    <p:cNvPicPr>
                      <a:picLocks noChangeAspect="1"/>
                    </p:cNvPicPr>
                    <p:nvPr/>
                  </p:nvPicPr>
                  <p:blipFill>
                    <a:blip r:embed="rId4" cstate="screen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5361856" y="1199769"/>
                      <a:ext cx="670035" cy="589241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30" name="Picture 129"/>
                    <p:cNvPicPr>
                      <a:picLocks noChangeAspect="1"/>
                    </p:cNvPicPr>
                    <p:nvPr/>
                  </p:nvPicPr>
                  <p:blipFill>
                    <a:blip r:embed="rId4" cstate="screen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5083535" y="1347079"/>
                      <a:ext cx="670035" cy="589241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31" name="Picture 130"/>
                    <p:cNvPicPr>
                      <a:picLocks noChangeAspect="1"/>
                    </p:cNvPicPr>
                    <p:nvPr/>
                  </p:nvPicPr>
                  <p:blipFill>
                    <a:blip r:embed="rId4" cstate="screen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4843315" y="1494390"/>
                      <a:ext cx="670035" cy="589241"/>
                    </a:xfrm>
                    <a:prstGeom prst="rect">
                      <a:avLst/>
                    </a:prstGeom>
                  </p:spPr>
                </p:pic>
              </p:grpSp>
            </p:grpSp>
            <p:sp>
              <p:nvSpPr>
                <p:cNvPr id="5" name="Freeform 4"/>
                <p:cNvSpPr/>
                <p:nvPr/>
              </p:nvSpPr>
              <p:spPr>
                <a:xfrm>
                  <a:off x="3574256" y="1541462"/>
                  <a:ext cx="109538" cy="26194"/>
                </a:xfrm>
                <a:custGeom>
                  <a:avLst/>
                  <a:gdLst>
                    <a:gd name="connsiteX0" fmla="*/ 0 w 109538"/>
                    <a:gd name="connsiteY0" fmla="*/ 19050 h 26194"/>
                    <a:gd name="connsiteX1" fmla="*/ 0 w 109538"/>
                    <a:gd name="connsiteY1" fmla="*/ 19050 h 26194"/>
                    <a:gd name="connsiteX2" fmla="*/ 35719 w 109538"/>
                    <a:gd name="connsiteY2" fmla="*/ 11906 h 26194"/>
                    <a:gd name="connsiteX3" fmla="*/ 42863 w 109538"/>
                    <a:gd name="connsiteY3" fmla="*/ 9525 h 26194"/>
                    <a:gd name="connsiteX4" fmla="*/ 71438 w 109538"/>
                    <a:gd name="connsiteY4" fmla="*/ 4763 h 26194"/>
                    <a:gd name="connsiteX5" fmla="*/ 88107 w 109538"/>
                    <a:gd name="connsiteY5" fmla="*/ 2381 h 26194"/>
                    <a:gd name="connsiteX6" fmla="*/ 109538 w 109538"/>
                    <a:gd name="connsiteY6" fmla="*/ 0 h 26194"/>
                    <a:gd name="connsiteX7" fmla="*/ 102394 w 109538"/>
                    <a:gd name="connsiteY7" fmla="*/ 26194 h 26194"/>
                    <a:gd name="connsiteX8" fmla="*/ 0 w 109538"/>
                    <a:gd name="connsiteY8" fmla="*/ 19050 h 26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9538" h="26194">
                      <a:moveTo>
                        <a:pt x="0" y="19050"/>
                      </a:moveTo>
                      <a:lnTo>
                        <a:pt x="0" y="19050"/>
                      </a:lnTo>
                      <a:lnTo>
                        <a:pt x="35719" y="11906"/>
                      </a:lnTo>
                      <a:cubicBezTo>
                        <a:pt x="38180" y="11414"/>
                        <a:pt x="40402" y="10017"/>
                        <a:pt x="42863" y="9525"/>
                      </a:cubicBezTo>
                      <a:cubicBezTo>
                        <a:pt x="52332" y="7631"/>
                        <a:pt x="61879" y="6129"/>
                        <a:pt x="71438" y="4763"/>
                      </a:cubicBezTo>
                      <a:lnTo>
                        <a:pt x="88107" y="2381"/>
                      </a:lnTo>
                      <a:cubicBezTo>
                        <a:pt x="95239" y="1489"/>
                        <a:pt x="109538" y="0"/>
                        <a:pt x="109538" y="0"/>
                      </a:cubicBezTo>
                      <a:lnTo>
                        <a:pt x="102394" y="26194"/>
                      </a:lnTo>
                      <a:lnTo>
                        <a:pt x="0" y="19050"/>
                      </a:lnTo>
                      <a:close/>
                    </a:path>
                  </a:pathLst>
                </a:custGeom>
                <a:solidFill>
                  <a:srgbClr val="D5D5D5"/>
                </a:solidFill>
                <a:ln>
                  <a:solidFill>
                    <a:srgbClr val="D5D5D5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21345091">
                <a:off x="3560598" y="1549488"/>
                <a:ext cx="109728" cy="15443"/>
              </a:xfrm>
              <a:prstGeom prst="rect">
                <a:avLst/>
              </a:prstGeom>
            </p:spPr>
          </p:pic>
        </p:grpSp>
        <p:sp>
          <p:nvSpPr>
            <p:cNvPr id="92" name="Freeform 91"/>
            <p:cNvSpPr/>
            <p:nvPr/>
          </p:nvSpPr>
          <p:spPr>
            <a:xfrm>
              <a:off x="5853907" y="1393144"/>
              <a:ext cx="109538" cy="26194"/>
            </a:xfrm>
            <a:custGeom>
              <a:avLst/>
              <a:gdLst>
                <a:gd name="connsiteX0" fmla="*/ 0 w 109538"/>
                <a:gd name="connsiteY0" fmla="*/ 19050 h 26194"/>
                <a:gd name="connsiteX1" fmla="*/ 0 w 109538"/>
                <a:gd name="connsiteY1" fmla="*/ 19050 h 26194"/>
                <a:gd name="connsiteX2" fmla="*/ 35719 w 109538"/>
                <a:gd name="connsiteY2" fmla="*/ 11906 h 26194"/>
                <a:gd name="connsiteX3" fmla="*/ 42863 w 109538"/>
                <a:gd name="connsiteY3" fmla="*/ 9525 h 26194"/>
                <a:gd name="connsiteX4" fmla="*/ 71438 w 109538"/>
                <a:gd name="connsiteY4" fmla="*/ 4763 h 26194"/>
                <a:gd name="connsiteX5" fmla="*/ 88107 w 109538"/>
                <a:gd name="connsiteY5" fmla="*/ 2381 h 26194"/>
                <a:gd name="connsiteX6" fmla="*/ 109538 w 109538"/>
                <a:gd name="connsiteY6" fmla="*/ 0 h 26194"/>
                <a:gd name="connsiteX7" fmla="*/ 102394 w 109538"/>
                <a:gd name="connsiteY7" fmla="*/ 26194 h 26194"/>
                <a:gd name="connsiteX8" fmla="*/ 0 w 109538"/>
                <a:gd name="connsiteY8" fmla="*/ 19050 h 2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538" h="26194">
                  <a:moveTo>
                    <a:pt x="0" y="19050"/>
                  </a:moveTo>
                  <a:lnTo>
                    <a:pt x="0" y="19050"/>
                  </a:lnTo>
                  <a:lnTo>
                    <a:pt x="35719" y="11906"/>
                  </a:lnTo>
                  <a:cubicBezTo>
                    <a:pt x="38180" y="11414"/>
                    <a:pt x="40402" y="10017"/>
                    <a:pt x="42863" y="9525"/>
                  </a:cubicBezTo>
                  <a:cubicBezTo>
                    <a:pt x="52332" y="7631"/>
                    <a:pt x="61879" y="6129"/>
                    <a:pt x="71438" y="4763"/>
                  </a:cubicBezTo>
                  <a:lnTo>
                    <a:pt x="88107" y="2381"/>
                  </a:lnTo>
                  <a:cubicBezTo>
                    <a:pt x="95239" y="1489"/>
                    <a:pt x="109538" y="0"/>
                    <a:pt x="109538" y="0"/>
                  </a:cubicBezTo>
                  <a:lnTo>
                    <a:pt x="102394" y="26194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D5D5D5"/>
            </a:solidFill>
            <a:ln>
              <a:solidFill>
                <a:srgbClr val="D5D5D5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96" name="Picture 95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345091">
              <a:off x="5840249" y="1401170"/>
              <a:ext cx="109728" cy="15443"/>
            </a:xfrm>
            <a:prstGeom prst="rect">
              <a:avLst/>
            </a:prstGeom>
          </p:spPr>
        </p:pic>
        <p:sp>
          <p:nvSpPr>
            <p:cNvPr id="97" name="Freeform 96"/>
            <p:cNvSpPr/>
            <p:nvPr/>
          </p:nvSpPr>
          <p:spPr>
            <a:xfrm>
              <a:off x="5570131" y="1544495"/>
              <a:ext cx="109538" cy="26194"/>
            </a:xfrm>
            <a:custGeom>
              <a:avLst/>
              <a:gdLst>
                <a:gd name="connsiteX0" fmla="*/ 0 w 109538"/>
                <a:gd name="connsiteY0" fmla="*/ 19050 h 26194"/>
                <a:gd name="connsiteX1" fmla="*/ 0 w 109538"/>
                <a:gd name="connsiteY1" fmla="*/ 19050 h 26194"/>
                <a:gd name="connsiteX2" fmla="*/ 35719 w 109538"/>
                <a:gd name="connsiteY2" fmla="*/ 11906 h 26194"/>
                <a:gd name="connsiteX3" fmla="*/ 42863 w 109538"/>
                <a:gd name="connsiteY3" fmla="*/ 9525 h 26194"/>
                <a:gd name="connsiteX4" fmla="*/ 71438 w 109538"/>
                <a:gd name="connsiteY4" fmla="*/ 4763 h 26194"/>
                <a:gd name="connsiteX5" fmla="*/ 88107 w 109538"/>
                <a:gd name="connsiteY5" fmla="*/ 2381 h 26194"/>
                <a:gd name="connsiteX6" fmla="*/ 109538 w 109538"/>
                <a:gd name="connsiteY6" fmla="*/ 0 h 26194"/>
                <a:gd name="connsiteX7" fmla="*/ 102394 w 109538"/>
                <a:gd name="connsiteY7" fmla="*/ 26194 h 26194"/>
                <a:gd name="connsiteX8" fmla="*/ 0 w 109538"/>
                <a:gd name="connsiteY8" fmla="*/ 19050 h 2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538" h="26194">
                  <a:moveTo>
                    <a:pt x="0" y="19050"/>
                  </a:moveTo>
                  <a:lnTo>
                    <a:pt x="0" y="19050"/>
                  </a:lnTo>
                  <a:lnTo>
                    <a:pt x="35719" y="11906"/>
                  </a:lnTo>
                  <a:cubicBezTo>
                    <a:pt x="38180" y="11414"/>
                    <a:pt x="40402" y="10017"/>
                    <a:pt x="42863" y="9525"/>
                  </a:cubicBezTo>
                  <a:cubicBezTo>
                    <a:pt x="52332" y="7631"/>
                    <a:pt x="61879" y="6129"/>
                    <a:pt x="71438" y="4763"/>
                  </a:cubicBezTo>
                  <a:lnTo>
                    <a:pt x="88107" y="2381"/>
                  </a:lnTo>
                  <a:cubicBezTo>
                    <a:pt x="95239" y="1489"/>
                    <a:pt x="109538" y="0"/>
                    <a:pt x="109538" y="0"/>
                  </a:cubicBezTo>
                  <a:lnTo>
                    <a:pt x="102394" y="26194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D5D5D5"/>
            </a:solidFill>
            <a:ln>
              <a:solidFill>
                <a:srgbClr val="D5D5D5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01" name="Picture 100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345091">
              <a:off x="5556473" y="1552521"/>
              <a:ext cx="109728" cy="15443"/>
            </a:xfrm>
            <a:prstGeom prst="rect">
              <a:avLst/>
            </a:prstGeom>
          </p:spPr>
        </p:pic>
        <p:sp>
          <p:nvSpPr>
            <p:cNvPr id="104" name="Freeform 103"/>
            <p:cNvSpPr/>
            <p:nvPr/>
          </p:nvSpPr>
          <p:spPr>
            <a:xfrm>
              <a:off x="5330694" y="1685149"/>
              <a:ext cx="109538" cy="26194"/>
            </a:xfrm>
            <a:custGeom>
              <a:avLst/>
              <a:gdLst>
                <a:gd name="connsiteX0" fmla="*/ 0 w 109538"/>
                <a:gd name="connsiteY0" fmla="*/ 19050 h 26194"/>
                <a:gd name="connsiteX1" fmla="*/ 0 w 109538"/>
                <a:gd name="connsiteY1" fmla="*/ 19050 h 26194"/>
                <a:gd name="connsiteX2" fmla="*/ 35719 w 109538"/>
                <a:gd name="connsiteY2" fmla="*/ 11906 h 26194"/>
                <a:gd name="connsiteX3" fmla="*/ 42863 w 109538"/>
                <a:gd name="connsiteY3" fmla="*/ 9525 h 26194"/>
                <a:gd name="connsiteX4" fmla="*/ 71438 w 109538"/>
                <a:gd name="connsiteY4" fmla="*/ 4763 h 26194"/>
                <a:gd name="connsiteX5" fmla="*/ 88107 w 109538"/>
                <a:gd name="connsiteY5" fmla="*/ 2381 h 26194"/>
                <a:gd name="connsiteX6" fmla="*/ 109538 w 109538"/>
                <a:gd name="connsiteY6" fmla="*/ 0 h 26194"/>
                <a:gd name="connsiteX7" fmla="*/ 102394 w 109538"/>
                <a:gd name="connsiteY7" fmla="*/ 26194 h 26194"/>
                <a:gd name="connsiteX8" fmla="*/ 0 w 109538"/>
                <a:gd name="connsiteY8" fmla="*/ 19050 h 2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538" h="26194">
                  <a:moveTo>
                    <a:pt x="0" y="19050"/>
                  </a:moveTo>
                  <a:lnTo>
                    <a:pt x="0" y="19050"/>
                  </a:lnTo>
                  <a:lnTo>
                    <a:pt x="35719" y="11906"/>
                  </a:lnTo>
                  <a:cubicBezTo>
                    <a:pt x="38180" y="11414"/>
                    <a:pt x="40402" y="10017"/>
                    <a:pt x="42863" y="9525"/>
                  </a:cubicBezTo>
                  <a:cubicBezTo>
                    <a:pt x="52332" y="7631"/>
                    <a:pt x="61879" y="6129"/>
                    <a:pt x="71438" y="4763"/>
                  </a:cubicBezTo>
                  <a:lnTo>
                    <a:pt x="88107" y="2381"/>
                  </a:lnTo>
                  <a:cubicBezTo>
                    <a:pt x="95239" y="1489"/>
                    <a:pt x="109538" y="0"/>
                    <a:pt x="109538" y="0"/>
                  </a:cubicBezTo>
                  <a:lnTo>
                    <a:pt x="102394" y="26194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D5D5D5"/>
            </a:solidFill>
            <a:ln>
              <a:solidFill>
                <a:srgbClr val="D5D5D5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06" name="Picture 105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345091">
              <a:off x="5317036" y="1693175"/>
              <a:ext cx="109728" cy="15443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432" y="2834383"/>
            <a:ext cx="4745736" cy="2124117"/>
          </a:xfrm>
          <a:prstGeom prst="rect">
            <a:avLst/>
          </a:prstGeom>
        </p:spPr>
      </p:pic>
      <p:pic>
        <p:nvPicPr>
          <p:cNvPr id="2050" name="Picture 2" descr="C:\Users\lloydm\AppData\Local\Microsoft\Windows\Temporary Internet Files\Content.Outlook\9AJ26Q2K\3903_Back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0432" y="5049688"/>
            <a:ext cx="4740832" cy="131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nGenius 3903 Chassis Overview </a:t>
            </a:r>
          </a:p>
        </p:txBody>
      </p:sp>
      <p:graphicFrame>
        <p:nvGraphicFramePr>
          <p:cNvPr id="53" name="Table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193694"/>
              </p:ext>
            </p:extLst>
          </p:nvPr>
        </p:nvGraphicFramePr>
        <p:xfrm>
          <a:off x="6580294" y="1352228"/>
          <a:ext cx="5002106" cy="2326639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49551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0658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81582"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 nGenius 3903 Chassis Features/Specifications </a:t>
                      </a:r>
                    </a:p>
                  </a:txBody>
                  <a:tcPr marL="75494" marR="75494" marT="37746" marB="37746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12341">
                <a:tc>
                  <a:txBody>
                    <a:bodyPr/>
                    <a:lstStyle/>
                    <a:p>
                      <a:pPr algn="l"/>
                      <a:r>
                        <a:rPr lang="en-US" sz="1050" dirty="0"/>
                        <a:t>Scalable: 1 to 3 Blades </a:t>
                      </a:r>
                    </a:p>
                    <a:p>
                      <a:pPr algn="ctr">
                        <a:tabLst>
                          <a:tab pos="287338" algn="l"/>
                        </a:tabLst>
                      </a:pPr>
                      <a:r>
                        <a:rPr lang="en-US" sz="1050" u="none" dirty="0"/>
                        <a:t>(Up to 288 Ports of 10G, 72 ports of 40G)</a:t>
                      </a:r>
                      <a:endParaRPr lang="en-US" sz="1050" u="none" dirty="0">
                        <a:solidFill>
                          <a:schemeClr val="tx1"/>
                        </a:solidFill>
                      </a:endParaRPr>
                    </a:p>
                  </a:txBody>
                  <a:tcPr marL="75494" marR="75494" marT="37746" marB="3774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/>
                        <a:t>Operating Environment: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/>
                        <a:t> (+41°</a:t>
                      </a:r>
                      <a:r>
                        <a:rPr lang="en-US" sz="1050" baseline="0" dirty="0"/>
                        <a:t> to +104° F)</a:t>
                      </a:r>
                      <a:endParaRPr lang="en-US" sz="1050" dirty="0">
                        <a:solidFill>
                          <a:schemeClr val="tx1"/>
                        </a:solidFill>
                      </a:endParaRPr>
                    </a:p>
                  </a:txBody>
                  <a:tcPr marL="75494" marR="75494" marT="37746" marB="37746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440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/>
                        <a:t>Fully Redundant Power &amp; Control</a:t>
                      </a:r>
                    </a:p>
                  </a:txBody>
                  <a:tcPr marL="75494" marR="75494" marT="37746" marB="3774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/>
                        <a:t>Operating Voltage: 100/240 VAC</a:t>
                      </a:r>
                    </a:p>
                  </a:txBody>
                  <a:tcPr marL="75494" marR="75494" marT="37746" marB="37746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4075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/>
                        <a:t>Standalone 19” rack mount</a:t>
                      </a:r>
                    </a:p>
                  </a:txBody>
                  <a:tcPr marL="75494" marR="75494" marT="37746" marB="37746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4075"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/>
                        <a:t>Max Power:</a:t>
                      </a:r>
                      <a:r>
                        <a:rPr lang="en-US" sz="1050" baseline="0" dirty="0"/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03225" algn="l"/>
                        </a:tabLst>
                        <a:defRPr/>
                      </a:pPr>
                      <a:r>
                        <a:rPr lang="en-US" sz="1050" baseline="0" dirty="0"/>
                        <a:t>	1000W@110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03225" algn="l"/>
                        </a:tabLst>
                        <a:defRPr/>
                      </a:pPr>
                      <a:r>
                        <a:rPr lang="en-US" sz="1050" baseline="0" dirty="0"/>
                        <a:t>	1200W@220</a:t>
                      </a:r>
                      <a:endParaRPr lang="en-US" sz="1050" dirty="0"/>
                    </a:p>
                  </a:txBody>
                  <a:tcPr marL="75494" marR="75494" marT="37746" marB="37746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/>
                        <a:t>Power </a:t>
                      </a:r>
                      <a:r>
                        <a:rPr lang="en-US" sz="1050" baseline="0" dirty="0"/>
                        <a:t>: 2 x 15A @ 100/240 VAC</a:t>
                      </a:r>
                    </a:p>
                  </a:txBody>
                  <a:tcPr marL="75494" marR="75494" marT="37746" marB="37746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4075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/>
                        <a:t>Plug: NEMA  5-15P</a:t>
                      </a:r>
                      <a:endParaRPr lang="en-US" sz="1050" dirty="0">
                        <a:solidFill>
                          <a:schemeClr val="tx1"/>
                        </a:solidFill>
                      </a:endParaRPr>
                    </a:p>
                  </a:txBody>
                  <a:tcPr marL="75494" marR="75494" marT="37746" marB="37746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4075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/>
                        <a:t>Plug: C-13</a:t>
                      </a:r>
                      <a:endParaRPr lang="en-US" sz="1050" dirty="0">
                        <a:solidFill>
                          <a:schemeClr val="tx1"/>
                        </a:solidFill>
                      </a:endParaRPr>
                    </a:p>
                  </a:txBody>
                  <a:tcPr marL="75494" marR="75494" marT="37746" marB="37746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123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/>
                        <a:t>H x W x D: (3 RU)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03225" algn="l"/>
                        </a:tabLst>
                        <a:defRPr/>
                      </a:pPr>
                      <a:r>
                        <a:rPr lang="en-US" sz="1050" dirty="0"/>
                        <a:t>	5.22” x 19.00” x</a:t>
                      </a:r>
                      <a:r>
                        <a:rPr lang="en-US" sz="1050" baseline="0" dirty="0"/>
                        <a:t> 24.75”</a:t>
                      </a:r>
                      <a:endParaRPr lang="en-US" sz="1050" dirty="0"/>
                    </a:p>
                  </a:txBody>
                  <a:tcPr marL="75494" marR="75494" marT="37746" marB="3774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/>
                        <a:t>Weight: 50 lbs. </a:t>
                      </a:r>
                    </a:p>
                  </a:txBody>
                  <a:tcPr marL="75494" marR="75494" marT="37746" marB="37746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3" name="TextBox 42"/>
          <p:cNvSpPr txBox="1"/>
          <p:nvPr/>
        </p:nvSpPr>
        <p:spPr>
          <a:xfrm>
            <a:off x="2130536" y="5563690"/>
            <a:ext cx="17716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>
                <a:solidFill>
                  <a:srgbClr val="000508"/>
                </a:solidFill>
              </a:rPr>
              <a:t>Redundant, Load Sharing</a:t>
            </a:r>
          </a:p>
          <a:p>
            <a:r>
              <a:rPr lang="en-US" sz="700" b="1" dirty="0">
                <a:solidFill>
                  <a:srgbClr val="000508"/>
                </a:solidFill>
              </a:rPr>
              <a:t> DC power supplies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90902" y="6338637"/>
            <a:ext cx="15475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/>
              <a:t>Redundant AC Power</a:t>
            </a:r>
            <a:endParaRPr lang="en-US" sz="700" dirty="0"/>
          </a:p>
        </p:txBody>
      </p:sp>
      <p:sp>
        <p:nvSpPr>
          <p:cNvPr id="69" name="Content Placeholder 2"/>
          <p:cNvSpPr txBox="1">
            <a:spLocks/>
          </p:cNvSpPr>
          <p:nvPr/>
        </p:nvSpPr>
        <p:spPr bwMode="auto">
          <a:xfrm>
            <a:off x="886968" y="1417320"/>
            <a:ext cx="5003469" cy="1254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228600" indent="-228600" defTabSz="457200" eaLnBrk="1" hangingPunct="1">
              <a:spcBef>
                <a:spcPts val="100"/>
              </a:spcBef>
              <a:spcAft>
                <a:spcPts val="400"/>
              </a:spcAft>
              <a:buClrTx/>
              <a:buFont typeface="Arial" charset="0"/>
              <a:buChar char="•"/>
              <a:defRPr sz="1600" b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60375" indent="-3175" defTabSz="457200" eaLnBrk="1" hangingPunct="1">
              <a:spcBef>
                <a:spcPts val="100"/>
              </a:spcBef>
              <a:spcAft>
                <a:spcPts val="800"/>
              </a:spcAft>
              <a:defRPr sz="2000">
                <a:latin typeface="+mn-lt"/>
                <a:ea typeface="ＭＳ Ｐゴシック" pitchFamily="-65" charset="-128"/>
              </a:defRPr>
            </a:lvl2pPr>
            <a:lvl3pPr marL="685800" indent="-228600" defTabSz="457200" eaLnBrk="1" hangingPunct="1">
              <a:spcBef>
                <a:spcPts val="100"/>
              </a:spcBef>
              <a:spcAft>
                <a:spcPts val="800"/>
              </a:spcAft>
              <a:buClr>
                <a:srgbClr val="558ED5"/>
              </a:buClr>
              <a:buFont typeface="Lucida Grande" pitchFamily="-84" charset="0"/>
              <a:buChar char="-"/>
              <a:defRPr>
                <a:latin typeface="+mn-lt"/>
                <a:ea typeface="ＭＳ Ｐゴシック" pitchFamily="-65" charset="-128"/>
              </a:defRPr>
            </a:lvl3pPr>
            <a:lvl4pPr marL="914400" indent="0" defTabSz="457200" eaLnBrk="1" hangingPunct="1">
              <a:spcBef>
                <a:spcPts val="100"/>
              </a:spcBef>
              <a:spcAft>
                <a:spcPts val="800"/>
              </a:spcAft>
              <a:defRPr sz="1600">
                <a:latin typeface="+mn-lt"/>
                <a:ea typeface="ＭＳ Ｐゴシック" pitchFamily="-65" charset="-128"/>
              </a:defRPr>
            </a:lvl4pPr>
            <a:lvl5pPr marL="1144588" indent="-1588" defTabSz="457200" eaLnBrk="1" hangingPunct="1">
              <a:spcBef>
                <a:spcPts val="100"/>
              </a:spcBef>
              <a:spcAft>
                <a:spcPts val="800"/>
              </a:spcAft>
              <a:defRPr sz="1400">
                <a:latin typeface="+mn-lt"/>
                <a:ea typeface="ＭＳ Ｐゴシック" pitchFamily="-65" charset="-128"/>
              </a:defRPr>
            </a:lvl5pPr>
            <a:lvl6pPr marL="2514600" indent="-228600" defTabSz="4572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</a:defRPr>
            </a:lvl6pPr>
            <a:lvl7pPr marL="2971800" indent="-228600" defTabSz="4572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</a:defRPr>
            </a:lvl7pPr>
            <a:lvl8pPr marL="3429000" indent="-228600" defTabSz="4572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</a:defRPr>
            </a:lvl8pPr>
            <a:lvl9pPr marL="3886200" indent="-228600" defTabSz="4572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</a:defRPr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3U / 3-slot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Redundant Power &amp; Control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Controlled by TestStream Management Software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853506" y="6338639"/>
            <a:ext cx="268064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/>
              <a:t>Redundant Ethernet for TestStream Management Software</a:t>
            </a:r>
            <a:endParaRPr lang="en-US" sz="700" dirty="0"/>
          </a:p>
        </p:txBody>
      </p:sp>
      <p:sp>
        <p:nvSpPr>
          <p:cNvPr id="34" name="TextBox 33"/>
          <p:cNvSpPr txBox="1"/>
          <p:nvPr/>
        </p:nvSpPr>
        <p:spPr>
          <a:xfrm>
            <a:off x="4494989" y="5098393"/>
            <a:ext cx="9953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b="1" dirty="0">
                <a:solidFill>
                  <a:srgbClr val="000508"/>
                </a:solidFill>
              </a:rPr>
              <a:t>Managed / Alarmed</a:t>
            </a:r>
          </a:p>
          <a:p>
            <a:pPr algn="ctr"/>
            <a:r>
              <a:rPr lang="en-US" sz="600" b="1" dirty="0">
                <a:solidFill>
                  <a:srgbClr val="000508"/>
                </a:solidFill>
              </a:rPr>
              <a:t> Hot Swappable Fans</a:t>
            </a:r>
          </a:p>
        </p:txBody>
      </p:sp>
      <p:graphicFrame>
        <p:nvGraphicFramePr>
          <p:cNvPr id="37" name="Table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880130"/>
              </p:ext>
            </p:extLst>
          </p:nvPr>
        </p:nvGraphicFramePr>
        <p:xfrm>
          <a:off x="7816501" y="3854014"/>
          <a:ext cx="2141854" cy="128016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239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0233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461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Blade Support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Quantity</a:t>
                      </a:r>
                      <a:endParaRPr kumimoji="0" lang="en-US" sz="12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04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S-Blade Pro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504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S-Blade</a:t>
                      </a:r>
                      <a:endParaRPr kumimoji="0" lang="en-US" sz="105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504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T-Blade</a:t>
                      </a:r>
                      <a:endParaRPr kumimoji="0" lang="en-US" sz="105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>
                          <a:solidFill>
                            <a:srgbClr val="2E2E2E"/>
                          </a:solidFill>
                        </a:rPr>
                        <a:t>3</a:t>
                      </a:r>
                      <a:endParaRPr lang="en-US" sz="1050" b="0" dirty="0">
                        <a:solidFill>
                          <a:srgbClr val="2E2E2E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504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T100-Blade</a:t>
                      </a:r>
                      <a:endParaRPr kumimoji="0" lang="en-US" sz="105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24" name="Group 23"/>
          <p:cNvGrpSpPr/>
          <p:nvPr/>
        </p:nvGrpSpPr>
        <p:grpSpPr>
          <a:xfrm>
            <a:off x="7509654" y="5482078"/>
            <a:ext cx="2675117" cy="1293325"/>
            <a:chOff x="5461114" y="5460812"/>
            <a:chExt cx="2675117" cy="1293325"/>
          </a:xfrm>
        </p:grpSpPr>
        <p:grpSp>
          <p:nvGrpSpPr>
            <p:cNvPr id="25" name="Group 24"/>
            <p:cNvGrpSpPr/>
            <p:nvPr/>
          </p:nvGrpSpPr>
          <p:grpSpPr>
            <a:xfrm>
              <a:off x="5461114" y="5460812"/>
              <a:ext cx="2675117" cy="1293325"/>
              <a:chOff x="5505939" y="5424952"/>
              <a:chExt cx="2675117" cy="1293325"/>
            </a:xfrm>
          </p:grpSpPr>
          <p:pic>
            <p:nvPicPr>
              <p:cNvPr id="27" name="Picture 26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77951">
                <a:off x="5558367" y="6138942"/>
                <a:ext cx="1153862" cy="494557"/>
              </a:xfrm>
              <a:prstGeom prst="rect">
                <a:avLst/>
              </a:prstGeom>
              <a:ln>
                <a:noFill/>
              </a:ln>
              <a:effectLst>
                <a:outerShdw blurRad="101600" dist="38100" dir="2700000" algn="tl" rotWithShape="0">
                  <a:prstClr val="black">
                    <a:alpha val="65000"/>
                  </a:prstClr>
                </a:outerShdw>
              </a:effectLst>
            </p:spPr>
          </p:pic>
          <p:sp>
            <p:nvSpPr>
              <p:cNvPr id="28" name="TextBox 27"/>
              <p:cNvSpPr txBox="1"/>
              <p:nvPr/>
            </p:nvSpPr>
            <p:spPr>
              <a:xfrm>
                <a:off x="5605130" y="6502833"/>
                <a:ext cx="836852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00" dirty="0"/>
                  <a:t>T-Blade</a:t>
                </a:r>
              </a:p>
            </p:txBody>
          </p:sp>
          <p:pic>
            <p:nvPicPr>
              <p:cNvPr id="29" name="Picture 28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21393393">
                <a:off x="7062498" y="5424952"/>
                <a:ext cx="1102648" cy="562963"/>
              </a:xfrm>
              <a:prstGeom prst="rect">
                <a:avLst/>
              </a:prstGeom>
              <a:ln>
                <a:noFill/>
              </a:ln>
              <a:effectLst>
                <a:outerShdw blurRad="101600" dist="38100" dir="2700000" algn="tl" rotWithShape="0">
                  <a:prstClr val="black">
                    <a:alpha val="65000"/>
                  </a:prstClr>
                </a:outerShdw>
              </a:effectLst>
            </p:spPr>
          </p:pic>
          <p:sp>
            <p:nvSpPr>
              <p:cNvPr id="30" name="TextBox 29"/>
              <p:cNvSpPr txBox="1"/>
              <p:nvPr/>
            </p:nvSpPr>
            <p:spPr>
              <a:xfrm>
                <a:off x="7117789" y="5787731"/>
                <a:ext cx="836852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00" dirty="0"/>
                  <a:t>S-Blade</a:t>
                </a:r>
              </a:p>
            </p:txBody>
          </p:sp>
          <p:pic>
            <p:nvPicPr>
              <p:cNvPr id="31" name="Picture 30"/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963899" y="6154540"/>
                <a:ext cx="1217157" cy="475137"/>
              </a:xfrm>
              <a:prstGeom prst="rect">
                <a:avLst/>
              </a:prstGeom>
              <a:ln>
                <a:noFill/>
              </a:ln>
              <a:effectLst>
                <a:outerShdw blurRad="101600" dist="38100" dir="2700000" algn="tl" rotWithShape="0">
                  <a:prstClr val="black">
                    <a:alpha val="65000"/>
                  </a:prstClr>
                </a:outerShdw>
              </a:effectLst>
            </p:spPr>
          </p:pic>
          <p:sp>
            <p:nvSpPr>
              <p:cNvPr id="33" name="TextBox 32"/>
              <p:cNvSpPr txBox="1"/>
              <p:nvPr/>
            </p:nvSpPr>
            <p:spPr>
              <a:xfrm>
                <a:off x="6910559" y="6478830"/>
                <a:ext cx="791092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00" dirty="0"/>
                  <a:t>T100-Blade</a:t>
                </a: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5505939" y="5787731"/>
                <a:ext cx="836852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00" dirty="0"/>
                  <a:t>S-Blade Pro</a:t>
                </a:r>
              </a:p>
            </p:txBody>
          </p:sp>
        </p:grpSp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61449" y="5523599"/>
              <a:ext cx="1106424" cy="431506"/>
            </a:xfrm>
            <a:prstGeom prst="rect">
              <a:avLst/>
            </a:prstGeom>
            <a:ln>
              <a:noFill/>
            </a:ln>
            <a:effectLst>
              <a:outerShdw blurRad="101600" dist="38100" dir="2700000" algn="tl" rotWithShape="0">
                <a:prstClr val="black">
                  <a:alpha val="65000"/>
                </a:prstClr>
              </a:outerShdw>
            </a:effectLst>
          </p:spPr>
        </p:pic>
      </p:grp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Block Diagram </a:t>
            </a:r>
            <a:br>
              <a:rPr lang="en-US" dirty="0"/>
            </a:br>
            <a:r>
              <a:rPr lang="en-US" sz="2400" i="1" dirty="0" err="1"/>
              <a:t>nGenius</a:t>
            </a:r>
            <a:r>
              <a:rPr lang="en-US" sz="2400" i="1" dirty="0"/>
              <a:t> 3903 Chassis with 3 S-Blades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809945" y="2076946"/>
            <a:ext cx="8005373" cy="4689600"/>
            <a:chOff x="285944" y="2006065"/>
            <a:chExt cx="8005373" cy="4689600"/>
          </a:xfrm>
        </p:grpSpPr>
        <p:sp>
          <p:nvSpPr>
            <p:cNvPr id="132" name="Rectangle 131"/>
            <p:cNvSpPr/>
            <p:nvPr/>
          </p:nvSpPr>
          <p:spPr>
            <a:xfrm>
              <a:off x="547492" y="2275498"/>
              <a:ext cx="7743825" cy="4063871"/>
            </a:xfrm>
            <a:prstGeom prst="rect">
              <a:avLst/>
            </a:prstGeom>
            <a:gradFill>
              <a:gsLst>
                <a:gs pos="0">
                  <a:srgbClr val="4682A5">
                    <a:tint val="66000"/>
                    <a:satMod val="160000"/>
                  </a:srgbClr>
                </a:gs>
                <a:gs pos="50000">
                  <a:srgbClr val="4682A5">
                    <a:tint val="44500"/>
                    <a:satMod val="160000"/>
                  </a:srgbClr>
                </a:gs>
                <a:gs pos="100000">
                  <a:srgbClr val="4682A5">
                    <a:tint val="23500"/>
                    <a:satMod val="160000"/>
                  </a:srgbClr>
                </a:gs>
              </a:gsLst>
              <a:lin ang="5400000" scaled="0"/>
            </a:gradFill>
            <a:ln w="1905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 dirty="0">
                <a:solidFill>
                  <a:srgbClr val="FFFFFF"/>
                </a:solidFill>
                <a:latin typeface="Arial"/>
                <a:ea typeface="+mn-ea"/>
              </a:endParaRPr>
            </a:p>
          </p:txBody>
        </p:sp>
        <p:sp>
          <p:nvSpPr>
            <p:cNvPr id="133" name="Rectangle 132"/>
            <p:cNvSpPr/>
            <p:nvPr/>
          </p:nvSpPr>
          <p:spPr>
            <a:xfrm>
              <a:off x="1355979" y="2677238"/>
              <a:ext cx="6528816" cy="334978"/>
            </a:xfrm>
            <a:prstGeom prst="rect">
              <a:avLst/>
            </a:prstGeom>
            <a:solidFill>
              <a:srgbClr val="4682A5"/>
            </a:solidFill>
            <a:ln w="1905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/>
          </p:spPr>
          <p:txBody>
            <a:bodyPr rtlCol="0" anchor="t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kern="0" dirty="0">
                <a:solidFill>
                  <a:srgbClr val="FFFFFF"/>
                </a:solidFill>
                <a:latin typeface="Arial"/>
                <a:ea typeface="+mn-ea"/>
              </a:endParaRPr>
            </a:p>
          </p:txBody>
        </p:sp>
        <p:sp>
          <p:nvSpPr>
            <p:cNvPr id="135" name="Rectangle 134"/>
            <p:cNvSpPr/>
            <p:nvPr/>
          </p:nvSpPr>
          <p:spPr>
            <a:xfrm>
              <a:off x="1585655" y="2316164"/>
              <a:ext cx="3016444" cy="348956"/>
            </a:xfrm>
            <a:prstGeom prst="rect">
              <a:avLst/>
            </a:prstGeom>
            <a:solidFill>
              <a:srgbClr val="4682A5"/>
            </a:solidFill>
            <a:ln w="2540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kern="0" dirty="0">
                  <a:solidFill>
                    <a:srgbClr val="FFFFFF"/>
                  </a:solidFill>
                  <a:latin typeface="Arial"/>
                  <a:ea typeface="+mn-ea"/>
                </a:rPr>
                <a:t>Power Supply 1 </a:t>
              </a:r>
              <a:r>
                <a:rPr lang="en-US" sz="700" kern="0" dirty="0">
                  <a:solidFill>
                    <a:srgbClr val="FFFFFF"/>
                  </a:solidFill>
                  <a:latin typeface="Arial"/>
                  <a:ea typeface="+mn-ea"/>
                </a:rPr>
                <a:t>(Mgmt 1)</a:t>
              </a:r>
              <a:endParaRPr lang="en-US" sz="800" kern="0" dirty="0">
                <a:solidFill>
                  <a:srgbClr val="FFFFFF"/>
                </a:solidFill>
                <a:latin typeface="Arial"/>
                <a:ea typeface="+mn-ea"/>
              </a:endParaRPr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5957936" y="2016951"/>
              <a:ext cx="178055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kern="0" dirty="0">
                  <a:solidFill>
                    <a:srgbClr val="042B3F"/>
                  </a:solidFill>
                </a:rPr>
                <a:t>(Client and CLI) </a:t>
              </a:r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799131" y="2314944"/>
              <a:ext cx="90507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kern="0" dirty="0">
                  <a:solidFill>
                    <a:srgbClr val="042B3F"/>
                  </a:solidFill>
                </a:rPr>
                <a:t>Chassis</a:t>
              </a:r>
            </a:p>
          </p:txBody>
        </p:sp>
        <p:sp>
          <p:nvSpPr>
            <p:cNvPr id="138" name="Rectangle 137"/>
            <p:cNvSpPr/>
            <p:nvPr/>
          </p:nvSpPr>
          <p:spPr>
            <a:xfrm>
              <a:off x="586601" y="2312820"/>
              <a:ext cx="352486" cy="3971685"/>
            </a:xfrm>
            <a:prstGeom prst="rect">
              <a:avLst/>
            </a:prstGeom>
            <a:solidFill>
              <a:srgbClr val="4682A5"/>
            </a:solidFill>
            <a:ln w="2540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/>
          </p:spPr>
          <p:txBody>
            <a:bodyPr vert="wordArtVert"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kern="0" dirty="0">
                  <a:solidFill>
                    <a:srgbClr val="FFFFFF"/>
                  </a:solidFill>
                  <a:latin typeface="Arial"/>
                  <a:ea typeface="+mn-ea"/>
                </a:rPr>
                <a:t>Cooling  Fans</a:t>
              </a:r>
              <a:endParaRPr lang="en-US" sz="900" kern="0" dirty="0">
                <a:solidFill>
                  <a:srgbClr val="FFFFFF"/>
                </a:solidFill>
                <a:latin typeface="Arial"/>
                <a:ea typeface="+mn-ea"/>
              </a:endParaRPr>
            </a:p>
          </p:txBody>
        </p:sp>
        <p:cxnSp>
          <p:nvCxnSpPr>
            <p:cNvPr id="139" name="Straight Arrow Connector 138"/>
            <p:cNvCxnSpPr/>
            <p:nvPr/>
          </p:nvCxnSpPr>
          <p:spPr>
            <a:xfrm rot="16200000" flipV="1">
              <a:off x="7614077" y="6480131"/>
              <a:ext cx="358020" cy="537"/>
            </a:xfrm>
            <a:prstGeom prst="straightConnector1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headEnd type="arrow"/>
              <a:tailEnd type="arrow"/>
            </a:ln>
            <a:effectLst/>
          </p:spPr>
        </p:cxnSp>
        <p:sp>
          <p:nvSpPr>
            <p:cNvPr id="140" name="Rounded Rectangle 139"/>
            <p:cNvSpPr/>
            <p:nvPr/>
          </p:nvSpPr>
          <p:spPr>
            <a:xfrm>
              <a:off x="1013728" y="3038385"/>
              <a:ext cx="2289923" cy="3187883"/>
            </a:xfrm>
            <a:prstGeom prst="roundRect">
              <a:avLst/>
            </a:prstGeom>
            <a:solidFill>
              <a:srgbClr val="CFDBDE"/>
            </a:solidFill>
            <a:ln w="2540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kern="0" dirty="0">
                  <a:solidFill>
                    <a:srgbClr val="44687D"/>
                  </a:solidFill>
                  <a:latin typeface="Arial"/>
                  <a:ea typeface="+mn-ea"/>
                </a:rPr>
                <a:t>Blade #1</a:t>
              </a:r>
            </a:p>
          </p:txBody>
        </p:sp>
        <p:sp>
          <p:nvSpPr>
            <p:cNvPr id="141" name="Rounded Rectangle 140"/>
            <p:cNvSpPr/>
            <p:nvPr/>
          </p:nvSpPr>
          <p:spPr>
            <a:xfrm>
              <a:off x="2290351" y="4151253"/>
              <a:ext cx="734823" cy="706790"/>
            </a:xfrm>
            <a:prstGeom prst="roundRect">
              <a:avLst/>
            </a:prstGeom>
            <a:solidFill>
              <a:srgbClr val="4682A5"/>
            </a:solidFill>
            <a:ln w="2540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b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600" kern="0" dirty="0">
                  <a:solidFill>
                    <a:srgbClr val="FFFFFF"/>
                  </a:solidFill>
                  <a:latin typeface="Arial"/>
                  <a:ea typeface="+mn-ea"/>
                </a:rPr>
                <a:t>Switch Engine</a:t>
              </a:r>
            </a:p>
          </p:txBody>
        </p:sp>
        <p:sp>
          <p:nvSpPr>
            <p:cNvPr id="142" name="Rounded Rectangle 141"/>
            <p:cNvSpPr/>
            <p:nvPr/>
          </p:nvSpPr>
          <p:spPr>
            <a:xfrm>
              <a:off x="1136703" y="3768239"/>
              <a:ext cx="969084" cy="541164"/>
            </a:xfrm>
            <a:prstGeom prst="roundRect">
              <a:avLst/>
            </a:prstGeom>
            <a:solidFill>
              <a:srgbClr val="84A7BC"/>
            </a:solidFill>
            <a:ln w="1905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Arial"/>
                  <a:ea typeface="+mn-ea"/>
                </a:rPr>
                <a:t>TestStream Management Software </a:t>
              </a:r>
              <a:r>
                <a:rPr lang="en-US" sz="800" kern="0" dirty="0">
                  <a:solidFill>
                    <a:srgbClr val="FFFFFF"/>
                  </a:solidFill>
                  <a:latin typeface="Arial"/>
                  <a:ea typeface="+mn-ea"/>
                </a:rPr>
                <a:t> </a:t>
              </a:r>
              <a:endParaRPr lang="en-US" sz="9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600" kern="0" dirty="0">
                  <a:solidFill>
                    <a:srgbClr val="FFFFFF"/>
                  </a:solidFill>
                  <a:latin typeface="Arial"/>
                  <a:ea typeface="+mn-ea"/>
                </a:rPr>
                <a:t>(Embedded Server)</a:t>
              </a:r>
              <a:endParaRPr lang="en-US" sz="200" kern="0" dirty="0">
                <a:solidFill>
                  <a:srgbClr val="FFFFFF"/>
                </a:solidFill>
                <a:latin typeface="Arial"/>
                <a:ea typeface="+mn-ea"/>
              </a:endParaRPr>
            </a:p>
          </p:txBody>
        </p:sp>
        <p:grpSp>
          <p:nvGrpSpPr>
            <p:cNvPr id="143" name="Group 289"/>
            <p:cNvGrpSpPr/>
            <p:nvPr/>
          </p:nvGrpSpPr>
          <p:grpSpPr>
            <a:xfrm>
              <a:off x="1090904" y="6045522"/>
              <a:ext cx="2161592" cy="252820"/>
              <a:chOff x="1658825" y="5601108"/>
              <a:chExt cx="2161592" cy="252820"/>
            </a:xfrm>
          </p:grpSpPr>
          <p:sp>
            <p:nvSpPr>
              <p:cNvPr id="360" name="Rounded Rectangle 359"/>
              <p:cNvSpPr/>
              <p:nvPr/>
            </p:nvSpPr>
            <p:spPr>
              <a:xfrm>
                <a:off x="2477730" y="5601108"/>
                <a:ext cx="523875" cy="247650"/>
              </a:xfrm>
              <a:prstGeom prst="roundRect">
                <a:avLst/>
              </a:prstGeom>
              <a:solidFill>
                <a:srgbClr val="4682A5">
                  <a:lumMod val="60000"/>
                  <a:lumOff val="40000"/>
                </a:srgbClr>
              </a:solidFill>
              <a:ln w="25400" cap="flat" cmpd="sng" algn="ctr">
                <a:solidFill>
                  <a:srgbClr val="4682A5">
                    <a:shade val="50000"/>
                  </a:srgb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00" kern="0" dirty="0">
                    <a:solidFill>
                      <a:srgbClr val="FFFFFF"/>
                    </a:solidFill>
                    <a:latin typeface="Arial"/>
                    <a:ea typeface="+mn-ea"/>
                  </a:rPr>
                  <a:t>SFP</a:t>
                </a:r>
              </a:p>
            </p:txBody>
          </p:sp>
          <p:sp>
            <p:nvSpPr>
              <p:cNvPr id="361" name="Rounded Rectangle 360"/>
              <p:cNvSpPr/>
              <p:nvPr/>
            </p:nvSpPr>
            <p:spPr>
              <a:xfrm>
                <a:off x="3296542" y="5606278"/>
                <a:ext cx="523875" cy="247650"/>
              </a:xfrm>
              <a:prstGeom prst="roundRect">
                <a:avLst/>
              </a:prstGeom>
              <a:solidFill>
                <a:srgbClr val="4682A5">
                  <a:lumMod val="60000"/>
                  <a:lumOff val="40000"/>
                </a:srgbClr>
              </a:solidFill>
              <a:ln w="25400" cap="flat" cmpd="sng" algn="ctr">
                <a:solidFill>
                  <a:srgbClr val="4682A5">
                    <a:shade val="50000"/>
                  </a:srgb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00" kern="0" dirty="0">
                    <a:solidFill>
                      <a:srgbClr val="FFFFFF"/>
                    </a:solidFill>
                    <a:latin typeface="Arial"/>
                    <a:ea typeface="+mn-ea"/>
                  </a:rPr>
                  <a:t>SFP</a:t>
                </a:r>
              </a:p>
            </p:txBody>
          </p:sp>
          <p:sp>
            <p:nvSpPr>
              <p:cNvPr id="362" name="Oval 361"/>
              <p:cNvSpPr/>
              <p:nvPr/>
            </p:nvSpPr>
            <p:spPr>
              <a:xfrm>
                <a:off x="2281253" y="5676100"/>
                <a:ext cx="93306" cy="83975"/>
              </a:xfrm>
              <a:prstGeom prst="ellipse">
                <a:avLst/>
              </a:prstGeom>
              <a:solidFill>
                <a:srgbClr val="4682A5"/>
              </a:solidFill>
              <a:ln w="25400" cap="flat" cmpd="sng" algn="ctr">
                <a:solidFill>
                  <a:srgbClr val="4682A5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700" kern="0" dirty="0">
                  <a:solidFill>
                    <a:srgbClr val="FFFFFF"/>
                  </a:solidFill>
                  <a:latin typeface="Arial"/>
                  <a:ea typeface="+mn-ea"/>
                </a:endParaRPr>
              </a:p>
            </p:txBody>
          </p:sp>
          <p:sp>
            <p:nvSpPr>
              <p:cNvPr id="363" name="Oval 362"/>
              <p:cNvSpPr/>
              <p:nvPr/>
            </p:nvSpPr>
            <p:spPr>
              <a:xfrm>
                <a:off x="3110780" y="5676100"/>
                <a:ext cx="93306" cy="83975"/>
              </a:xfrm>
              <a:prstGeom prst="ellipse">
                <a:avLst/>
              </a:prstGeom>
              <a:solidFill>
                <a:srgbClr val="4682A5"/>
              </a:solidFill>
              <a:ln w="25400" cap="flat" cmpd="sng" algn="ctr">
                <a:solidFill>
                  <a:srgbClr val="4682A5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700" kern="0" dirty="0">
                  <a:solidFill>
                    <a:srgbClr val="FFFFFF"/>
                  </a:solidFill>
                  <a:latin typeface="Arial"/>
                  <a:ea typeface="+mn-ea"/>
                </a:endParaRPr>
              </a:p>
            </p:txBody>
          </p:sp>
          <p:sp>
            <p:nvSpPr>
              <p:cNvPr id="364" name="Rounded Rectangle 363"/>
              <p:cNvSpPr/>
              <p:nvPr/>
            </p:nvSpPr>
            <p:spPr>
              <a:xfrm>
                <a:off x="1658825" y="5604381"/>
                <a:ext cx="523875" cy="247650"/>
              </a:xfrm>
              <a:prstGeom prst="roundRect">
                <a:avLst/>
              </a:prstGeom>
              <a:solidFill>
                <a:srgbClr val="4682A5">
                  <a:lumMod val="60000"/>
                  <a:lumOff val="40000"/>
                </a:srgbClr>
              </a:solidFill>
              <a:ln w="25400" cap="flat" cmpd="sng" algn="ctr">
                <a:solidFill>
                  <a:srgbClr val="4682A5">
                    <a:shade val="50000"/>
                  </a:srgb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00" kern="0" dirty="0">
                    <a:solidFill>
                      <a:srgbClr val="FFFFFF"/>
                    </a:solidFill>
                    <a:latin typeface="Arial"/>
                    <a:ea typeface="+mn-ea"/>
                  </a:rPr>
                  <a:t>SFP</a:t>
                </a:r>
              </a:p>
            </p:txBody>
          </p:sp>
        </p:grpSp>
        <p:sp>
          <p:nvSpPr>
            <p:cNvPr id="146" name="Rounded Rectangle 145"/>
            <p:cNvSpPr/>
            <p:nvPr/>
          </p:nvSpPr>
          <p:spPr>
            <a:xfrm>
              <a:off x="1220499" y="4604534"/>
              <a:ext cx="804851" cy="541164"/>
            </a:xfrm>
            <a:prstGeom prst="roundRect">
              <a:avLst/>
            </a:prstGeom>
            <a:solidFill>
              <a:srgbClr val="4682A5"/>
            </a:solidFill>
            <a:ln w="1905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" kern="0" dirty="0">
                  <a:solidFill>
                    <a:srgbClr val="FFFFFF"/>
                  </a:solidFill>
                  <a:latin typeface="Arial"/>
                  <a:ea typeface="+mn-ea"/>
                </a:rPr>
                <a:t> Switch Controller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" kern="0" dirty="0">
                  <a:solidFill>
                    <a:srgbClr val="FFFFFF"/>
                  </a:solidFill>
                  <a:latin typeface="Arial"/>
                  <a:ea typeface="+mn-ea"/>
                </a:rPr>
                <a:t>(Primary) Processor</a:t>
              </a:r>
            </a:p>
          </p:txBody>
        </p:sp>
        <p:sp>
          <p:nvSpPr>
            <p:cNvPr id="147" name="Rounded Rectangle 146"/>
            <p:cNvSpPr/>
            <p:nvPr/>
          </p:nvSpPr>
          <p:spPr>
            <a:xfrm>
              <a:off x="1410286" y="5831100"/>
              <a:ext cx="1483567" cy="158619"/>
            </a:xfrm>
            <a:prstGeom prst="roundRect">
              <a:avLst/>
            </a:prstGeom>
            <a:solidFill>
              <a:srgbClr val="4682A5"/>
            </a:solidFill>
            <a:ln w="2540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00" kern="0" dirty="0">
                <a:solidFill>
                  <a:srgbClr val="FFFFFF"/>
                </a:solidFill>
                <a:latin typeface="Arial"/>
                <a:ea typeface="+mn-ea"/>
              </a:endParaRPr>
            </a:p>
          </p:txBody>
        </p:sp>
        <p:cxnSp>
          <p:nvCxnSpPr>
            <p:cNvPr id="148" name="Shape 208"/>
            <p:cNvCxnSpPr/>
            <p:nvPr/>
          </p:nvCxnSpPr>
          <p:spPr>
            <a:xfrm rot="5400000" flipH="1" flipV="1">
              <a:off x="2284974" y="1903569"/>
              <a:ext cx="1229725" cy="2557182"/>
            </a:xfrm>
            <a:prstGeom prst="bentConnector2">
              <a:avLst/>
            </a:prstGeom>
            <a:noFill/>
            <a:ln w="19050" cap="flat" cmpd="sng" algn="ctr">
              <a:solidFill>
                <a:srgbClr val="BD1B2D"/>
              </a:solidFill>
              <a:prstDash val="solid"/>
            </a:ln>
            <a:effectLst/>
          </p:spPr>
        </p:cxnSp>
        <p:cxnSp>
          <p:nvCxnSpPr>
            <p:cNvPr id="149" name="Shape 310"/>
            <p:cNvCxnSpPr>
              <a:stCxn id="142" idx="2"/>
              <a:endCxn id="146" idx="0"/>
            </p:cNvCxnSpPr>
            <p:nvPr/>
          </p:nvCxnSpPr>
          <p:spPr>
            <a:xfrm rot="16200000" flipH="1">
              <a:off x="1474520" y="4456128"/>
              <a:ext cx="295131" cy="1680"/>
            </a:xfrm>
            <a:prstGeom prst="bentConnector3">
              <a:avLst>
                <a:gd name="adj1" fmla="val 50000"/>
              </a:avLst>
            </a:prstGeom>
            <a:noFill/>
            <a:ln w="19050" cap="flat" cmpd="sng" algn="ctr">
              <a:solidFill>
                <a:srgbClr val="BD1B2D"/>
              </a:solidFill>
              <a:prstDash val="solid"/>
            </a:ln>
            <a:effectLst/>
          </p:spPr>
        </p:cxnSp>
        <p:cxnSp>
          <p:nvCxnSpPr>
            <p:cNvPr id="151" name="Shape 313"/>
            <p:cNvCxnSpPr>
              <a:stCxn id="146" idx="3"/>
              <a:endCxn id="141" idx="1"/>
            </p:cNvCxnSpPr>
            <p:nvPr/>
          </p:nvCxnSpPr>
          <p:spPr>
            <a:xfrm flipV="1">
              <a:off x="2025350" y="4504648"/>
              <a:ext cx="265001" cy="370468"/>
            </a:xfrm>
            <a:prstGeom prst="bentConnector3">
              <a:avLst>
                <a:gd name="adj1" fmla="val 50000"/>
              </a:avLst>
            </a:prstGeom>
            <a:noFill/>
            <a:ln w="19050" cap="flat" cmpd="sng" algn="ctr">
              <a:solidFill>
                <a:srgbClr val="BD1B2D"/>
              </a:solidFill>
              <a:prstDash val="solid"/>
            </a:ln>
            <a:effectLst/>
          </p:spPr>
        </p:cxnSp>
        <p:cxnSp>
          <p:nvCxnSpPr>
            <p:cNvPr id="191" name="Shape 331"/>
            <p:cNvCxnSpPr>
              <a:stCxn id="146" idx="1"/>
            </p:cNvCxnSpPr>
            <p:nvPr/>
          </p:nvCxnSpPr>
          <p:spPr>
            <a:xfrm rot="10800000" flipH="1" flipV="1">
              <a:off x="1220499" y="4875116"/>
              <a:ext cx="1989616" cy="1153358"/>
            </a:xfrm>
            <a:prstGeom prst="bentConnector3">
              <a:avLst>
                <a:gd name="adj1" fmla="val -4596"/>
              </a:avLst>
            </a:prstGeom>
            <a:noFill/>
            <a:ln w="19050" cap="flat" cmpd="sng" algn="ctr">
              <a:solidFill>
                <a:srgbClr val="FFC000"/>
              </a:solidFill>
              <a:prstDash val="solid"/>
            </a:ln>
            <a:effectLst/>
          </p:spPr>
        </p:cxnSp>
        <p:sp>
          <p:nvSpPr>
            <p:cNvPr id="192" name="Sun 191"/>
            <p:cNvSpPr/>
            <p:nvPr/>
          </p:nvSpPr>
          <p:spPr>
            <a:xfrm>
              <a:off x="603186" y="4464664"/>
              <a:ext cx="307910" cy="298580"/>
            </a:xfrm>
            <a:prstGeom prst="sun">
              <a:avLst/>
            </a:prstGeom>
            <a:solidFill>
              <a:srgbClr val="EA7125"/>
            </a:solidFill>
            <a:ln w="25400" cap="flat" cmpd="sng" algn="ctr">
              <a:solidFill>
                <a:srgbClr val="A4AAAC">
                  <a:lumMod val="7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 dirty="0">
                <a:solidFill>
                  <a:srgbClr val="FFFFFF"/>
                </a:solidFill>
                <a:latin typeface="Arial"/>
                <a:ea typeface="+mn-ea"/>
              </a:endParaRPr>
            </a:p>
          </p:txBody>
        </p:sp>
        <p:sp>
          <p:nvSpPr>
            <p:cNvPr id="193" name="Right Arrow 192"/>
            <p:cNvSpPr/>
            <p:nvPr/>
          </p:nvSpPr>
          <p:spPr>
            <a:xfrm rot="10800000">
              <a:off x="285944" y="4520631"/>
              <a:ext cx="298581" cy="186612"/>
            </a:xfrm>
            <a:prstGeom prst="rightArrow">
              <a:avLst/>
            </a:prstGeom>
            <a:solidFill>
              <a:srgbClr val="BD1B2D"/>
            </a:solidFill>
            <a:ln w="2540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 dirty="0">
                <a:solidFill>
                  <a:srgbClr val="FFFFFF"/>
                </a:solidFill>
                <a:latin typeface="Arial"/>
                <a:ea typeface="+mn-ea"/>
              </a:endParaRPr>
            </a:p>
          </p:txBody>
        </p:sp>
        <p:sp>
          <p:nvSpPr>
            <p:cNvPr id="194" name="TextBox 193"/>
            <p:cNvSpPr txBox="1"/>
            <p:nvPr/>
          </p:nvSpPr>
          <p:spPr>
            <a:xfrm>
              <a:off x="752475" y="2016189"/>
              <a:ext cx="25237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kern="0" dirty="0">
                  <a:solidFill>
                    <a:srgbClr val="042B3F"/>
                  </a:solidFill>
                </a:rPr>
                <a:t>(TestStream Manager)</a:t>
              </a:r>
            </a:p>
          </p:txBody>
        </p:sp>
        <p:sp>
          <p:nvSpPr>
            <p:cNvPr id="197" name="Rounded Rectangle 196"/>
            <p:cNvSpPr/>
            <p:nvPr/>
          </p:nvSpPr>
          <p:spPr>
            <a:xfrm>
              <a:off x="3479560" y="3035337"/>
              <a:ext cx="2289923" cy="3187883"/>
            </a:xfrm>
            <a:prstGeom prst="roundRect">
              <a:avLst/>
            </a:prstGeom>
            <a:solidFill>
              <a:srgbClr val="CFDBDE"/>
            </a:solidFill>
            <a:ln w="2540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kern="0" dirty="0">
                  <a:solidFill>
                    <a:srgbClr val="43697D"/>
                  </a:solidFill>
                  <a:latin typeface="Arial"/>
                  <a:ea typeface="+mn-ea"/>
                </a:rPr>
                <a:t>Blade #2</a:t>
              </a:r>
            </a:p>
          </p:txBody>
        </p:sp>
        <p:sp>
          <p:nvSpPr>
            <p:cNvPr id="199" name="Rounded Rectangle 198"/>
            <p:cNvSpPr/>
            <p:nvPr/>
          </p:nvSpPr>
          <p:spPr>
            <a:xfrm>
              <a:off x="4765327" y="4148205"/>
              <a:ext cx="734823" cy="706790"/>
            </a:xfrm>
            <a:prstGeom prst="roundRect">
              <a:avLst/>
            </a:prstGeom>
            <a:solidFill>
              <a:srgbClr val="4682A5"/>
            </a:solidFill>
            <a:ln w="2540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b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600" kern="0" dirty="0">
                  <a:solidFill>
                    <a:srgbClr val="FFFFFF"/>
                  </a:solidFill>
                  <a:latin typeface="Arial"/>
                  <a:ea typeface="+mn-ea"/>
                </a:rPr>
                <a:t>Switch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600" kern="0" dirty="0">
                  <a:solidFill>
                    <a:srgbClr val="FFFFFF"/>
                  </a:solidFill>
                  <a:latin typeface="Arial"/>
                  <a:ea typeface="+mn-ea"/>
                </a:rPr>
                <a:t>Engine</a:t>
              </a:r>
            </a:p>
          </p:txBody>
        </p:sp>
        <p:sp>
          <p:nvSpPr>
            <p:cNvPr id="200" name="Rounded Rectangle 199"/>
            <p:cNvSpPr/>
            <p:nvPr/>
          </p:nvSpPr>
          <p:spPr>
            <a:xfrm>
              <a:off x="3602535" y="3765191"/>
              <a:ext cx="969084" cy="541164"/>
            </a:xfrm>
            <a:prstGeom prst="roundRect">
              <a:avLst/>
            </a:prstGeom>
            <a:solidFill>
              <a:srgbClr val="84A7BC"/>
            </a:solidFill>
            <a:ln w="1905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900" b="1" kern="0" dirty="0">
                  <a:solidFill>
                    <a:srgbClr val="FFFFFF"/>
                  </a:solidFill>
                  <a:latin typeface="Arial"/>
                  <a:ea typeface="+mn-ea"/>
                </a:rPr>
                <a:t>TestStream </a:t>
              </a:r>
              <a:r>
                <a:rPr lang="en-US" sz="800" b="1" kern="0" dirty="0">
                  <a:solidFill>
                    <a:srgbClr val="FFFFFF"/>
                  </a:solidFill>
                  <a:latin typeface="Arial"/>
                  <a:ea typeface="+mn-ea"/>
                </a:rPr>
                <a:t>Management Software </a:t>
              </a:r>
              <a:r>
                <a:rPr lang="en-US" sz="800" kern="0" dirty="0">
                  <a:solidFill>
                    <a:srgbClr val="FFFFFF"/>
                  </a:solidFill>
                  <a:latin typeface="Arial"/>
                  <a:ea typeface="+mn-ea"/>
                </a:rPr>
                <a:t> </a:t>
              </a:r>
              <a:endParaRPr lang="en-US" sz="9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600" kern="0" dirty="0">
                  <a:solidFill>
                    <a:srgbClr val="FFFFFF"/>
                  </a:solidFill>
                  <a:latin typeface="Arial"/>
                  <a:ea typeface="+mn-ea"/>
                </a:rPr>
                <a:t>(Embedded Server)</a:t>
              </a:r>
              <a:endParaRPr lang="en-US" sz="200" kern="0" dirty="0">
                <a:solidFill>
                  <a:srgbClr val="FFFFFF"/>
                </a:solidFill>
                <a:latin typeface="Arial"/>
                <a:ea typeface="+mn-ea"/>
              </a:endParaRPr>
            </a:p>
          </p:txBody>
        </p:sp>
        <p:sp>
          <p:nvSpPr>
            <p:cNvPr id="201" name="Rounded Rectangle 200"/>
            <p:cNvSpPr/>
            <p:nvPr/>
          </p:nvSpPr>
          <p:spPr>
            <a:xfrm>
              <a:off x="3686331" y="4601486"/>
              <a:ext cx="804851" cy="541164"/>
            </a:xfrm>
            <a:prstGeom prst="roundRect">
              <a:avLst/>
            </a:prstGeom>
            <a:solidFill>
              <a:srgbClr val="4682A5"/>
            </a:solidFill>
            <a:ln w="1905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" kern="0" dirty="0">
                  <a:solidFill>
                    <a:srgbClr val="FFFFFF"/>
                  </a:solidFill>
                  <a:latin typeface="Arial"/>
                  <a:ea typeface="+mn-ea"/>
                </a:rPr>
                <a:t> Switch Controller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" kern="0" dirty="0">
                  <a:solidFill>
                    <a:srgbClr val="FFFFFF"/>
                  </a:solidFill>
                  <a:latin typeface="Arial"/>
                  <a:ea typeface="+mn-ea"/>
                </a:rPr>
                <a:t>(Backup) Processor</a:t>
              </a:r>
            </a:p>
          </p:txBody>
        </p:sp>
        <p:sp>
          <p:nvSpPr>
            <p:cNvPr id="202" name="Rounded Rectangle 201"/>
            <p:cNvSpPr/>
            <p:nvPr/>
          </p:nvSpPr>
          <p:spPr>
            <a:xfrm>
              <a:off x="3876118" y="5828052"/>
              <a:ext cx="1483567" cy="158619"/>
            </a:xfrm>
            <a:prstGeom prst="roundRect">
              <a:avLst/>
            </a:prstGeom>
            <a:solidFill>
              <a:srgbClr val="4682A5"/>
            </a:solidFill>
            <a:ln w="2540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00" kern="0" dirty="0">
                <a:solidFill>
                  <a:srgbClr val="FFFFFF"/>
                </a:solidFill>
                <a:latin typeface="Arial"/>
                <a:ea typeface="+mn-ea"/>
              </a:endParaRPr>
            </a:p>
          </p:txBody>
        </p:sp>
        <p:cxnSp>
          <p:nvCxnSpPr>
            <p:cNvPr id="203" name="Shape 310"/>
            <p:cNvCxnSpPr>
              <a:stCxn id="200" idx="2"/>
              <a:endCxn id="201" idx="0"/>
            </p:cNvCxnSpPr>
            <p:nvPr/>
          </p:nvCxnSpPr>
          <p:spPr>
            <a:xfrm rot="16200000" flipH="1">
              <a:off x="3940352" y="4453080"/>
              <a:ext cx="295131" cy="1680"/>
            </a:xfrm>
            <a:prstGeom prst="bentConnector3">
              <a:avLst>
                <a:gd name="adj1" fmla="val 50000"/>
              </a:avLst>
            </a:prstGeom>
            <a:noFill/>
            <a:ln w="19050" cap="flat" cmpd="sng" algn="ctr">
              <a:solidFill>
                <a:srgbClr val="BD1B2D"/>
              </a:solidFill>
              <a:prstDash val="solid"/>
            </a:ln>
            <a:effectLst/>
          </p:spPr>
        </p:cxnSp>
        <p:cxnSp>
          <p:nvCxnSpPr>
            <p:cNvPr id="205" name="Shape 313"/>
            <p:cNvCxnSpPr>
              <a:stCxn id="201" idx="3"/>
              <a:endCxn id="199" idx="1"/>
            </p:cNvCxnSpPr>
            <p:nvPr/>
          </p:nvCxnSpPr>
          <p:spPr>
            <a:xfrm flipV="1">
              <a:off x="4491182" y="4501600"/>
              <a:ext cx="274145" cy="370468"/>
            </a:xfrm>
            <a:prstGeom prst="bentConnector3">
              <a:avLst>
                <a:gd name="adj1" fmla="val 50000"/>
              </a:avLst>
            </a:prstGeom>
            <a:noFill/>
            <a:ln w="19050" cap="flat" cmpd="sng" algn="ctr">
              <a:solidFill>
                <a:srgbClr val="BD1B2D"/>
              </a:solidFill>
              <a:prstDash val="solid"/>
            </a:ln>
            <a:effectLst/>
          </p:spPr>
        </p:cxnSp>
        <p:cxnSp>
          <p:nvCxnSpPr>
            <p:cNvPr id="207" name="Shape 331"/>
            <p:cNvCxnSpPr>
              <a:stCxn id="201" idx="1"/>
            </p:cNvCxnSpPr>
            <p:nvPr/>
          </p:nvCxnSpPr>
          <p:spPr>
            <a:xfrm rot="10800000" flipH="1" flipV="1">
              <a:off x="3686331" y="4872068"/>
              <a:ext cx="1989616" cy="1153358"/>
            </a:xfrm>
            <a:prstGeom prst="bentConnector3">
              <a:avLst>
                <a:gd name="adj1" fmla="val -4596"/>
              </a:avLst>
            </a:prstGeom>
            <a:noFill/>
            <a:ln w="19050" cap="flat" cmpd="sng" algn="ctr">
              <a:solidFill>
                <a:srgbClr val="FFC000"/>
              </a:solidFill>
              <a:prstDash val="solid"/>
            </a:ln>
            <a:effectLst/>
          </p:spPr>
        </p:cxnSp>
        <p:sp>
          <p:nvSpPr>
            <p:cNvPr id="210" name="Rounded Rectangle 209"/>
            <p:cNvSpPr/>
            <p:nvPr/>
          </p:nvSpPr>
          <p:spPr>
            <a:xfrm>
              <a:off x="5936248" y="3041433"/>
              <a:ext cx="2289923" cy="3187883"/>
            </a:xfrm>
            <a:prstGeom prst="roundRect">
              <a:avLst/>
            </a:prstGeom>
            <a:solidFill>
              <a:srgbClr val="CFDBDE"/>
            </a:solidFill>
            <a:ln w="2540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kern="0" dirty="0">
                  <a:solidFill>
                    <a:srgbClr val="43697D"/>
                  </a:solidFill>
                  <a:latin typeface="Arial"/>
                  <a:ea typeface="+mn-ea"/>
                </a:rPr>
                <a:t>Blade #3</a:t>
              </a:r>
            </a:p>
          </p:txBody>
        </p:sp>
        <p:sp>
          <p:nvSpPr>
            <p:cNvPr id="211" name="Rounded Rectangle 210"/>
            <p:cNvSpPr/>
            <p:nvPr/>
          </p:nvSpPr>
          <p:spPr>
            <a:xfrm>
              <a:off x="7176295" y="4154301"/>
              <a:ext cx="734823" cy="706790"/>
            </a:xfrm>
            <a:prstGeom prst="roundRect">
              <a:avLst/>
            </a:prstGeom>
            <a:solidFill>
              <a:srgbClr val="4682A5"/>
            </a:solidFill>
            <a:ln w="1905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b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600" kern="0" dirty="0">
                  <a:solidFill>
                    <a:srgbClr val="FFFFFF"/>
                  </a:solidFill>
                  <a:latin typeface="Arial"/>
                  <a:ea typeface="+mn-ea"/>
                </a:rPr>
                <a:t>Switch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600" kern="0" dirty="0">
                  <a:solidFill>
                    <a:srgbClr val="FFFFFF"/>
                  </a:solidFill>
                  <a:latin typeface="Arial"/>
                  <a:ea typeface="+mn-ea"/>
                </a:rPr>
                <a:t>Engine</a:t>
              </a:r>
            </a:p>
          </p:txBody>
        </p:sp>
        <p:sp>
          <p:nvSpPr>
            <p:cNvPr id="212" name="Rounded Rectangle 211"/>
            <p:cNvSpPr/>
            <p:nvPr/>
          </p:nvSpPr>
          <p:spPr>
            <a:xfrm>
              <a:off x="6013503" y="3771287"/>
              <a:ext cx="969084" cy="541164"/>
            </a:xfrm>
            <a:prstGeom prst="roundRect">
              <a:avLst/>
            </a:prstGeom>
            <a:solidFill>
              <a:srgbClr val="84A7BC"/>
            </a:solidFill>
            <a:ln w="1905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900" b="1" kern="0" dirty="0">
                  <a:solidFill>
                    <a:srgbClr val="FFFFFF"/>
                  </a:solidFill>
                  <a:latin typeface="Arial"/>
                  <a:ea typeface="+mn-ea"/>
                </a:rPr>
                <a:t>Control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900" b="1" kern="0" dirty="0">
                  <a:solidFill>
                    <a:srgbClr val="FFFFFF"/>
                  </a:solidFill>
                  <a:latin typeface="Arial"/>
                  <a:ea typeface="+mn-ea"/>
                </a:rPr>
                <a:t>Processor</a:t>
              </a:r>
              <a:endParaRPr lang="en-US" sz="9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700" kern="0" dirty="0">
                <a:solidFill>
                  <a:srgbClr val="FFFFFF"/>
                </a:solidFill>
                <a:latin typeface="Arial"/>
                <a:ea typeface="+mn-ea"/>
              </a:endParaRPr>
            </a:p>
          </p:txBody>
        </p:sp>
        <p:sp>
          <p:nvSpPr>
            <p:cNvPr id="213" name="Rounded Rectangle 212"/>
            <p:cNvSpPr/>
            <p:nvPr/>
          </p:nvSpPr>
          <p:spPr>
            <a:xfrm>
              <a:off x="6097299" y="4607582"/>
              <a:ext cx="804851" cy="541164"/>
            </a:xfrm>
            <a:prstGeom prst="roundRect">
              <a:avLst/>
            </a:prstGeom>
            <a:solidFill>
              <a:srgbClr val="4682A5"/>
            </a:solidFill>
            <a:ln w="1905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" kern="0" dirty="0">
                  <a:solidFill>
                    <a:srgbClr val="FFFFFF"/>
                  </a:solidFill>
                  <a:latin typeface="Arial"/>
                  <a:ea typeface="+mn-ea"/>
                </a:rPr>
                <a:t>Blade Processor</a:t>
              </a:r>
            </a:p>
          </p:txBody>
        </p:sp>
        <p:sp>
          <p:nvSpPr>
            <p:cNvPr id="214" name="Rounded Rectangle 213"/>
            <p:cNvSpPr/>
            <p:nvPr/>
          </p:nvSpPr>
          <p:spPr>
            <a:xfrm>
              <a:off x="6287086" y="5834148"/>
              <a:ext cx="1483567" cy="158619"/>
            </a:xfrm>
            <a:prstGeom prst="roundRect">
              <a:avLst/>
            </a:prstGeom>
            <a:solidFill>
              <a:srgbClr val="4682A5"/>
            </a:solidFill>
            <a:ln w="2540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00" kern="0" dirty="0">
                <a:solidFill>
                  <a:srgbClr val="FFFFFF"/>
                </a:solidFill>
                <a:latin typeface="Arial"/>
                <a:ea typeface="+mn-ea"/>
              </a:endParaRPr>
            </a:p>
          </p:txBody>
        </p:sp>
        <p:cxnSp>
          <p:nvCxnSpPr>
            <p:cNvPr id="215" name="Shape 310"/>
            <p:cNvCxnSpPr>
              <a:stCxn id="212" idx="2"/>
              <a:endCxn id="213" idx="0"/>
            </p:cNvCxnSpPr>
            <p:nvPr/>
          </p:nvCxnSpPr>
          <p:spPr>
            <a:xfrm rot="16200000" flipH="1">
              <a:off x="6351320" y="4459176"/>
              <a:ext cx="295131" cy="1680"/>
            </a:xfrm>
            <a:prstGeom prst="bentConnector3">
              <a:avLst>
                <a:gd name="adj1" fmla="val 50000"/>
              </a:avLst>
            </a:prstGeom>
            <a:noFill/>
            <a:ln w="19050" cap="flat" cmpd="sng" algn="ctr">
              <a:solidFill>
                <a:srgbClr val="BD1B2D"/>
              </a:solidFill>
              <a:prstDash val="solid"/>
            </a:ln>
            <a:effectLst/>
          </p:spPr>
        </p:cxnSp>
        <p:cxnSp>
          <p:nvCxnSpPr>
            <p:cNvPr id="236" name="Shape 313"/>
            <p:cNvCxnSpPr>
              <a:stCxn id="213" idx="3"/>
              <a:endCxn id="211" idx="1"/>
            </p:cNvCxnSpPr>
            <p:nvPr/>
          </p:nvCxnSpPr>
          <p:spPr>
            <a:xfrm flipV="1">
              <a:off x="6902150" y="4507696"/>
              <a:ext cx="274145" cy="370468"/>
            </a:xfrm>
            <a:prstGeom prst="bentConnector3">
              <a:avLst>
                <a:gd name="adj1" fmla="val 50000"/>
              </a:avLst>
            </a:prstGeom>
            <a:noFill/>
            <a:ln w="19050" cap="flat" cmpd="sng" algn="ctr">
              <a:solidFill>
                <a:srgbClr val="BD1B2D"/>
              </a:solidFill>
              <a:prstDash val="solid"/>
            </a:ln>
            <a:effectLst/>
          </p:spPr>
        </p:cxnSp>
        <p:cxnSp>
          <p:nvCxnSpPr>
            <p:cNvPr id="237" name="Shape 331"/>
            <p:cNvCxnSpPr>
              <a:stCxn id="213" idx="1"/>
            </p:cNvCxnSpPr>
            <p:nvPr/>
          </p:nvCxnSpPr>
          <p:spPr>
            <a:xfrm rot="10800000" flipH="1" flipV="1">
              <a:off x="6097299" y="4878164"/>
              <a:ext cx="1989616" cy="1153358"/>
            </a:xfrm>
            <a:prstGeom prst="bentConnector3">
              <a:avLst>
                <a:gd name="adj1" fmla="val -4596"/>
              </a:avLst>
            </a:prstGeom>
            <a:noFill/>
            <a:ln w="19050" cap="flat" cmpd="sng" algn="ctr">
              <a:solidFill>
                <a:srgbClr val="FFC000"/>
              </a:solidFill>
              <a:prstDash val="solid"/>
            </a:ln>
            <a:effectLst/>
          </p:spPr>
        </p:cxnSp>
        <p:cxnSp>
          <p:nvCxnSpPr>
            <p:cNvPr id="238" name="Shape 262"/>
            <p:cNvCxnSpPr/>
            <p:nvPr/>
          </p:nvCxnSpPr>
          <p:spPr>
            <a:xfrm rot="5400000" flipH="1" flipV="1">
              <a:off x="3621522" y="3035901"/>
              <a:ext cx="1226677" cy="295566"/>
            </a:xfrm>
            <a:prstGeom prst="bentConnector4">
              <a:avLst>
                <a:gd name="adj1" fmla="val 46397"/>
                <a:gd name="adj2" fmla="val 177343"/>
              </a:avLst>
            </a:prstGeom>
            <a:noFill/>
            <a:ln w="19050" cap="flat" cmpd="sng" algn="ctr">
              <a:solidFill>
                <a:srgbClr val="BD1B2D"/>
              </a:solidFill>
              <a:prstDash val="solid"/>
            </a:ln>
            <a:effectLst/>
          </p:spPr>
        </p:cxnSp>
        <p:cxnSp>
          <p:nvCxnSpPr>
            <p:cNvPr id="239" name="Straight Arrow Connector 238"/>
            <p:cNvCxnSpPr>
              <a:stCxn id="364" idx="0"/>
              <a:endCxn id="141" idx="2"/>
            </p:cNvCxnSpPr>
            <p:nvPr/>
          </p:nvCxnSpPr>
          <p:spPr>
            <a:xfrm flipV="1">
              <a:off x="1352842" y="4858043"/>
              <a:ext cx="1304921" cy="1190752"/>
            </a:xfrm>
            <a:prstGeom prst="straightConnector1">
              <a:avLst/>
            </a:prstGeom>
            <a:noFill/>
            <a:ln w="19050" cap="flat" cmpd="sng" algn="ctr">
              <a:solidFill>
                <a:srgbClr val="E3E3CB">
                  <a:lumMod val="10000"/>
                </a:srgbClr>
              </a:solidFill>
              <a:prstDash val="solid"/>
              <a:headEnd type="arrow"/>
              <a:tailEnd type="arrow"/>
            </a:ln>
            <a:effectLst/>
          </p:spPr>
        </p:cxnSp>
        <p:cxnSp>
          <p:nvCxnSpPr>
            <p:cNvPr id="240" name="Straight Arrow Connector 239"/>
            <p:cNvCxnSpPr>
              <a:stCxn id="211" idx="2"/>
              <a:endCxn id="319" idx="0"/>
            </p:cNvCxnSpPr>
            <p:nvPr/>
          </p:nvCxnSpPr>
          <p:spPr>
            <a:xfrm>
              <a:off x="7543707" y="4861091"/>
              <a:ext cx="361895" cy="1198338"/>
            </a:xfrm>
            <a:prstGeom prst="straightConnector1">
              <a:avLst/>
            </a:prstGeom>
            <a:noFill/>
            <a:ln w="19050" cap="flat" cmpd="sng" algn="ctr">
              <a:solidFill>
                <a:srgbClr val="E3E3CB">
                  <a:lumMod val="10000"/>
                </a:srgbClr>
              </a:solidFill>
              <a:prstDash val="solid"/>
              <a:headEnd type="arrow"/>
              <a:tailEnd type="arrow"/>
            </a:ln>
            <a:effectLst/>
          </p:spPr>
        </p:cxnSp>
        <p:grpSp>
          <p:nvGrpSpPr>
            <p:cNvPr id="241" name="Group 62"/>
            <p:cNvGrpSpPr>
              <a:grpSpLocks/>
            </p:cNvGrpSpPr>
            <p:nvPr/>
          </p:nvGrpSpPr>
          <p:grpSpPr bwMode="auto">
            <a:xfrm>
              <a:off x="1146598" y="4512827"/>
              <a:ext cx="409008" cy="404541"/>
              <a:chOff x="3121" y="2930"/>
              <a:chExt cx="669" cy="734"/>
            </a:xfrm>
            <a:solidFill>
              <a:srgbClr val="FFC000"/>
            </a:solidFill>
          </p:grpSpPr>
          <p:grpSp>
            <p:nvGrpSpPr>
              <p:cNvPr id="351" name="Group 63"/>
              <p:cNvGrpSpPr>
                <a:grpSpLocks/>
              </p:cNvGrpSpPr>
              <p:nvPr/>
            </p:nvGrpSpPr>
            <p:grpSpPr bwMode="auto">
              <a:xfrm>
                <a:off x="3402" y="2930"/>
                <a:ext cx="107" cy="734"/>
                <a:chOff x="3688" y="2903"/>
                <a:chExt cx="126" cy="801"/>
              </a:xfrm>
              <a:grpFill/>
            </p:grpSpPr>
            <p:sp>
              <p:nvSpPr>
                <p:cNvPr id="357" name="AutoShape 64"/>
                <p:cNvSpPr>
                  <a:spLocks noChangeArrowheads="1"/>
                </p:cNvSpPr>
                <p:nvPr/>
              </p:nvSpPr>
              <p:spPr bwMode="auto">
                <a:xfrm>
                  <a:off x="3688" y="2903"/>
                  <a:ext cx="126" cy="585"/>
                </a:xfrm>
                <a:prstGeom prst="upArrow">
                  <a:avLst>
                    <a:gd name="adj1" fmla="val 49204"/>
                    <a:gd name="adj2" fmla="val 59522"/>
                  </a:avLst>
                </a:prstGeom>
                <a:grpFill/>
                <a:ln w="1905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 lIns="0" tIns="0" rIns="0" bIns="0" anchor="ctr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 kern="0" dirty="0">
                    <a:solidFill>
                      <a:srgbClr val="042B3F"/>
                    </a:solidFill>
                  </a:endParaRPr>
                </a:p>
              </p:txBody>
            </p:sp>
            <p:sp>
              <p:nvSpPr>
                <p:cNvPr id="358" name="AutoShape 65"/>
                <p:cNvSpPr>
                  <a:spLocks noChangeArrowheads="1"/>
                </p:cNvSpPr>
                <p:nvPr/>
              </p:nvSpPr>
              <p:spPr bwMode="auto">
                <a:xfrm flipV="1">
                  <a:off x="3688" y="3119"/>
                  <a:ext cx="126" cy="585"/>
                </a:xfrm>
                <a:prstGeom prst="upArrow">
                  <a:avLst>
                    <a:gd name="adj1" fmla="val 49204"/>
                    <a:gd name="adj2" fmla="val 59522"/>
                  </a:avLst>
                </a:prstGeom>
                <a:grpFill/>
                <a:ln w="1905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 lIns="0" tIns="0" rIns="0" bIns="0" anchor="ctr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 kern="0" dirty="0">
                    <a:solidFill>
                      <a:srgbClr val="042B3F"/>
                    </a:solidFill>
                  </a:endParaRPr>
                </a:p>
              </p:txBody>
            </p:sp>
          </p:grpSp>
          <p:grpSp>
            <p:nvGrpSpPr>
              <p:cNvPr id="352" name="Group 66"/>
              <p:cNvGrpSpPr>
                <a:grpSpLocks/>
              </p:cNvGrpSpPr>
              <p:nvPr/>
            </p:nvGrpSpPr>
            <p:grpSpPr bwMode="auto">
              <a:xfrm>
                <a:off x="3121" y="3250"/>
                <a:ext cx="669" cy="116"/>
                <a:chOff x="3121" y="3250"/>
                <a:chExt cx="669" cy="116"/>
              </a:xfrm>
              <a:grpFill/>
            </p:grpSpPr>
            <p:sp>
              <p:nvSpPr>
                <p:cNvPr id="353" name="AutoShape 67"/>
                <p:cNvSpPr>
                  <a:spLocks noChangeArrowheads="1"/>
                </p:cNvSpPr>
                <p:nvPr/>
              </p:nvSpPr>
              <p:spPr bwMode="auto">
                <a:xfrm rot="16200000" flipV="1">
                  <a:off x="3303" y="3068"/>
                  <a:ext cx="116" cy="479"/>
                </a:xfrm>
                <a:prstGeom prst="upArrow">
                  <a:avLst>
                    <a:gd name="adj1" fmla="val 49204"/>
                    <a:gd name="adj2" fmla="val 55009"/>
                  </a:avLst>
                </a:prstGeom>
                <a:grpFill/>
                <a:ln w="1905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 lIns="0" tIns="0" rIns="0" bIns="0" anchor="ctr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 kern="0" dirty="0">
                    <a:solidFill>
                      <a:srgbClr val="042B3F"/>
                    </a:solidFill>
                  </a:endParaRPr>
                </a:p>
              </p:txBody>
            </p:sp>
            <p:sp>
              <p:nvSpPr>
                <p:cNvPr id="355" name="AutoShape 68"/>
                <p:cNvSpPr>
                  <a:spLocks noChangeArrowheads="1"/>
                </p:cNvSpPr>
                <p:nvPr/>
              </p:nvSpPr>
              <p:spPr bwMode="auto">
                <a:xfrm rot="5400000" flipH="1" flipV="1">
                  <a:off x="3493" y="3068"/>
                  <a:ext cx="116" cy="479"/>
                </a:xfrm>
                <a:prstGeom prst="upArrow">
                  <a:avLst>
                    <a:gd name="adj1" fmla="val 49204"/>
                    <a:gd name="adj2" fmla="val 55009"/>
                  </a:avLst>
                </a:prstGeom>
                <a:grpFill/>
                <a:ln w="1905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 lIns="0" tIns="0" rIns="0" bIns="0" anchor="ctr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 kern="0" dirty="0">
                    <a:solidFill>
                      <a:srgbClr val="042B3F"/>
                    </a:solidFill>
                  </a:endParaRPr>
                </a:p>
              </p:txBody>
            </p:sp>
          </p:grpSp>
        </p:grpSp>
        <p:grpSp>
          <p:nvGrpSpPr>
            <p:cNvPr id="242" name="Group 62"/>
            <p:cNvGrpSpPr>
              <a:grpSpLocks/>
            </p:cNvGrpSpPr>
            <p:nvPr/>
          </p:nvGrpSpPr>
          <p:grpSpPr bwMode="auto">
            <a:xfrm>
              <a:off x="3603286" y="4518923"/>
              <a:ext cx="409008" cy="404541"/>
              <a:chOff x="3121" y="2930"/>
              <a:chExt cx="669" cy="734"/>
            </a:xfrm>
            <a:solidFill>
              <a:srgbClr val="FFC000"/>
            </a:solidFill>
          </p:grpSpPr>
          <p:grpSp>
            <p:nvGrpSpPr>
              <p:cNvPr id="343" name="Group 63"/>
              <p:cNvGrpSpPr>
                <a:grpSpLocks/>
              </p:cNvGrpSpPr>
              <p:nvPr/>
            </p:nvGrpSpPr>
            <p:grpSpPr bwMode="auto">
              <a:xfrm>
                <a:off x="3402" y="2930"/>
                <a:ext cx="107" cy="734"/>
                <a:chOff x="3688" y="2903"/>
                <a:chExt cx="126" cy="801"/>
              </a:xfrm>
              <a:grpFill/>
            </p:grpSpPr>
            <p:sp>
              <p:nvSpPr>
                <p:cNvPr id="347" name="AutoShape 64"/>
                <p:cNvSpPr>
                  <a:spLocks noChangeArrowheads="1"/>
                </p:cNvSpPr>
                <p:nvPr/>
              </p:nvSpPr>
              <p:spPr bwMode="auto">
                <a:xfrm>
                  <a:off x="3688" y="2903"/>
                  <a:ext cx="126" cy="585"/>
                </a:xfrm>
                <a:prstGeom prst="upArrow">
                  <a:avLst>
                    <a:gd name="adj1" fmla="val 49204"/>
                    <a:gd name="adj2" fmla="val 59522"/>
                  </a:avLst>
                </a:prstGeom>
                <a:grpFill/>
                <a:ln w="1905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 lIns="0" tIns="0" rIns="0" bIns="0" anchor="ctr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 kern="0" dirty="0">
                    <a:solidFill>
                      <a:srgbClr val="042B3F"/>
                    </a:solidFill>
                  </a:endParaRPr>
                </a:p>
              </p:txBody>
            </p:sp>
            <p:sp>
              <p:nvSpPr>
                <p:cNvPr id="350" name="AutoShape 65"/>
                <p:cNvSpPr>
                  <a:spLocks noChangeArrowheads="1"/>
                </p:cNvSpPr>
                <p:nvPr/>
              </p:nvSpPr>
              <p:spPr bwMode="auto">
                <a:xfrm flipV="1">
                  <a:off x="3688" y="3119"/>
                  <a:ext cx="126" cy="585"/>
                </a:xfrm>
                <a:prstGeom prst="upArrow">
                  <a:avLst>
                    <a:gd name="adj1" fmla="val 49204"/>
                    <a:gd name="adj2" fmla="val 59522"/>
                  </a:avLst>
                </a:prstGeom>
                <a:grpFill/>
                <a:ln w="1905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 lIns="0" tIns="0" rIns="0" bIns="0" anchor="ctr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 kern="0" dirty="0">
                    <a:solidFill>
                      <a:srgbClr val="042B3F"/>
                    </a:solidFill>
                  </a:endParaRPr>
                </a:p>
              </p:txBody>
            </p:sp>
          </p:grpSp>
          <p:grpSp>
            <p:nvGrpSpPr>
              <p:cNvPr id="344" name="Group 66"/>
              <p:cNvGrpSpPr>
                <a:grpSpLocks/>
              </p:cNvGrpSpPr>
              <p:nvPr/>
            </p:nvGrpSpPr>
            <p:grpSpPr bwMode="auto">
              <a:xfrm>
                <a:off x="3121" y="3250"/>
                <a:ext cx="669" cy="116"/>
                <a:chOff x="3121" y="3250"/>
                <a:chExt cx="669" cy="116"/>
              </a:xfrm>
              <a:grpFill/>
            </p:grpSpPr>
            <p:sp>
              <p:nvSpPr>
                <p:cNvPr id="345" name="AutoShape 67"/>
                <p:cNvSpPr>
                  <a:spLocks noChangeArrowheads="1"/>
                </p:cNvSpPr>
                <p:nvPr/>
              </p:nvSpPr>
              <p:spPr bwMode="auto">
                <a:xfrm rot="16200000" flipV="1">
                  <a:off x="3303" y="3068"/>
                  <a:ext cx="116" cy="479"/>
                </a:xfrm>
                <a:prstGeom prst="upArrow">
                  <a:avLst>
                    <a:gd name="adj1" fmla="val 49204"/>
                    <a:gd name="adj2" fmla="val 55009"/>
                  </a:avLst>
                </a:prstGeom>
                <a:grpFill/>
                <a:ln w="1905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 lIns="0" tIns="0" rIns="0" bIns="0" anchor="ctr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 kern="0" dirty="0">
                    <a:solidFill>
                      <a:srgbClr val="042B3F"/>
                    </a:solidFill>
                  </a:endParaRPr>
                </a:p>
              </p:txBody>
            </p:sp>
            <p:sp>
              <p:nvSpPr>
                <p:cNvPr id="346" name="AutoShape 68"/>
                <p:cNvSpPr>
                  <a:spLocks noChangeArrowheads="1"/>
                </p:cNvSpPr>
                <p:nvPr/>
              </p:nvSpPr>
              <p:spPr bwMode="auto">
                <a:xfrm rot="5400000" flipH="1" flipV="1">
                  <a:off x="3493" y="3068"/>
                  <a:ext cx="116" cy="479"/>
                </a:xfrm>
                <a:prstGeom prst="upArrow">
                  <a:avLst>
                    <a:gd name="adj1" fmla="val 49204"/>
                    <a:gd name="adj2" fmla="val 55009"/>
                  </a:avLst>
                </a:prstGeom>
                <a:grpFill/>
                <a:ln w="1905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 lIns="0" tIns="0" rIns="0" bIns="0" anchor="ctr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 kern="0" dirty="0">
                    <a:solidFill>
                      <a:srgbClr val="042B3F"/>
                    </a:solidFill>
                  </a:endParaRPr>
                </a:p>
              </p:txBody>
            </p:sp>
          </p:grpSp>
        </p:grpSp>
        <p:grpSp>
          <p:nvGrpSpPr>
            <p:cNvPr id="245" name="Group 62"/>
            <p:cNvGrpSpPr>
              <a:grpSpLocks/>
            </p:cNvGrpSpPr>
            <p:nvPr/>
          </p:nvGrpSpPr>
          <p:grpSpPr bwMode="auto">
            <a:xfrm>
              <a:off x="6032542" y="4525019"/>
              <a:ext cx="409008" cy="404541"/>
              <a:chOff x="3121" y="2930"/>
              <a:chExt cx="669" cy="734"/>
            </a:xfrm>
            <a:solidFill>
              <a:srgbClr val="FFC000"/>
            </a:solidFill>
          </p:grpSpPr>
          <p:grpSp>
            <p:nvGrpSpPr>
              <p:cNvPr id="337" name="Group 63"/>
              <p:cNvGrpSpPr>
                <a:grpSpLocks/>
              </p:cNvGrpSpPr>
              <p:nvPr/>
            </p:nvGrpSpPr>
            <p:grpSpPr bwMode="auto">
              <a:xfrm>
                <a:off x="3402" y="2930"/>
                <a:ext cx="107" cy="734"/>
                <a:chOff x="3688" y="2903"/>
                <a:chExt cx="126" cy="801"/>
              </a:xfrm>
              <a:grpFill/>
            </p:grpSpPr>
            <p:sp>
              <p:nvSpPr>
                <p:cNvPr id="341" name="AutoShape 64"/>
                <p:cNvSpPr>
                  <a:spLocks noChangeArrowheads="1"/>
                </p:cNvSpPr>
                <p:nvPr/>
              </p:nvSpPr>
              <p:spPr bwMode="auto">
                <a:xfrm>
                  <a:off x="3688" y="2903"/>
                  <a:ext cx="126" cy="585"/>
                </a:xfrm>
                <a:prstGeom prst="upArrow">
                  <a:avLst>
                    <a:gd name="adj1" fmla="val 49204"/>
                    <a:gd name="adj2" fmla="val 59522"/>
                  </a:avLst>
                </a:prstGeom>
                <a:grpFill/>
                <a:ln w="1905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 lIns="0" tIns="0" rIns="0" bIns="0" anchor="ctr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 kern="0" dirty="0">
                    <a:solidFill>
                      <a:srgbClr val="042B3F"/>
                    </a:solidFill>
                  </a:endParaRPr>
                </a:p>
              </p:txBody>
            </p:sp>
            <p:sp>
              <p:nvSpPr>
                <p:cNvPr id="342" name="AutoShape 65"/>
                <p:cNvSpPr>
                  <a:spLocks noChangeArrowheads="1"/>
                </p:cNvSpPr>
                <p:nvPr/>
              </p:nvSpPr>
              <p:spPr bwMode="auto">
                <a:xfrm flipV="1">
                  <a:off x="3688" y="3119"/>
                  <a:ext cx="126" cy="585"/>
                </a:xfrm>
                <a:prstGeom prst="upArrow">
                  <a:avLst>
                    <a:gd name="adj1" fmla="val 49204"/>
                    <a:gd name="adj2" fmla="val 59522"/>
                  </a:avLst>
                </a:prstGeom>
                <a:grpFill/>
                <a:ln w="1905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 lIns="0" tIns="0" rIns="0" bIns="0" anchor="ctr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 kern="0" dirty="0">
                    <a:solidFill>
                      <a:srgbClr val="042B3F"/>
                    </a:solidFill>
                  </a:endParaRPr>
                </a:p>
              </p:txBody>
            </p:sp>
          </p:grpSp>
          <p:grpSp>
            <p:nvGrpSpPr>
              <p:cNvPr id="338" name="Group 66"/>
              <p:cNvGrpSpPr>
                <a:grpSpLocks/>
              </p:cNvGrpSpPr>
              <p:nvPr/>
            </p:nvGrpSpPr>
            <p:grpSpPr bwMode="auto">
              <a:xfrm>
                <a:off x="3121" y="3250"/>
                <a:ext cx="669" cy="116"/>
                <a:chOff x="3121" y="3250"/>
                <a:chExt cx="669" cy="116"/>
              </a:xfrm>
              <a:grpFill/>
            </p:grpSpPr>
            <p:sp>
              <p:nvSpPr>
                <p:cNvPr id="339" name="AutoShape 67"/>
                <p:cNvSpPr>
                  <a:spLocks noChangeArrowheads="1"/>
                </p:cNvSpPr>
                <p:nvPr/>
              </p:nvSpPr>
              <p:spPr bwMode="auto">
                <a:xfrm rot="16200000" flipV="1">
                  <a:off x="3303" y="3068"/>
                  <a:ext cx="116" cy="479"/>
                </a:xfrm>
                <a:prstGeom prst="upArrow">
                  <a:avLst>
                    <a:gd name="adj1" fmla="val 49204"/>
                    <a:gd name="adj2" fmla="val 55009"/>
                  </a:avLst>
                </a:prstGeom>
                <a:grpFill/>
                <a:ln w="1905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 lIns="0" tIns="0" rIns="0" bIns="0" anchor="ctr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 kern="0" dirty="0">
                    <a:solidFill>
                      <a:srgbClr val="042B3F"/>
                    </a:solidFill>
                  </a:endParaRPr>
                </a:p>
              </p:txBody>
            </p:sp>
            <p:sp>
              <p:nvSpPr>
                <p:cNvPr id="340" name="AutoShape 68"/>
                <p:cNvSpPr>
                  <a:spLocks noChangeArrowheads="1"/>
                </p:cNvSpPr>
                <p:nvPr/>
              </p:nvSpPr>
              <p:spPr bwMode="auto">
                <a:xfrm rot="5400000" flipH="1" flipV="1">
                  <a:off x="3493" y="3068"/>
                  <a:ext cx="116" cy="479"/>
                </a:xfrm>
                <a:prstGeom prst="upArrow">
                  <a:avLst>
                    <a:gd name="adj1" fmla="val 49204"/>
                    <a:gd name="adj2" fmla="val 55009"/>
                  </a:avLst>
                </a:prstGeom>
                <a:grpFill/>
                <a:ln w="1905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 lIns="0" tIns="0" rIns="0" bIns="0" anchor="ctr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 kern="0" dirty="0">
                    <a:solidFill>
                      <a:srgbClr val="042B3F"/>
                    </a:solidFill>
                  </a:endParaRPr>
                </a:p>
              </p:txBody>
            </p:sp>
          </p:grpSp>
        </p:grpSp>
        <p:sp>
          <p:nvSpPr>
            <p:cNvPr id="246" name="Rectangle 245"/>
            <p:cNvSpPr/>
            <p:nvPr/>
          </p:nvSpPr>
          <p:spPr>
            <a:xfrm>
              <a:off x="4636703" y="2311478"/>
              <a:ext cx="3016444" cy="348956"/>
            </a:xfrm>
            <a:prstGeom prst="rect">
              <a:avLst/>
            </a:prstGeom>
            <a:solidFill>
              <a:srgbClr val="4682A5"/>
            </a:solidFill>
            <a:ln w="2540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kern="0" dirty="0">
                  <a:solidFill>
                    <a:srgbClr val="FFFFFF"/>
                  </a:solidFill>
                  <a:latin typeface="Arial"/>
                  <a:ea typeface="+mn-ea"/>
                </a:rPr>
                <a:t>Power Supply 2 </a:t>
              </a:r>
              <a:r>
                <a:rPr lang="en-US" sz="700" kern="0" dirty="0">
                  <a:solidFill>
                    <a:srgbClr val="FFFFFF"/>
                  </a:solidFill>
                  <a:latin typeface="Arial"/>
                  <a:ea typeface="+mn-ea"/>
                </a:rPr>
                <a:t>(Mgmt 2)</a:t>
              </a:r>
              <a:endParaRPr lang="en-US" sz="800" kern="0" dirty="0">
                <a:solidFill>
                  <a:srgbClr val="FFFFFF"/>
                </a:solidFill>
                <a:latin typeface="Arial"/>
                <a:ea typeface="+mn-ea"/>
              </a:endParaRPr>
            </a:p>
          </p:txBody>
        </p:sp>
        <p:cxnSp>
          <p:nvCxnSpPr>
            <p:cNvPr id="247" name="Shape 347"/>
            <p:cNvCxnSpPr>
              <a:stCxn id="200" idx="3"/>
              <a:endCxn id="276" idx="2"/>
            </p:cNvCxnSpPr>
            <p:nvPr/>
          </p:nvCxnSpPr>
          <p:spPr>
            <a:xfrm flipV="1">
              <a:off x="4571619" y="2649208"/>
              <a:ext cx="409956" cy="1386565"/>
            </a:xfrm>
            <a:prstGeom prst="bentConnector2">
              <a:avLst/>
            </a:prstGeom>
            <a:noFill/>
            <a:ln w="19050" cap="flat" cmpd="sng" algn="ctr">
              <a:solidFill>
                <a:srgbClr val="FFC000"/>
              </a:solidFill>
              <a:prstDash val="solid"/>
            </a:ln>
            <a:effectLst/>
          </p:spPr>
        </p:cxnSp>
        <p:cxnSp>
          <p:nvCxnSpPr>
            <p:cNvPr id="248" name="Elbow Connector 247"/>
            <p:cNvCxnSpPr>
              <a:stCxn id="141" idx="0"/>
              <a:endCxn id="211" idx="0"/>
            </p:cNvCxnSpPr>
            <p:nvPr/>
          </p:nvCxnSpPr>
          <p:spPr>
            <a:xfrm rot="16200000" flipH="1">
              <a:off x="5099211" y="1709805"/>
              <a:ext cx="3048" cy="4885944"/>
            </a:xfrm>
            <a:prstGeom prst="bentConnector3">
              <a:avLst>
                <a:gd name="adj1" fmla="val -47042469"/>
              </a:avLst>
            </a:prstGeom>
            <a:noFill/>
            <a:ln w="19050" cap="flat" cmpd="sng" algn="ctr">
              <a:solidFill>
                <a:srgbClr val="E3E3CB">
                  <a:lumMod val="10000"/>
                </a:srgbClr>
              </a:solidFill>
              <a:prstDash val="solid"/>
              <a:headEnd type="arrow"/>
              <a:tailEnd type="arrow"/>
            </a:ln>
            <a:effectLst/>
          </p:spPr>
        </p:cxnSp>
        <p:cxnSp>
          <p:nvCxnSpPr>
            <p:cNvPr id="249" name="Shape 347"/>
            <p:cNvCxnSpPr>
              <a:stCxn id="142" idx="3"/>
            </p:cNvCxnSpPr>
            <p:nvPr/>
          </p:nvCxnSpPr>
          <p:spPr>
            <a:xfrm flipV="1">
              <a:off x="2105787" y="2649210"/>
              <a:ext cx="2853486" cy="1389611"/>
            </a:xfrm>
            <a:prstGeom prst="bentConnector3">
              <a:avLst>
                <a:gd name="adj1" fmla="val 13265"/>
              </a:avLst>
            </a:prstGeom>
            <a:noFill/>
            <a:ln w="19050" cap="flat" cmpd="sng" algn="ctr">
              <a:solidFill>
                <a:srgbClr val="FFC000"/>
              </a:solidFill>
              <a:prstDash val="solid"/>
            </a:ln>
            <a:effectLst/>
          </p:spPr>
        </p:cxnSp>
        <p:cxnSp>
          <p:nvCxnSpPr>
            <p:cNvPr id="250" name="Straight Arrow Connector 249"/>
            <p:cNvCxnSpPr/>
            <p:nvPr/>
          </p:nvCxnSpPr>
          <p:spPr>
            <a:xfrm rot="5400000" flipH="1" flipV="1">
              <a:off x="1259779" y="3047653"/>
              <a:ext cx="350728" cy="2"/>
            </a:xfrm>
            <a:prstGeom prst="straightConnector1">
              <a:avLst/>
            </a:prstGeom>
            <a:noFill/>
            <a:ln w="19050" cap="flat" cmpd="sng" algn="ctr">
              <a:solidFill>
                <a:srgbClr val="FFFF00"/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cxnSp>
          <p:nvCxnSpPr>
            <p:cNvPr id="251" name="Straight Arrow Connector 250"/>
            <p:cNvCxnSpPr/>
            <p:nvPr/>
          </p:nvCxnSpPr>
          <p:spPr>
            <a:xfrm rot="5400000" flipH="1" flipV="1">
              <a:off x="6356959" y="3049741"/>
              <a:ext cx="350728" cy="2"/>
            </a:xfrm>
            <a:prstGeom prst="straightConnector1">
              <a:avLst/>
            </a:prstGeom>
            <a:noFill/>
            <a:ln w="19050" cap="flat" cmpd="sng" algn="ctr">
              <a:solidFill>
                <a:srgbClr val="FFFF00"/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grpSp>
          <p:nvGrpSpPr>
            <p:cNvPr id="252" name="Group 172"/>
            <p:cNvGrpSpPr/>
            <p:nvPr/>
          </p:nvGrpSpPr>
          <p:grpSpPr>
            <a:xfrm>
              <a:off x="1430969" y="2820100"/>
              <a:ext cx="6373659" cy="486426"/>
              <a:chOff x="1592894" y="2546960"/>
              <a:chExt cx="6373659" cy="486426"/>
            </a:xfrm>
          </p:grpSpPr>
          <p:cxnSp>
            <p:nvCxnSpPr>
              <p:cNvPr id="329" name="Straight Arrow Connector 328"/>
              <p:cNvCxnSpPr/>
              <p:nvPr/>
            </p:nvCxnSpPr>
            <p:spPr>
              <a:xfrm rot="5400000" flipH="1" flipV="1">
                <a:off x="2818356" y="2832969"/>
                <a:ext cx="350728" cy="2"/>
              </a:xfrm>
              <a:prstGeom prst="straightConnector1">
                <a:avLst/>
              </a:prstGeom>
              <a:noFill/>
              <a:ln w="19050" cap="flat" cmpd="sng" algn="ctr">
                <a:solidFill>
                  <a:srgbClr val="00CC00"/>
                </a:solidFill>
                <a:prstDash val="solid"/>
                <a:headEnd type="none" w="med" len="med"/>
                <a:tailEnd type="triangle" w="med" len="med"/>
              </a:ln>
              <a:effectLst/>
            </p:spPr>
          </p:cxnSp>
          <p:cxnSp>
            <p:nvCxnSpPr>
              <p:cNvPr id="330" name="Straight Arrow Connector 329"/>
              <p:cNvCxnSpPr/>
              <p:nvPr/>
            </p:nvCxnSpPr>
            <p:spPr>
              <a:xfrm rot="5400000" flipH="1" flipV="1">
                <a:off x="3058438" y="2832969"/>
                <a:ext cx="350728" cy="2"/>
              </a:xfrm>
              <a:prstGeom prst="straightConnector1">
                <a:avLst/>
              </a:prstGeom>
              <a:noFill/>
              <a:ln w="19050" cap="flat" cmpd="sng" algn="ctr">
                <a:solidFill>
                  <a:srgbClr val="00CC00"/>
                </a:solidFill>
                <a:prstDash val="solid"/>
                <a:headEnd type="none" w="med" len="med"/>
                <a:tailEnd type="triangle" w="med" len="med"/>
              </a:ln>
              <a:effectLst/>
            </p:spPr>
          </p:cxnSp>
          <p:cxnSp>
            <p:nvCxnSpPr>
              <p:cNvPr id="331" name="Straight Arrow Connector 330"/>
              <p:cNvCxnSpPr/>
              <p:nvPr/>
            </p:nvCxnSpPr>
            <p:spPr>
              <a:xfrm rot="5400000" flipH="1" flipV="1">
                <a:off x="3835054" y="2858021"/>
                <a:ext cx="350728" cy="2"/>
              </a:xfrm>
              <a:prstGeom prst="straightConnector1">
                <a:avLst/>
              </a:prstGeom>
              <a:noFill/>
              <a:ln w="19050" cap="flat" cmpd="sng" algn="ctr">
                <a:solidFill>
                  <a:srgbClr val="00CC00"/>
                </a:solidFill>
                <a:prstDash val="solid"/>
                <a:headEnd type="triangle" w="med" len="med"/>
                <a:tailEnd type="none" w="med" len="med"/>
              </a:ln>
              <a:effectLst/>
            </p:spPr>
          </p:cxnSp>
          <p:cxnSp>
            <p:nvCxnSpPr>
              <p:cNvPr id="333" name="Straight Arrow Connector 332"/>
              <p:cNvCxnSpPr/>
              <p:nvPr/>
            </p:nvCxnSpPr>
            <p:spPr>
              <a:xfrm rot="5400000" flipH="1" flipV="1">
                <a:off x="6292243" y="2858021"/>
                <a:ext cx="350728" cy="2"/>
              </a:xfrm>
              <a:prstGeom prst="straightConnector1">
                <a:avLst/>
              </a:prstGeom>
              <a:noFill/>
              <a:ln w="19050" cap="flat" cmpd="sng" algn="ctr">
                <a:solidFill>
                  <a:srgbClr val="00CC00"/>
                </a:solidFill>
                <a:prstDash val="solid"/>
                <a:headEnd type="triangle" w="med" len="med"/>
                <a:tailEnd type="none" w="med" len="med"/>
              </a:ln>
              <a:effectLst/>
            </p:spPr>
          </p:cxnSp>
          <p:cxnSp>
            <p:nvCxnSpPr>
              <p:cNvPr id="334" name="Straight Connector 333"/>
              <p:cNvCxnSpPr/>
              <p:nvPr/>
            </p:nvCxnSpPr>
            <p:spPr>
              <a:xfrm>
                <a:off x="2993721" y="2668044"/>
                <a:ext cx="3469709" cy="25052"/>
              </a:xfrm>
              <a:prstGeom prst="line">
                <a:avLst/>
              </a:prstGeom>
              <a:noFill/>
              <a:ln w="19050" cap="flat" cmpd="sng" algn="ctr">
                <a:solidFill>
                  <a:srgbClr val="00CC00"/>
                </a:solidFill>
                <a:prstDash val="solid"/>
              </a:ln>
              <a:effectLst/>
            </p:spPr>
          </p:cxnSp>
          <p:cxnSp>
            <p:nvCxnSpPr>
              <p:cNvPr id="335" name="Straight Connector 334"/>
              <p:cNvCxnSpPr/>
              <p:nvPr/>
            </p:nvCxnSpPr>
            <p:spPr>
              <a:xfrm flipV="1">
                <a:off x="1592894" y="2605414"/>
                <a:ext cx="5108531" cy="2088"/>
              </a:xfrm>
              <a:prstGeom prst="line">
                <a:avLst/>
              </a:prstGeom>
              <a:noFill/>
              <a:ln w="19050" cap="flat" cmpd="sng" algn="ctr">
                <a:solidFill>
                  <a:srgbClr val="FFFF00"/>
                </a:solidFill>
                <a:prstDash val="solid"/>
              </a:ln>
              <a:effectLst/>
            </p:spPr>
          </p:cxnSp>
          <p:cxnSp>
            <p:nvCxnSpPr>
              <p:cNvPr id="336" name="Straight Connector 335"/>
              <p:cNvCxnSpPr/>
              <p:nvPr/>
            </p:nvCxnSpPr>
            <p:spPr>
              <a:xfrm>
                <a:off x="1716066" y="2546960"/>
                <a:ext cx="6250487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FF0000"/>
                </a:solidFill>
                <a:prstDash val="solid"/>
              </a:ln>
              <a:effectLst/>
            </p:spPr>
          </p:cxnSp>
        </p:grpSp>
        <p:cxnSp>
          <p:nvCxnSpPr>
            <p:cNvPr id="253" name="Straight Arrow Connector 252"/>
            <p:cNvCxnSpPr/>
            <p:nvPr/>
          </p:nvCxnSpPr>
          <p:spPr>
            <a:xfrm rot="5400000" flipH="1" flipV="1">
              <a:off x="1388040" y="2994419"/>
              <a:ext cx="350728" cy="2"/>
            </a:xfrm>
            <a:prstGeom prst="straightConnector1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cxnSp>
          <p:nvCxnSpPr>
            <p:cNvPr id="254" name="Straight Arrow Connector 253"/>
            <p:cNvCxnSpPr/>
            <p:nvPr/>
          </p:nvCxnSpPr>
          <p:spPr>
            <a:xfrm rot="5400000" flipH="1" flipV="1">
              <a:off x="7451799" y="2983885"/>
              <a:ext cx="350728" cy="2"/>
            </a:xfrm>
            <a:prstGeom prst="straightConnector1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  <a:effectLst/>
          </p:spPr>
        </p:cxnSp>
        <p:cxnSp>
          <p:nvCxnSpPr>
            <p:cNvPr id="255" name="Straight Arrow Connector 254"/>
            <p:cNvCxnSpPr/>
            <p:nvPr/>
          </p:nvCxnSpPr>
          <p:spPr>
            <a:xfrm rot="5400000" flipH="1" flipV="1">
              <a:off x="7616725" y="2983885"/>
              <a:ext cx="350728" cy="2"/>
            </a:xfrm>
            <a:prstGeom prst="straightConnector1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  <a:effectLst/>
          </p:spPr>
        </p:cxnSp>
        <p:sp>
          <p:nvSpPr>
            <p:cNvPr id="257" name="TextBox 256"/>
            <p:cNvSpPr txBox="1"/>
            <p:nvPr/>
          </p:nvSpPr>
          <p:spPr>
            <a:xfrm>
              <a:off x="6583340" y="2786370"/>
              <a:ext cx="920663" cy="246221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kern="0" dirty="0">
                  <a:solidFill>
                    <a:srgbClr val="FFFFFF"/>
                  </a:solidFill>
                </a:rPr>
                <a:t>Backplane</a:t>
              </a:r>
            </a:p>
          </p:txBody>
        </p:sp>
        <p:cxnSp>
          <p:nvCxnSpPr>
            <p:cNvPr id="259" name="Straight Arrow Connector 258"/>
            <p:cNvCxnSpPr/>
            <p:nvPr/>
          </p:nvCxnSpPr>
          <p:spPr>
            <a:xfrm rot="16200000" flipV="1">
              <a:off x="1235743" y="6516386"/>
              <a:ext cx="358020" cy="537"/>
            </a:xfrm>
            <a:prstGeom prst="straightConnector1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headEnd type="arrow"/>
              <a:tailEnd type="arrow"/>
            </a:ln>
            <a:effectLst/>
          </p:spPr>
        </p:cxnSp>
        <p:grpSp>
          <p:nvGrpSpPr>
            <p:cNvPr id="260" name="Group 289"/>
            <p:cNvGrpSpPr/>
            <p:nvPr/>
          </p:nvGrpSpPr>
          <p:grpSpPr>
            <a:xfrm>
              <a:off x="3538967" y="6054259"/>
              <a:ext cx="2161592" cy="252820"/>
              <a:chOff x="1658825" y="5601108"/>
              <a:chExt cx="2161592" cy="252820"/>
            </a:xfrm>
          </p:grpSpPr>
          <p:sp>
            <p:nvSpPr>
              <p:cNvPr id="324" name="Rounded Rectangle 323"/>
              <p:cNvSpPr/>
              <p:nvPr/>
            </p:nvSpPr>
            <p:spPr>
              <a:xfrm>
                <a:off x="2477730" y="5601108"/>
                <a:ext cx="523875" cy="247650"/>
              </a:xfrm>
              <a:prstGeom prst="roundRect">
                <a:avLst/>
              </a:prstGeom>
              <a:solidFill>
                <a:srgbClr val="4682A5">
                  <a:lumMod val="60000"/>
                  <a:lumOff val="40000"/>
                </a:srgbClr>
              </a:solidFill>
              <a:ln w="25400" cap="flat" cmpd="sng" algn="ctr">
                <a:solidFill>
                  <a:srgbClr val="4682A5">
                    <a:shade val="50000"/>
                  </a:srgb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00" kern="0" dirty="0">
                    <a:solidFill>
                      <a:srgbClr val="FFFFFF"/>
                    </a:solidFill>
                    <a:latin typeface="Arial"/>
                    <a:ea typeface="+mn-ea"/>
                  </a:rPr>
                  <a:t>SFP</a:t>
                </a:r>
              </a:p>
            </p:txBody>
          </p:sp>
          <p:sp>
            <p:nvSpPr>
              <p:cNvPr id="325" name="Rounded Rectangle 324"/>
              <p:cNvSpPr/>
              <p:nvPr/>
            </p:nvSpPr>
            <p:spPr>
              <a:xfrm>
                <a:off x="3296542" y="5606278"/>
                <a:ext cx="523875" cy="247650"/>
              </a:xfrm>
              <a:prstGeom prst="roundRect">
                <a:avLst/>
              </a:prstGeom>
              <a:solidFill>
                <a:srgbClr val="4682A5">
                  <a:lumMod val="60000"/>
                  <a:lumOff val="40000"/>
                </a:srgbClr>
              </a:solidFill>
              <a:ln w="25400" cap="flat" cmpd="sng" algn="ctr">
                <a:solidFill>
                  <a:srgbClr val="4682A5">
                    <a:shade val="50000"/>
                  </a:srgb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00" kern="0" dirty="0">
                    <a:solidFill>
                      <a:srgbClr val="FFFFFF"/>
                    </a:solidFill>
                    <a:latin typeface="Arial"/>
                    <a:ea typeface="+mn-ea"/>
                  </a:rPr>
                  <a:t>SFP</a:t>
                </a:r>
              </a:p>
            </p:txBody>
          </p:sp>
          <p:sp>
            <p:nvSpPr>
              <p:cNvPr id="326" name="Oval 325"/>
              <p:cNvSpPr/>
              <p:nvPr/>
            </p:nvSpPr>
            <p:spPr>
              <a:xfrm>
                <a:off x="2281253" y="5676100"/>
                <a:ext cx="93306" cy="83975"/>
              </a:xfrm>
              <a:prstGeom prst="ellipse">
                <a:avLst/>
              </a:prstGeom>
              <a:solidFill>
                <a:srgbClr val="4682A5"/>
              </a:solidFill>
              <a:ln w="25400" cap="flat" cmpd="sng" algn="ctr">
                <a:solidFill>
                  <a:srgbClr val="4682A5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700" kern="0" dirty="0">
                  <a:solidFill>
                    <a:srgbClr val="FFFFFF"/>
                  </a:solidFill>
                  <a:latin typeface="Arial"/>
                  <a:ea typeface="+mn-ea"/>
                </a:endParaRPr>
              </a:p>
            </p:txBody>
          </p:sp>
          <p:sp>
            <p:nvSpPr>
              <p:cNvPr id="327" name="Oval 326"/>
              <p:cNvSpPr/>
              <p:nvPr/>
            </p:nvSpPr>
            <p:spPr>
              <a:xfrm>
                <a:off x="3110780" y="5676100"/>
                <a:ext cx="93306" cy="83975"/>
              </a:xfrm>
              <a:prstGeom prst="ellipse">
                <a:avLst/>
              </a:prstGeom>
              <a:solidFill>
                <a:srgbClr val="4682A5"/>
              </a:solidFill>
              <a:ln w="25400" cap="flat" cmpd="sng" algn="ctr">
                <a:solidFill>
                  <a:srgbClr val="4682A5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700" kern="0" dirty="0">
                  <a:solidFill>
                    <a:srgbClr val="FFFFFF"/>
                  </a:solidFill>
                  <a:latin typeface="Arial"/>
                  <a:ea typeface="+mn-ea"/>
                </a:endParaRPr>
              </a:p>
            </p:txBody>
          </p:sp>
          <p:sp>
            <p:nvSpPr>
              <p:cNvPr id="328" name="Rounded Rectangle 327"/>
              <p:cNvSpPr/>
              <p:nvPr/>
            </p:nvSpPr>
            <p:spPr>
              <a:xfrm>
                <a:off x="1658825" y="5604381"/>
                <a:ext cx="523875" cy="247650"/>
              </a:xfrm>
              <a:prstGeom prst="roundRect">
                <a:avLst/>
              </a:prstGeom>
              <a:solidFill>
                <a:srgbClr val="4682A5">
                  <a:lumMod val="60000"/>
                  <a:lumOff val="40000"/>
                </a:srgbClr>
              </a:solidFill>
              <a:ln w="25400" cap="flat" cmpd="sng" algn="ctr">
                <a:solidFill>
                  <a:srgbClr val="4682A5">
                    <a:shade val="50000"/>
                  </a:srgb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00" kern="0" dirty="0">
                    <a:solidFill>
                      <a:srgbClr val="FFFFFF"/>
                    </a:solidFill>
                    <a:latin typeface="Arial"/>
                    <a:ea typeface="+mn-ea"/>
                  </a:rPr>
                  <a:t>SFP</a:t>
                </a:r>
              </a:p>
            </p:txBody>
          </p:sp>
        </p:grpSp>
        <p:grpSp>
          <p:nvGrpSpPr>
            <p:cNvPr id="264" name="Group 289"/>
            <p:cNvGrpSpPr/>
            <p:nvPr/>
          </p:nvGrpSpPr>
          <p:grpSpPr>
            <a:xfrm>
              <a:off x="6005947" y="6054259"/>
              <a:ext cx="2161592" cy="252820"/>
              <a:chOff x="1658825" y="5601108"/>
              <a:chExt cx="2161592" cy="252820"/>
            </a:xfrm>
          </p:grpSpPr>
          <p:sp>
            <p:nvSpPr>
              <p:cNvPr id="318" name="Rounded Rectangle 317"/>
              <p:cNvSpPr/>
              <p:nvPr/>
            </p:nvSpPr>
            <p:spPr>
              <a:xfrm>
                <a:off x="2477730" y="5601108"/>
                <a:ext cx="523875" cy="247650"/>
              </a:xfrm>
              <a:prstGeom prst="roundRect">
                <a:avLst/>
              </a:prstGeom>
              <a:solidFill>
                <a:srgbClr val="4682A5">
                  <a:lumMod val="60000"/>
                  <a:lumOff val="40000"/>
                </a:srgbClr>
              </a:solidFill>
              <a:ln w="25400" cap="flat" cmpd="sng" algn="ctr">
                <a:solidFill>
                  <a:srgbClr val="4682A5">
                    <a:shade val="50000"/>
                  </a:srgb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00" kern="0" dirty="0">
                    <a:solidFill>
                      <a:srgbClr val="FFFFFF"/>
                    </a:solidFill>
                    <a:latin typeface="Arial"/>
                    <a:ea typeface="+mn-ea"/>
                  </a:rPr>
                  <a:t>SFP</a:t>
                </a:r>
              </a:p>
            </p:txBody>
          </p:sp>
          <p:sp>
            <p:nvSpPr>
              <p:cNvPr id="319" name="Rounded Rectangle 318"/>
              <p:cNvSpPr/>
              <p:nvPr/>
            </p:nvSpPr>
            <p:spPr>
              <a:xfrm>
                <a:off x="3296542" y="5606278"/>
                <a:ext cx="523875" cy="247650"/>
              </a:xfrm>
              <a:prstGeom prst="roundRect">
                <a:avLst/>
              </a:prstGeom>
              <a:solidFill>
                <a:srgbClr val="4682A5">
                  <a:lumMod val="60000"/>
                  <a:lumOff val="40000"/>
                </a:srgbClr>
              </a:solidFill>
              <a:ln w="25400" cap="flat" cmpd="sng" algn="ctr">
                <a:solidFill>
                  <a:srgbClr val="4682A5">
                    <a:shade val="50000"/>
                  </a:srgb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00" kern="0" dirty="0">
                    <a:solidFill>
                      <a:srgbClr val="FFFFFF"/>
                    </a:solidFill>
                    <a:latin typeface="Arial"/>
                    <a:ea typeface="+mn-ea"/>
                  </a:rPr>
                  <a:t>SFP</a:t>
                </a:r>
              </a:p>
            </p:txBody>
          </p:sp>
          <p:sp>
            <p:nvSpPr>
              <p:cNvPr id="321" name="Oval 320"/>
              <p:cNvSpPr/>
              <p:nvPr/>
            </p:nvSpPr>
            <p:spPr>
              <a:xfrm>
                <a:off x="2281253" y="5676100"/>
                <a:ext cx="93306" cy="83975"/>
              </a:xfrm>
              <a:prstGeom prst="ellipse">
                <a:avLst/>
              </a:prstGeom>
              <a:solidFill>
                <a:srgbClr val="4682A5"/>
              </a:solidFill>
              <a:ln w="25400" cap="flat" cmpd="sng" algn="ctr">
                <a:solidFill>
                  <a:srgbClr val="4682A5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700" kern="0" dirty="0">
                  <a:solidFill>
                    <a:srgbClr val="FFFFFF"/>
                  </a:solidFill>
                  <a:latin typeface="Arial"/>
                  <a:ea typeface="+mn-ea"/>
                </a:endParaRPr>
              </a:p>
            </p:txBody>
          </p:sp>
          <p:sp>
            <p:nvSpPr>
              <p:cNvPr id="322" name="Oval 321"/>
              <p:cNvSpPr/>
              <p:nvPr/>
            </p:nvSpPr>
            <p:spPr>
              <a:xfrm>
                <a:off x="3110780" y="5676100"/>
                <a:ext cx="93306" cy="83975"/>
              </a:xfrm>
              <a:prstGeom prst="ellipse">
                <a:avLst/>
              </a:prstGeom>
              <a:solidFill>
                <a:srgbClr val="4682A5"/>
              </a:solidFill>
              <a:ln w="25400" cap="flat" cmpd="sng" algn="ctr">
                <a:solidFill>
                  <a:srgbClr val="4682A5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700" kern="0" dirty="0">
                  <a:solidFill>
                    <a:srgbClr val="FFFFFF"/>
                  </a:solidFill>
                  <a:latin typeface="Arial"/>
                  <a:ea typeface="+mn-ea"/>
                </a:endParaRPr>
              </a:p>
            </p:txBody>
          </p:sp>
          <p:sp>
            <p:nvSpPr>
              <p:cNvPr id="323" name="Rounded Rectangle 322"/>
              <p:cNvSpPr/>
              <p:nvPr/>
            </p:nvSpPr>
            <p:spPr>
              <a:xfrm>
                <a:off x="1658825" y="5604381"/>
                <a:ext cx="523875" cy="247650"/>
              </a:xfrm>
              <a:prstGeom prst="roundRect">
                <a:avLst/>
              </a:prstGeom>
              <a:solidFill>
                <a:srgbClr val="4682A5">
                  <a:lumMod val="60000"/>
                  <a:lumOff val="40000"/>
                </a:srgbClr>
              </a:solidFill>
              <a:ln w="25400" cap="flat" cmpd="sng" algn="ctr">
                <a:solidFill>
                  <a:srgbClr val="4682A5">
                    <a:shade val="50000"/>
                  </a:srgb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00" kern="0" dirty="0">
                    <a:solidFill>
                      <a:srgbClr val="FFFFFF"/>
                    </a:solidFill>
                    <a:latin typeface="Arial"/>
                    <a:ea typeface="+mn-ea"/>
                  </a:rPr>
                  <a:t>SFP</a:t>
                </a:r>
              </a:p>
            </p:txBody>
          </p:sp>
        </p:grpSp>
        <p:pic>
          <p:nvPicPr>
            <p:cNvPr id="268" name="Picture 267"/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86575" y="4205012"/>
              <a:ext cx="359970" cy="359970"/>
            </a:xfrm>
            <a:prstGeom prst="rect">
              <a:avLst/>
            </a:prstGeom>
            <a:effectLst>
              <a:outerShdw blurRad="1397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69" name="Picture 268"/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77535" y="4205012"/>
              <a:ext cx="359970" cy="359970"/>
            </a:xfrm>
            <a:prstGeom prst="rect">
              <a:avLst/>
            </a:prstGeom>
            <a:effectLst>
              <a:outerShdw blurRad="1397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70" name="Picture 269"/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52753" y="4205012"/>
              <a:ext cx="359970" cy="359970"/>
            </a:xfrm>
            <a:prstGeom prst="rect">
              <a:avLst/>
            </a:prstGeom>
            <a:effectLst>
              <a:outerShdw blurRad="1397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72" name="Rectangle 2"/>
            <p:cNvSpPr>
              <a:spLocks noChangeArrowheads="1"/>
            </p:cNvSpPr>
            <p:nvPr/>
          </p:nvSpPr>
          <p:spPr bwMode="auto">
            <a:xfrm>
              <a:off x="3810490" y="2006065"/>
              <a:ext cx="883049" cy="2584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03548" tIns="51774" rIns="103548" bIns="51774">
              <a:spAutoFit/>
            </a:bodyPr>
            <a:lstStyle/>
            <a:p>
              <a:pPr defTabSz="1028700" eaLnBrk="1" fontAlgn="auto" hangingPunct="1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n-US" sz="1000" kern="0" dirty="0">
                  <a:solidFill>
                    <a:srgbClr val="042B3F"/>
                  </a:solidFill>
                </a:rPr>
                <a:t> </a:t>
              </a:r>
            </a:p>
          </p:txBody>
        </p:sp>
        <p:cxnSp>
          <p:nvCxnSpPr>
            <p:cNvPr id="273" name="Shape 203"/>
            <p:cNvCxnSpPr/>
            <p:nvPr/>
          </p:nvCxnSpPr>
          <p:spPr>
            <a:xfrm rot="16200000" flipH="1">
              <a:off x="4473665" y="1974644"/>
              <a:ext cx="320877" cy="694944"/>
            </a:xfrm>
            <a:prstGeom prst="bentConnector3">
              <a:avLst>
                <a:gd name="adj1" fmla="val 50000"/>
              </a:avLst>
            </a:prstGeom>
            <a:noFill/>
            <a:ln w="28575" cap="flat" cmpd="sng" algn="ctr">
              <a:solidFill>
                <a:srgbClr val="FFC000"/>
              </a:solidFill>
              <a:prstDash val="sysDash"/>
            </a:ln>
            <a:effectLst/>
          </p:spPr>
        </p:cxnSp>
        <p:sp>
          <p:nvSpPr>
            <p:cNvPr id="276" name="Rounded Rectangle 275"/>
            <p:cNvSpPr/>
            <p:nvPr/>
          </p:nvSpPr>
          <p:spPr>
            <a:xfrm>
              <a:off x="4885563" y="2466328"/>
              <a:ext cx="192024" cy="182880"/>
            </a:xfrm>
            <a:prstGeom prst="roundRect">
              <a:avLst/>
            </a:prstGeom>
            <a:solidFill>
              <a:srgbClr val="FFC000"/>
            </a:solidFill>
            <a:ln w="1905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 dirty="0">
                <a:solidFill>
                  <a:srgbClr val="FFFFFF"/>
                </a:solidFill>
                <a:latin typeface="Arial"/>
                <a:ea typeface="+mn-ea"/>
              </a:endParaRPr>
            </a:p>
          </p:txBody>
        </p:sp>
        <p:sp>
          <p:nvSpPr>
            <p:cNvPr id="277" name="Rounded Rectangle 276"/>
            <p:cNvSpPr/>
            <p:nvPr/>
          </p:nvSpPr>
          <p:spPr>
            <a:xfrm>
              <a:off x="4178427" y="2416669"/>
              <a:ext cx="204216" cy="176784"/>
            </a:xfrm>
            <a:prstGeom prst="roundRect">
              <a:avLst/>
            </a:prstGeom>
            <a:solidFill>
              <a:srgbClr val="BD1B2D"/>
            </a:solidFill>
            <a:ln w="2540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 dirty="0">
                <a:solidFill>
                  <a:srgbClr val="FFFFFF"/>
                </a:solidFill>
                <a:latin typeface="Arial"/>
                <a:ea typeface="+mn-ea"/>
              </a:endParaRPr>
            </a:p>
          </p:txBody>
        </p:sp>
        <p:cxnSp>
          <p:nvCxnSpPr>
            <p:cNvPr id="278" name="Straight Arrow Connector 277"/>
            <p:cNvCxnSpPr/>
            <p:nvPr/>
          </p:nvCxnSpPr>
          <p:spPr>
            <a:xfrm rot="5400000" flipH="1" flipV="1">
              <a:off x="5088568" y="3045566"/>
              <a:ext cx="350728" cy="2"/>
            </a:xfrm>
            <a:prstGeom prst="straightConnector1">
              <a:avLst/>
            </a:prstGeom>
            <a:noFill/>
            <a:ln w="19050" cap="flat" cmpd="sng" algn="ctr">
              <a:solidFill>
                <a:srgbClr val="FFFF00"/>
              </a:solidFill>
              <a:prstDash val="solid"/>
              <a:headEnd type="none" w="med" len="med"/>
              <a:tailEnd type="triangle" w="med" len="med"/>
            </a:ln>
            <a:effectLst/>
          </p:spPr>
        </p:cxnSp>
        <p:cxnSp>
          <p:nvCxnSpPr>
            <p:cNvPr id="279" name="Straight Arrow Connector 278"/>
            <p:cNvCxnSpPr/>
            <p:nvPr/>
          </p:nvCxnSpPr>
          <p:spPr>
            <a:xfrm rot="5400000" flipH="1" flipV="1">
              <a:off x="5328650" y="3045566"/>
              <a:ext cx="350728" cy="2"/>
            </a:xfrm>
            <a:prstGeom prst="straightConnector1">
              <a:avLst/>
            </a:prstGeom>
            <a:noFill/>
            <a:ln w="19050" cap="flat" cmpd="sng" algn="ctr">
              <a:solidFill>
                <a:srgbClr val="FFFF00"/>
              </a:solidFill>
              <a:prstDash val="solid"/>
              <a:headEnd type="none" w="med" len="med"/>
              <a:tailEnd type="triangle" w="med" len="med"/>
            </a:ln>
            <a:effectLst/>
          </p:spPr>
        </p:cxnSp>
        <p:cxnSp>
          <p:nvCxnSpPr>
            <p:cNvPr id="280" name="Straight Arrow Connector 279"/>
            <p:cNvCxnSpPr/>
            <p:nvPr/>
          </p:nvCxnSpPr>
          <p:spPr>
            <a:xfrm rot="5400000" flipH="1" flipV="1">
              <a:off x="3842223" y="2985068"/>
              <a:ext cx="350728" cy="2"/>
            </a:xfrm>
            <a:prstGeom prst="straightConnector1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cxnSp>
          <p:nvCxnSpPr>
            <p:cNvPr id="281" name="Shape 203"/>
            <p:cNvCxnSpPr/>
            <p:nvPr/>
          </p:nvCxnSpPr>
          <p:spPr>
            <a:xfrm>
              <a:off x="4282107" y="2051048"/>
              <a:ext cx="5135" cy="365760"/>
            </a:xfrm>
            <a:prstGeom prst="straightConnector1">
              <a:avLst/>
            </a:prstGeom>
            <a:noFill/>
            <a:ln w="28575" cap="flat" cmpd="sng" algn="ctr">
              <a:solidFill>
                <a:srgbClr val="EC8240"/>
              </a:solidFill>
              <a:prstDash val="sysDash"/>
            </a:ln>
            <a:effectLst/>
          </p:spPr>
        </p:cxnSp>
      </p:grpSp>
      <p:grpSp>
        <p:nvGrpSpPr>
          <p:cNvPr id="3" name="Group 2"/>
          <p:cNvGrpSpPr/>
          <p:nvPr/>
        </p:nvGrpSpPr>
        <p:grpSpPr>
          <a:xfrm>
            <a:off x="4483916" y="1364458"/>
            <a:ext cx="2949457" cy="945960"/>
            <a:chOff x="3082434" y="1333119"/>
            <a:chExt cx="2949457" cy="945960"/>
          </a:xfrm>
        </p:grpSpPr>
        <p:grpSp>
          <p:nvGrpSpPr>
            <p:cNvPr id="144" name="Group 143"/>
            <p:cNvGrpSpPr/>
            <p:nvPr/>
          </p:nvGrpSpPr>
          <p:grpSpPr>
            <a:xfrm>
              <a:off x="3082434" y="1333119"/>
              <a:ext cx="2949457" cy="945960"/>
              <a:chOff x="3082434" y="1199769"/>
              <a:chExt cx="2949457" cy="945960"/>
            </a:xfrm>
          </p:grpSpPr>
          <p:grpSp>
            <p:nvGrpSpPr>
              <p:cNvPr id="145" name="Group 144"/>
              <p:cNvGrpSpPr/>
              <p:nvPr/>
            </p:nvGrpSpPr>
            <p:grpSpPr>
              <a:xfrm>
                <a:off x="3468699" y="1199769"/>
                <a:ext cx="2275414" cy="778531"/>
                <a:chOff x="3573234" y="1133094"/>
                <a:chExt cx="2275414" cy="778531"/>
              </a:xfrm>
            </p:grpSpPr>
            <p:grpSp>
              <p:nvGrpSpPr>
                <p:cNvPr id="157" name="Group 156"/>
                <p:cNvGrpSpPr/>
                <p:nvPr/>
              </p:nvGrpSpPr>
              <p:grpSpPr>
                <a:xfrm>
                  <a:off x="3573234" y="1133094"/>
                  <a:ext cx="1794576" cy="759085"/>
                  <a:chOff x="3265444" y="1092168"/>
                  <a:chExt cx="2190780" cy="839799"/>
                </a:xfrm>
              </p:grpSpPr>
              <p:sp>
                <p:nvSpPr>
                  <p:cNvPr id="167" name="Cloud 166"/>
                  <p:cNvSpPr/>
                  <p:nvPr/>
                </p:nvSpPr>
                <p:spPr bwMode="auto">
                  <a:xfrm>
                    <a:off x="3265444" y="1092168"/>
                    <a:ext cx="2190780" cy="839799"/>
                  </a:xfrm>
                  <a:prstGeom prst="cloud">
                    <a:avLst/>
                  </a:prstGeom>
                  <a:gradFill>
                    <a:gsLst>
                      <a:gs pos="0">
                        <a:srgbClr val="FFFFFF">
                          <a:lumMod val="95000"/>
                          <a:alpha val="7000"/>
                        </a:srgbClr>
                      </a:gs>
                      <a:gs pos="50000">
                        <a:srgbClr val="FFFFFF">
                          <a:lumMod val="85000"/>
                          <a:alpha val="22000"/>
                        </a:srgbClr>
                      </a:gs>
                      <a:gs pos="100000">
                        <a:srgbClr val="FFFFFF">
                          <a:lumMod val="75000"/>
                          <a:alpha val="76000"/>
                        </a:srgbClr>
                      </a:gs>
                    </a:gsLst>
                    <a:lin ang="5400000" scaled="0"/>
                  </a:gradFill>
                  <a:ln w="9525" cap="flat" cmpd="sng" algn="ctr">
                    <a:solidFill>
                      <a:srgbClr val="FFFFFF">
                        <a:lumMod val="5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scene3d>
                    <a:camera prst="orthographicFront"/>
                    <a:lightRig rig="threePt" dir="t"/>
                  </a:scene3d>
                  <a:sp3d>
                    <a:bevelT w="165100" prst="coolSlant"/>
                  </a:sp3d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800" kern="0" dirty="0">
                      <a:solidFill>
                        <a:srgbClr val="042B3F"/>
                      </a:solidFill>
                      <a:latin typeface="Arial" pitchFamily="28" charset="-52"/>
                      <a:cs typeface="ヒラギノ角ゴ Pro W3" pitchFamily="28" charset="-128"/>
                    </a:endParaRPr>
                  </a:p>
                </p:txBody>
              </p:sp>
              <p:sp>
                <p:nvSpPr>
                  <p:cNvPr id="168" name="Rectangle 167"/>
                  <p:cNvSpPr/>
                  <p:nvPr/>
                </p:nvSpPr>
                <p:spPr>
                  <a:xfrm>
                    <a:off x="3360844" y="1163511"/>
                    <a:ext cx="1883663" cy="715055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200" b="1" kern="0" dirty="0">
                        <a:solidFill>
                          <a:srgbClr val="65C60D"/>
                        </a:solidFill>
                      </a:rPr>
                      <a:t>TestStream</a:t>
                    </a:r>
                  </a:p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200" b="1" kern="0" dirty="0">
                        <a:solidFill>
                          <a:srgbClr val="65C60D"/>
                        </a:solidFill>
                      </a:rPr>
                      <a:t>Management Software</a:t>
                    </a:r>
                  </a:p>
                </p:txBody>
              </p:sp>
            </p:grpSp>
            <p:grpSp>
              <p:nvGrpSpPr>
                <p:cNvPr id="158" name="Group 116"/>
                <p:cNvGrpSpPr/>
                <p:nvPr/>
              </p:nvGrpSpPr>
              <p:grpSpPr>
                <a:xfrm>
                  <a:off x="5696822" y="1435485"/>
                  <a:ext cx="151826" cy="92090"/>
                  <a:chOff x="7543800" y="1857372"/>
                  <a:chExt cx="227023" cy="137701"/>
                </a:xfrm>
              </p:grpSpPr>
              <p:sp>
                <p:nvSpPr>
                  <p:cNvPr id="165" name="Rectangle 164"/>
                  <p:cNvSpPr/>
                  <p:nvPr/>
                </p:nvSpPr>
                <p:spPr>
                  <a:xfrm>
                    <a:off x="7626202" y="1970392"/>
                    <a:ext cx="144621" cy="24681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800" kern="0" dirty="0">
                      <a:solidFill>
                        <a:srgbClr val="FFFFFF"/>
                      </a:solidFill>
                      <a:latin typeface="Arial"/>
                      <a:ea typeface="+mn-ea"/>
                    </a:endParaRPr>
                  </a:p>
                </p:txBody>
              </p:sp>
              <p:sp>
                <p:nvSpPr>
                  <p:cNvPr id="166" name="Rectangle 165"/>
                  <p:cNvSpPr/>
                  <p:nvPr/>
                </p:nvSpPr>
                <p:spPr>
                  <a:xfrm>
                    <a:off x="7543800" y="1857372"/>
                    <a:ext cx="223798" cy="36576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800" kern="0" dirty="0">
                      <a:solidFill>
                        <a:srgbClr val="FFFFFF"/>
                      </a:solidFill>
                      <a:latin typeface="Arial"/>
                      <a:ea typeface="+mn-ea"/>
                    </a:endParaRPr>
                  </a:p>
                </p:txBody>
              </p:sp>
            </p:grpSp>
            <p:grpSp>
              <p:nvGrpSpPr>
                <p:cNvPr id="159" name="Group 116"/>
                <p:cNvGrpSpPr/>
                <p:nvPr/>
              </p:nvGrpSpPr>
              <p:grpSpPr>
                <a:xfrm>
                  <a:off x="5581607" y="1589105"/>
                  <a:ext cx="151826" cy="92090"/>
                  <a:chOff x="7543800" y="1857372"/>
                  <a:chExt cx="227023" cy="137701"/>
                </a:xfrm>
              </p:grpSpPr>
              <p:sp>
                <p:nvSpPr>
                  <p:cNvPr id="163" name="Rectangle 162"/>
                  <p:cNvSpPr/>
                  <p:nvPr/>
                </p:nvSpPr>
                <p:spPr>
                  <a:xfrm>
                    <a:off x="7626202" y="1970392"/>
                    <a:ext cx="144621" cy="24681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800" kern="0" dirty="0">
                      <a:solidFill>
                        <a:srgbClr val="FFFFFF"/>
                      </a:solidFill>
                      <a:latin typeface="Arial"/>
                      <a:ea typeface="+mn-ea"/>
                    </a:endParaRPr>
                  </a:p>
                </p:txBody>
              </p:sp>
              <p:sp>
                <p:nvSpPr>
                  <p:cNvPr id="164" name="Rectangle 163"/>
                  <p:cNvSpPr/>
                  <p:nvPr/>
                </p:nvSpPr>
                <p:spPr>
                  <a:xfrm>
                    <a:off x="7543800" y="1857372"/>
                    <a:ext cx="223798" cy="36576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800" kern="0" dirty="0">
                      <a:solidFill>
                        <a:srgbClr val="FFFFFF"/>
                      </a:solidFill>
                      <a:latin typeface="Arial"/>
                      <a:ea typeface="+mn-ea"/>
                    </a:endParaRPr>
                  </a:p>
                </p:txBody>
              </p:sp>
            </p:grpSp>
            <p:grpSp>
              <p:nvGrpSpPr>
                <p:cNvPr id="160" name="Group 116"/>
                <p:cNvGrpSpPr/>
                <p:nvPr/>
              </p:nvGrpSpPr>
              <p:grpSpPr>
                <a:xfrm>
                  <a:off x="5466391" y="1819535"/>
                  <a:ext cx="151826" cy="92090"/>
                  <a:chOff x="7543800" y="1857372"/>
                  <a:chExt cx="227023" cy="137701"/>
                </a:xfrm>
              </p:grpSpPr>
              <p:sp>
                <p:nvSpPr>
                  <p:cNvPr id="161" name="Rectangle 160"/>
                  <p:cNvSpPr/>
                  <p:nvPr/>
                </p:nvSpPr>
                <p:spPr>
                  <a:xfrm>
                    <a:off x="7626202" y="1970392"/>
                    <a:ext cx="144621" cy="24681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800" kern="0" dirty="0">
                      <a:solidFill>
                        <a:srgbClr val="FFFFFF"/>
                      </a:solidFill>
                      <a:latin typeface="Arial"/>
                      <a:ea typeface="+mn-ea"/>
                    </a:endParaRPr>
                  </a:p>
                </p:txBody>
              </p:sp>
              <p:sp>
                <p:nvSpPr>
                  <p:cNvPr id="162" name="Rectangle 161"/>
                  <p:cNvSpPr/>
                  <p:nvPr/>
                </p:nvSpPr>
                <p:spPr>
                  <a:xfrm>
                    <a:off x="7543800" y="1857372"/>
                    <a:ext cx="223798" cy="36576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800" kern="0" dirty="0">
                      <a:solidFill>
                        <a:srgbClr val="FFFFFF"/>
                      </a:solidFill>
                      <a:latin typeface="Arial"/>
                      <a:ea typeface="+mn-ea"/>
                    </a:endParaRPr>
                  </a:p>
                </p:txBody>
              </p:sp>
            </p:grpSp>
          </p:grpSp>
          <p:sp>
            <p:nvSpPr>
              <p:cNvPr id="150" name="Rectangle 2"/>
              <p:cNvSpPr>
                <a:spLocks noChangeArrowheads="1"/>
              </p:cNvSpPr>
              <p:nvPr/>
            </p:nvSpPr>
            <p:spPr bwMode="auto">
              <a:xfrm>
                <a:off x="3972415" y="1887282"/>
                <a:ext cx="883049" cy="2584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103548" tIns="51774" rIns="103548" bIns="51774">
                <a:spAutoFit/>
              </a:bodyPr>
              <a:lstStyle/>
              <a:p>
                <a:pPr defTabSz="1028700" eaLnBrk="1" fontAlgn="auto" hangingPunct="1">
                  <a:spcBef>
                    <a:spcPct val="50000"/>
                  </a:spcBef>
                  <a:spcAft>
                    <a:spcPts val="0"/>
                  </a:spcAft>
                  <a:defRPr/>
                </a:pPr>
                <a:r>
                  <a:rPr lang="en-US" sz="1000" kern="0" dirty="0">
                    <a:solidFill>
                      <a:srgbClr val="042B3F"/>
                    </a:solidFill>
                  </a:rPr>
                  <a:t> </a:t>
                </a:r>
              </a:p>
            </p:txBody>
          </p:sp>
          <p:sp>
            <p:nvSpPr>
              <p:cNvPr id="152" name="Rectangle 2"/>
              <p:cNvSpPr>
                <a:spLocks noChangeArrowheads="1"/>
              </p:cNvSpPr>
              <p:nvPr/>
            </p:nvSpPr>
            <p:spPr bwMode="auto">
              <a:xfrm>
                <a:off x="3972415" y="1887282"/>
                <a:ext cx="883049" cy="2584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103548" tIns="51774" rIns="103548" bIns="51774">
                <a:spAutoFit/>
              </a:bodyPr>
              <a:lstStyle/>
              <a:p>
                <a:pPr defTabSz="1028700" eaLnBrk="1" fontAlgn="auto" hangingPunct="1">
                  <a:spcBef>
                    <a:spcPct val="50000"/>
                  </a:spcBef>
                  <a:spcAft>
                    <a:spcPts val="0"/>
                  </a:spcAft>
                  <a:defRPr/>
                </a:pPr>
                <a:r>
                  <a:rPr lang="en-US" sz="1000" kern="0" dirty="0">
                    <a:solidFill>
                      <a:srgbClr val="042B3F"/>
                    </a:solidFill>
                  </a:rPr>
                  <a:t> </a:t>
                </a:r>
              </a:p>
            </p:txBody>
          </p:sp>
          <p:pic>
            <p:nvPicPr>
              <p:cNvPr id="153" name="Picture 152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082434" y="1348933"/>
                <a:ext cx="670035" cy="589241"/>
              </a:xfrm>
              <a:prstGeom prst="rect">
                <a:avLst/>
              </a:prstGeom>
            </p:spPr>
          </p:pic>
          <p:pic>
            <p:nvPicPr>
              <p:cNvPr id="154" name="Picture 153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361856" y="1199769"/>
                <a:ext cx="670035" cy="589241"/>
              </a:xfrm>
              <a:prstGeom prst="rect">
                <a:avLst/>
              </a:prstGeom>
            </p:spPr>
          </p:pic>
          <p:pic>
            <p:nvPicPr>
              <p:cNvPr id="155" name="Picture 154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083535" y="1347079"/>
                <a:ext cx="670035" cy="589241"/>
              </a:xfrm>
              <a:prstGeom prst="rect">
                <a:avLst/>
              </a:prstGeom>
            </p:spPr>
          </p:pic>
          <p:pic>
            <p:nvPicPr>
              <p:cNvPr id="156" name="Picture 155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843315" y="1494390"/>
                <a:ext cx="670035" cy="589241"/>
              </a:xfrm>
              <a:prstGeom prst="rect">
                <a:avLst/>
              </a:prstGeom>
            </p:spPr>
          </p:pic>
        </p:grpSp>
        <p:sp>
          <p:nvSpPr>
            <p:cNvPr id="169" name="Freeform 168"/>
            <p:cNvSpPr/>
            <p:nvPr/>
          </p:nvSpPr>
          <p:spPr>
            <a:xfrm>
              <a:off x="3574256" y="1541462"/>
              <a:ext cx="109538" cy="26194"/>
            </a:xfrm>
            <a:custGeom>
              <a:avLst/>
              <a:gdLst>
                <a:gd name="connsiteX0" fmla="*/ 0 w 109538"/>
                <a:gd name="connsiteY0" fmla="*/ 19050 h 26194"/>
                <a:gd name="connsiteX1" fmla="*/ 0 w 109538"/>
                <a:gd name="connsiteY1" fmla="*/ 19050 h 26194"/>
                <a:gd name="connsiteX2" fmla="*/ 35719 w 109538"/>
                <a:gd name="connsiteY2" fmla="*/ 11906 h 26194"/>
                <a:gd name="connsiteX3" fmla="*/ 42863 w 109538"/>
                <a:gd name="connsiteY3" fmla="*/ 9525 h 26194"/>
                <a:gd name="connsiteX4" fmla="*/ 71438 w 109538"/>
                <a:gd name="connsiteY4" fmla="*/ 4763 h 26194"/>
                <a:gd name="connsiteX5" fmla="*/ 88107 w 109538"/>
                <a:gd name="connsiteY5" fmla="*/ 2381 h 26194"/>
                <a:gd name="connsiteX6" fmla="*/ 109538 w 109538"/>
                <a:gd name="connsiteY6" fmla="*/ 0 h 26194"/>
                <a:gd name="connsiteX7" fmla="*/ 102394 w 109538"/>
                <a:gd name="connsiteY7" fmla="*/ 26194 h 26194"/>
                <a:gd name="connsiteX8" fmla="*/ 0 w 109538"/>
                <a:gd name="connsiteY8" fmla="*/ 19050 h 2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538" h="26194">
                  <a:moveTo>
                    <a:pt x="0" y="19050"/>
                  </a:moveTo>
                  <a:lnTo>
                    <a:pt x="0" y="19050"/>
                  </a:lnTo>
                  <a:lnTo>
                    <a:pt x="35719" y="11906"/>
                  </a:lnTo>
                  <a:cubicBezTo>
                    <a:pt x="38180" y="11414"/>
                    <a:pt x="40402" y="10017"/>
                    <a:pt x="42863" y="9525"/>
                  </a:cubicBezTo>
                  <a:cubicBezTo>
                    <a:pt x="52332" y="7631"/>
                    <a:pt x="61879" y="6129"/>
                    <a:pt x="71438" y="4763"/>
                  </a:cubicBezTo>
                  <a:lnTo>
                    <a:pt x="88107" y="2381"/>
                  </a:lnTo>
                  <a:cubicBezTo>
                    <a:pt x="95239" y="1489"/>
                    <a:pt x="109538" y="0"/>
                    <a:pt x="109538" y="0"/>
                  </a:cubicBezTo>
                  <a:lnTo>
                    <a:pt x="102394" y="26194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D5D5D5"/>
            </a:solidFill>
            <a:ln>
              <a:solidFill>
                <a:srgbClr val="D5D5D5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0" name="Picture 169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345091">
              <a:off x="3560598" y="1549488"/>
              <a:ext cx="109728" cy="15443"/>
            </a:xfrm>
            <a:prstGeom prst="rect">
              <a:avLst/>
            </a:prstGeom>
          </p:spPr>
        </p:pic>
        <p:sp>
          <p:nvSpPr>
            <p:cNvPr id="171" name="Freeform 170"/>
            <p:cNvSpPr/>
            <p:nvPr/>
          </p:nvSpPr>
          <p:spPr>
            <a:xfrm>
              <a:off x="5853907" y="1393144"/>
              <a:ext cx="109538" cy="26194"/>
            </a:xfrm>
            <a:custGeom>
              <a:avLst/>
              <a:gdLst>
                <a:gd name="connsiteX0" fmla="*/ 0 w 109538"/>
                <a:gd name="connsiteY0" fmla="*/ 19050 h 26194"/>
                <a:gd name="connsiteX1" fmla="*/ 0 w 109538"/>
                <a:gd name="connsiteY1" fmla="*/ 19050 h 26194"/>
                <a:gd name="connsiteX2" fmla="*/ 35719 w 109538"/>
                <a:gd name="connsiteY2" fmla="*/ 11906 h 26194"/>
                <a:gd name="connsiteX3" fmla="*/ 42863 w 109538"/>
                <a:gd name="connsiteY3" fmla="*/ 9525 h 26194"/>
                <a:gd name="connsiteX4" fmla="*/ 71438 w 109538"/>
                <a:gd name="connsiteY4" fmla="*/ 4763 h 26194"/>
                <a:gd name="connsiteX5" fmla="*/ 88107 w 109538"/>
                <a:gd name="connsiteY5" fmla="*/ 2381 h 26194"/>
                <a:gd name="connsiteX6" fmla="*/ 109538 w 109538"/>
                <a:gd name="connsiteY6" fmla="*/ 0 h 26194"/>
                <a:gd name="connsiteX7" fmla="*/ 102394 w 109538"/>
                <a:gd name="connsiteY7" fmla="*/ 26194 h 26194"/>
                <a:gd name="connsiteX8" fmla="*/ 0 w 109538"/>
                <a:gd name="connsiteY8" fmla="*/ 19050 h 2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538" h="26194">
                  <a:moveTo>
                    <a:pt x="0" y="19050"/>
                  </a:moveTo>
                  <a:lnTo>
                    <a:pt x="0" y="19050"/>
                  </a:lnTo>
                  <a:lnTo>
                    <a:pt x="35719" y="11906"/>
                  </a:lnTo>
                  <a:cubicBezTo>
                    <a:pt x="38180" y="11414"/>
                    <a:pt x="40402" y="10017"/>
                    <a:pt x="42863" y="9525"/>
                  </a:cubicBezTo>
                  <a:cubicBezTo>
                    <a:pt x="52332" y="7631"/>
                    <a:pt x="61879" y="6129"/>
                    <a:pt x="71438" y="4763"/>
                  </a:cubicBezTo>
                  <a:lnTo>
                    <a:pt x="88107" y="2381"/>
                  </a:lnTo>
                  <a:cubicBezTo>
                    <a:pt x="95239" y="1489"/>
                    <a:pt x="109538" y="0"/>
                    <a:pt x="109538" y="0"/>
                  </a:cubicBezTo>
                  <a:lnTo>
                    <a:pt x="102394" y="26194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D5D5D5"/>
            </a:solidFill>
            <a:ln>
              <a:solidFill>
                <a:srgbClr val="D5D5D5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2" name="Picture 171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345091">
              <a:off x="5840249" y="1401170"/>
              <a:ext cx="109728" cy="15443"/>
            </a:xfrm>
            <a:prstGeom prst="rect">
              <a:avLst/>
            </a:prstGeom>
          </p:spPr>
        </p:pic>
        <p:sp>
          <p:nvSpPr>
            <p:cNvPr id="173" name="Freeform 172"/>
            <p:cNvSpPr/>
            <p:nvPr/>
          </p:nvSpPr>
          <p:spPr>
            <a:xfrm>
              <a:off x="5570131" y="1544495"/>
              <a:ext cx="109538" cy="26194"/>
            </a:xfrm>
            <a:custGeom>
              <a:avLst/>
              <a:gdLst>
                <a:gd name="connsiteX0" fmla="*/ 0 w 109538"/>
                <a:gd name="connsiteY0" fmla="*/ 19050 h 26194"/>
                <a:gd name="connsiteX1" fmla="*/ 0 w 109538"/>
                <a:gd name="connsiteY1" fmla="*/ 19050 h 26194"/>
                <a:gd name="connsiteX2" fmla="*/ 35719 w 109538"/>
                <a:gd name="connsiteY2" fmla="*/ 11906 h 26194"/>
                <a:gd name="connsiteX3" fmla="*/ 42863 w 109538"/>
                <a:gd name="connsiteY3" fmla="*/ 9525 h 26194"/>
                <a:gd name="connsiteX4" fmla="*/ 71438 w 109538"/>
                <a:gd name="connsiteY4" fmla="*/ 4763 h 26194"/>
                <a:gd name="connsiteX5" fmla="*/ 88107 w 109538"/>
                <a:gd name="connsiteY5" fmla="*/ 2381 h 26194"/>
                <a:gd name="connsiteX6" fmla="*/ 109538 w 109538"/>
                <a:gd name="connsiteY6" fmla="*/ 0 h 26194"/>
                <a:gd name="connsiteX7" fmla="*/ 102394 w 109538"/>
                <a:gd name="connsiteY7" fmla="*/ 26194 h 26194"/>
                <a:gd name="connsiteX8" fmla="*/ 0 w 109538"/>
                <a:gd name="connsiteY8" fmla="*/ 19050 h 2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538" h="26194">
                  <a:moveTo>
                    <a:pt x="0" y="19050"/>
                  </a:moveTo>
                  <a:lnTo>
                    <a:pt x="0" y="19050"/>
                  </a:lnTo>
                  <a:lnTo>
                    <a:pt x="35719" y="11906"/>
                  </a:lnTo>
                  <a:cubicBezTo>
                    <a:pt x="38180" y="11414"/>
                    <a:pt x="40402" y="10017"/>
                    <a:pt x="42863" y="9525"/>
                  </a:cubicBezTo>
                  <a:cubicBezTo>
                    <a:pt x="52332" y="7631"/>
                    <a:pt x="61879" y="6129"/>
                    <a:pt x="71438" y="4763"/>
                  </a:cubicBezTo>
                  <a:lnTo>
                    <a:pt x="88107" y="2381"/>
                  </a:lnTo>
                  <a:cubicBezTo>
                    <a:pt x="95239" y="1489"/>
                    <a:pt x="109538" y="0"/>
                    <a:pt x="109538" y="0"/>
                  </a:cubicBezTo>
                  <a:lnTo>
                    <a:pt x="102394" y="26194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D5D5D5"/>
            </a:solidFill>
            <a:ln>
              <a:solidFill>
                <a:srgbClr val="D5D5D5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4" name="Picture 173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345091">
              <a:off x="5556473" y="1552521"/>
              <a:ext cx="109728" cy="15443"/>
            </a:xfrm>
            <a:prstGeom prst="rect">
              <a:avLst/>
            </a:prstGeom>
          </p:spPr>
        </p:pic>
        <p:sp>
          <p:nvSpPr>
            <p:cNvPr id="175" name="Freeform 174"/>
            <p:cNvSpPr/>
            <p:nvPr/>
          </p:nvSpPr>
          <p:spPr>
            <a:xfrm>
              <a:off x="5330694" y="1685149"/>
              <a:ext cx="109538" cy="26194"/>
            </a:xfrm>
            <a:custGeom>
              <a:avLst/>
              <a:gdLst>
                <a:gd name="connsiteX0" fmla="*/ 0 w 109538"/>
                <a:gd name="connsiteY0" fmla="*/ 19050 h 26194"/>
                <a:gd name="connsiteX1" fmla="*/ 0 w 109538"/>
                <a:gd name="connsiteY1" fmla="*/ 19050 h 26194"/>
                <a:gd name="connsiteX2" fmla="*/ 35719 w 109538"/>
                <a:gd name="connsiteY2" fmla="*/ 11906 h 26194"/>
                <a:gd name="connsiteX3" fmla="*/ 42863 w 109538"/>
                <a:gd name="connsiteY3" fmla="*/ 9525 h 26194"/>
                <a:gd name="connsiteX4" fmla="*/ 71438 w 109538"/>
                <a:gd name="connsiteY4" fmla="*/ 4763 h 26194"/>
                <a:gd name="connsiteX5" fmla="*/ 88107 w 109538"/>
                <a:gd name="connsiteY5" fmla="*/ 2381 h 26194"/>
                <a:gd name="connsiteX6" fmla="*/ 109538 w 109538"/>
                <a:gd name="connsiteY6" fmla="*/ 0 h 26194"/>
                <a:gd name="connsiteX7" fmla="*/ 102394 w 109538"/>
                <a:gd name="connsiteY7" fmla="*/ 26194 h 26194"/>
                <a:gd name="connsiteX8" fmla="*/ 0 w 109538"/>
                <a:gd name="connsiteY8" fmla="*/ 19050 h 2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538" h="26194">
                  <a:moveTo>
                    <a:pt x="0" y="19050"/>
                  </a:moveTo>
                  <a:lnTo>
                    <a:pt x="0" y="19050"/>
                  </a:lnTo>
                  <a:lnTo>
                    <a:pt x="35719" y="11906"/>
                  </a:lnTo>
                  <a:cubicBezTo>
                    <a:pt x="38180" y="11414"/>
                    <a:pt x="40402" y="10017"/>
                    <a:pt x="42863" y="9525"/>
                  </a:cubicBezTo>
                  <a:cubicBezTo>
                    <a:pt x="52332" y="7631"/>
                    <a:pt x="61879" y="6129"/>
                    <a:pt x="71438" y="4763"/>
                  </a:cubicBezTo>
                  <a:lnTo>
                    <a:pt x="88107" y="2381"/>
                  </a:lnTo>
                  <a:cubicBezTo>
                    <a:pt x="95239" y="1489"/>
                    <a:pt x="109538" y="0"/>
                    <a:pt x="109538" y="0"/>
                  </a:cubicBezTo>
                  <a:lnTo>
                    <a:pt x="102394" y="26194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D5D5D5"/>
            </a:solidFill>
            <a:ln>
              <a:solidFill>
                <a:srgbClr val="D5D5D5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6" name="Picture 175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345091">
              <a:off x="5317036" y="1693175"/>
              <a:ext cx="109728" cy="15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90255200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Block Diagram </a:t>
            </a:r>
            <a:br>
              <a:rPr lang="en-US" dirty="0"/>
            </a:br>
            <a:r>
              <a:rPr lang="en-US" sz="2400" i="1" dirty="0" err="1"/>
              <a:t>nGenius</a:t>
            </a:r>
            <a:r>
              <a:rPr lang="en-US" sz="2400" i="1" dirty="0"/>
              <a:t> 3903 Chassis with 3 T-Blades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751641" y="1987015"/>
            <a:ext cx="8082727" cy="4716676"/>
            <a:chOff x="227640" y="1987015"/>
            <a:chExt cx="8082727" cy="4716676"/>
          </a:xfrm>
        </p:grpSpPr>
        <p:sp>
          <p:nvSpPr>
            <p:cNvPr id="141" name="Rectangle 140"/>
            <p:cNvSpPr/>
            <p:nvPr/>
          </p:nvSpPr>
          <p:spPr>
            <a:xfrm>
              <a:off x="566542" y="2261490"/>
              <a:ext cx="7743825" cy="4063871"/>
            </a:xfrm>
            <a:prstGeom prst="rect">
              <a:avLst/>
            </a:prstGeom>
            <a:gradFill>
              <a:gsLst>
                <a:gs pos="0">
                  <a:srgbClr val="4682A5">
                    <a:tint val="66000"/>
                    <a:satMod val="160000"/>
                  </a:srgbClr>
                </a:gs>
                <a:gs pos="50000">
                  <a:srgbClr val="4682A5">
                    <a:tint val="44500"/>
                    <a:satMod val="160000"/>
                  </a:srgbClr>
                </a:gs>
                <a:gs pos="100000">
                  <a:srgbClr val="4682A5">
                    <a:tint val="23500"/>
                    <a:satMod val="160000"/>
                  </a:srgbClr>
                </a:gs>
              </a:gsLst>
              <a:lin ang="5400000" scaled="0"/>
            </a:gradFill>
            <a:ln w="1270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 dirty="0">
                <a:solidFill>
                  <a:srgbClr val="FFFFFF"/>
                </a:solidFill>
                <a:latin typeface="Arial"/>
                <a:ea typeface="+mn-ea"/>
              </a:endParaRPr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1247775" y="2663230"/>
              <a:ext cx="6800850" cy="334978"/>
            </a:xfrm>
            <a:prstGeom prst="rect">
              <a:avLst/>
            </a:prstGeom>
            <a:solidFill>
              <a:srgbClr val="4682A5"/>
            </a:solidFill>
            <a:ln w="1905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/>
          </p:spPr>
          <p:txBody>
            <a:bodyPr rtlCol="0" anchor="t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kern="0" dirty="0">
                <a:solidFill>
                  <a:srgbClr val="FFFFFF"/>
                </a:solidFill>
                <a:latin typeface="Arial"/>
                <a:ea typeface="+mn-ea"/>
              </a:endParaRPr>
            </a:p>
          </p:txBody>
        </p:sp>
        <p:sp>
          <p:nvSpPr>
            <p:cNvPr id="143" name="Rectangle 142"/>
            <p:cNvSpPr/>
            <p:nvPr/>
          </p:nvSpPr>
          <p:spPr>
            <a:xfrm>
              <a:off x="1604705" y="2302156"/>
              <a:ext cx="3016444" cy="348956"/>
            </a:xfrm>
            <a:prstGeom prst="rect">
              <a:avLst/>
            </a:prstGeom>
            <a:solidFill>
              <a:srgbClr val="4682A5"/>
            </a:solidFill>
            <a:ln w="1270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kern="0" dirty="0">
                  <a:solidFill>
                    <a:srgbClr val="FFFFFF"/>
                  </a:solidFill>
                  <a:latin typeface="Arial"/>
                  <a:ea typeface="+mn-ea"/>
                </a:rPr>
                <a:t>Power Supply 1 </a:t>
              </a:r>
              <a:r>
                <a:rPr lang="en-US" sz="700" kern="0" dirty="0">
                  <a:solidFill>
                    <a:srgbClr val="FFFFFF"/>
                  </a:solidFill>
                  <a:latin typeface="Arial"/>
                  <a:ea typeface="+mn-ea"/>
                </a:rPr>
                <a:t>(Mgmt 1)</a:t>
              </a:r>
              <a:endParaRPr lang="en-US" sz="800" kern="0" dirty="0">
                <a:solidFill>
                  <a:srgbClr val="FFFFFF"/>
                </a:solidFill>
                <a:latin typeface="Arial"/>
                <a:ea typeface="+mn-ea"/>
              </a:endParaRP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818181" y="2300936"/>
              <a:ext cx="905070" cy="261610"/>
            </a:xfrm>
            <a:prstGeom prst="rect">
              <a:avLst/>
            </a:prstGeom>
            <a:noFill/>
            <a:ln w="12700">
              <a:solidFill>
                <a:srgbClr val="042B3F"/>
              </a:solidFill>
            </a:ln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kern="0" dirty="0">
                  <a:solidFill>
                    <a:srgbClr val="042B3F"/>
                  </a:solidFill>
                </a:rPr>
                <a:t>Chassis</a:t>
              </a:r>
            </a:p>
          </p:txBody>
        </p:sp>
        <p:sp>
          <p:nvSpPr>
            <p:cNvPr id="146" name="Rectangle 145"/>
            <p:cNvSpPr/>
            <p:nvPr/>
          </p:nvSpPr>
          <p:spPr>
            <a:xfrm>
              <a:off x="605651" y="2298812"/>
              <a:ext cx="352486" cy="3971685"/>
            </a:xfrm>
            <a:prstGeom prst="rect">
              <a:avLst/>
            </a:prstGeom>
            <a:solidFill>
              <a:srgbClr val="4682A5"/>
            </a:solidFill>
            <a:ln w="1270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/>
          </p:spPr>
          <p:txBody>
            <a:bodyPr vert="wordArtVert"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kern="0" dirty="0">
                  <a:solidFill>
                    <a:srgbClr val="FFFFFF"/>
                  </a:solidFill>
                  <a:latin typeface="Arial"/>
                  <a:ea typeface="+mn-ea"/>
                </a:rPr>
                <a:t>Cooling  Fans</a:t>
              </a:r>
              <a:endParaRPr lang="en-US" sz="900" kern="0" dirty="0">
                <a:solidFill>
                  <a:srgbClr val="FFFFFF"/>
                </a:solidFill>
                <a:latin typeface="Arial"/>
                <a:ea typeface="+mn-ea"/>
              </a:endParaRPr>
            </a:p>
          </p:txBody>
        </p:sp>
        <p:sp>
          <p:nvSpPr>
            <p:cNvPr id="147" name="Rounded Rectangle 146"/>
            <p:cNvSpPr/>
            <p:nvPr/>
          </p:nvSpPr>
          <p:spPr>
            <a:xfrm>
              <a:off x="1032778" y="3024377"/>
              <a:ext cx="2289923" cy="3187883"/>
            </a:xfrm>
            <a:prstGeom prst="roundRect">
              <a:avLst/>
            </a:prstGeom>
            <a:solidFill>
              <a:srgbClr val="CFDBDE"/>
            </a:solidFill>
            <a:ln w="1905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kern="0" dirty="0">
                  <a:solidFill>
                    <a:srgbClr val="44687D"/>
                  </a:solidFill>
                  <a:latin typeface="Arial"/>
                  <a:ea typeface="+mn-ea"/>
                </a:rPr>
                <a:t>Blade #1</a:t>
              </a:r>
            </a:p>
          </p:txBody>
        </p:sp>
        <p:sp>
          <p:nvSpPr>
            <p:cNvPr id="148" name="Rounded Rectangle 147"/>
            <p:cNvSpPr/>
            <p:nvPr/>
          </p:nvSpPr>
          <p:spPr>
            <a:xfrm>
              <a:off x="1112209" y="3883479"/>
              <a:ext cx="824086" cy="411916"/>
            </a:xfrm>
            <a:prstGeom prst="roundRect">
              <a:avLst/>
            </a:prstGeom>
            <a:solidFill>
              <a:srgbClr val="84A7BC"/>
            </a:solidFill>
            <a:ln w="1905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Arial"/>
                  <a:ea typeface="+mn-ea"/>
                </a:rPr>
                <a:t>TestStream Management Software </a:t>
              </a:r>
              <a:r>
                <a:rPr lang="en-US" sz="700" kern="0" dirty="0">
                  <a:solidFill>
                    <a:srgbClr val="FFFFFF"/>
                  </a:solidFill>
                  <a:latin typeface="Arial"/>
                  <a:ea typeface="+mn-ea"/>
                </a:rPr>
                <a:t> </a:t>
              </a:r>
              <a:endParaRPr lang="en-US" sz="8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00" kern="0" dirty="0">
                  <a:solidFill>
                    <a:srgbClr val="FFFFFF"/>
                  </a:solidFill>
                  <a:latin typeface="Arial"/>
                  <a:ea typeface="+mn-ea"/>
                </a:rPr>
                <a:t>(Embedded Server)</a:t>
              </a:r>
              <a:endParaRPr lang="en-US" sz="100" kern="0" dirty="0">
                <a:solidFill>
                  <a:srgbClr val="FFFFFF"/>
                </a:solidFill>
                <a:latin typeface="Arial"/>
                <a:ea typeface="+mn-ea"/>
              </a:endParaRPr>
            </a:p>
          </p:txBody>
        </p:sp>
        <p:grpSp>
          <p:nvGrpSpPr>
            <p:cNvPr id="149" name="Group 289"/>
            <p:cNvGrpSpPr/>
            <p:nvPr/>
          </p:nvGrpSpPr>
          <p:grpSpPr>
            <a:xfrm>
              <a:off x="1200005" y="6031514"/>
              <a:ext cx="1942136" cy="252820"/>
              <a:chOff x="1768553" y="5601108"/>
              <a:chExt cx="1942136" cy="252820"/>
            </a:xfrm>
          </p:grpSpPr>
          <p:sp>
            <p:nvSpPr>
              <p:cNvPr id="374" name="Rounded Rectangle 373"/>
              <p:cNvSpPr/>
              <p:nvPr/>
            </p:nvSpPr>
            <p:spPr>
              <a:xfrm>
                <a:off x="2477730" y="5601108"/>
                <a:ext cx="523875" cy="247650"/>
              </a:xfrm>
              <a:prstGeom prst="roundRect">
                <a:avLst/>
              </a:prstGeom>
              <a:solidFill>
                <a:srgbClr val="4682A5">
                  <a:lumMod val="60000"/>
                  <a:lumOff val="40000"/>
                </a:srgbClr>
              </a:solidFill>
              <a:ln w="12700" cap="flat" cmpd="sng" algn="ctr">
                <a:solidFill>
                  <a:srgbClr val="4682A5">
                    <a:shade val="50000"/>
                  </a:srgb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00" kern="0" dirty="0">
                    <a:solidFill>
                      <a:srgbClr val="FFFFFF"/>
                    </a:solidFill>
                    <a:latin typeface="Arial"/>
                    <a:ea typeface="+mn-ea"/>
                  </a:rPr>
                  <a:t>QSFP</a:t>
                </a:r>
              </a:p>
            </p:txBody>
          </p:sp>
          <p:sp>
            <p:nvSpPr>
              <p:cNvPr id="375" name="Rounded Rectangle 374"/>
              <p:cNvSpPr/>
              <p:nvPr/>
            </p:nvSpPr>
            <p:spPr>
              <a:xfrm>
                <a:off x="3186814" y="5606278"/>
                <a:ext cx="523875" cy="247650"/>
              </a:xfrm>
              <a:prstGeom prst="roundRect">
                <a:avLst/>
              </a:prstGeom>
              <a:solidFill>
                <a:srgbClr val="4682A5">
                  <a:lumMod val="60000"/>
                  <a:lumOff val="40000"/>
                </a:srgbClr>
              </a:solidFill>
              <a:ln w="12700" cap="flat" cmpd="sng" algn="ctr">
                <a:solidFill>
                  <a:srgbClr val="4682A5">
                    <a:shade val="50000"/>
                  </a:srgb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00" kern="0" dirty="0">
                    <a:solidFill>
                      <a:srgbClr val="FFFFFF"/>
                    </a:solidFill>
                    <a:latin typeface="Arial"/>
                    <a:ea typeface="+mn-ea"/>
                  </a:rPr>
                  <a:t>SFPs</a:t>
                </a:r>
              </a:p>
            </p:txBody>
          </p:sp>
          <p:sp>
            <p:nvSpPr>
              <p:cNvPr id="376" name="Oval 375"/>
              <p:cNvSpPr/>
              <p:nvPr/>
            </p:nvSpPr>
            <p:spPr>
              <a:xfrm>
                <a:off x="2338403" y="5676100"/>
                <a:ext cx="93306" cy="83975"/>
              </a:xfrm>
              <a:prstGeom prst="ellipse">
                <a:avLst/>
              </a:prstGeom>
              <a:solidFill>
                <a:srgbClr val="4682A5"/>
              </a:solidFill>
              <a:ln w="12700" cap="flat" cmpd="sng" algn="ctr">
                <a:solidFill>
                  <a:srgbClr val="4682A5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0" kern="0" dirty="0">
                  <a:solidFill>
                    <a:srgbClr val="FFFFFF"/>
                  </a:solidFill>
                  <a:latin typeface="Arial"/>
                  <a:ea typeface="+mn-ea"/>
                </a:endParaRPr>
              </a:p>
            </p:txBody>
          </p:sp>
          <p:sp>
            <p:nvSpPr>
              <p:cNvPr id="377" name="Oval 376"/>
              <p:cNvSpPr/>
              <p:nvPr/>
            </p:nvSpPr>
            <p:spPr>
              <a:xfrm>
                <a:off x="3047534" y="5676100"/>
                <a:ext cx="93306" cy="83975"/>
              </a:xfrm>
              <a:prstGeom prst="ellipse">
                <a:avLst/>
              </a:prstGeom>
              <a:solidFill>
                <a:srgbClr val="4682A5"/>
              </a:solidFill>
              <a:ln w="12700" cap="flat" cmpd="sng" algn="ctr">
                <a:solidFill>
                  <a:srgbClr val="4682A5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0" kern="0" dirty="0">
                  <a:solidFill>
                    <a:srgbClr val="FFFFFF"/>
                  </a:solidFill>
                  <a:latin typeface="Arial"/>
                  <a:ea typeface="+mn-ea"/>
                </a:endParaRPr>
              </a:p>
            </p:txBody>
          </p:sp>
          <p:sp>
            <p:nvSpPr>
              <p:cNvPr id="378" name="Rounded Rectangle 377"/>
              <p:cNvSpPr/>
              <p:nvPr/>
            </p:nvSpPr>
            <p:spPr>
              <a:xfrm>
                <a:off x="1768553" y="5604381"/>
                <a:ext cx="523875" cy="247650"/>
              </a:xfrm>
              <a:prstGeom prst="roundRect">
                <a:avLst/>
              </a:prstGeom>
              <a:solidFill>
                <a:srgbClr val="4682A5">
                  <a:lumMod val="60000"/>
                  <a:lumOff val="40000"/>
                </a:srgbClr>
              </a:solidFill>
              <a:ln w="12700" cap="flat" cmpd="sng" algn="ctr">
                <a:solidFill>
                  <a:srgbClr val="4682A5">
                    <a:shade val="50000"/>
                  </a:srgb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00" kern="0" dirty="0">
                    <a:solidFill>
                      <a:srgbClr val="FFFFFF"/>
                    </a:solidFill>
                    <a:latin typeface="Arial"/>
                    <a:ea typeface="+mn-ea"/>
                  </a:rPr>
                  <a:t>SFPs</a:t>
                </a:r>
              </a:p>
            </p:txBody>
          </p:sp>
        </p:grpSp>
        <p:sp>
          <p:nvSpPr>
            <p:cNvPr id="150" name="Rounded Rectangle 149"/>
            <p:cNvSpPr/>
            <p:nvPr/>
          </p:nvSpPr>
          <p:spPr>
            <a:xfrm>
              <a:off x="1119803" y="4590526"/>
              <a:ext cx="804851" cy="541164"/>
            </a:xfrm>
            <a:prstGeom prst="roundRect">
              <a:avLst/>
            </a:prstGeom>
            <a:solidFill>
              <a:srgbClr val="4682A5"/>
            </a:solidFill>
            <a:ln w="1905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b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" kern="0" dirty="0">
                  <a:solidFill>
                    <a:srgbClr val="FFFFFF"/>
                  </a:solidFill>
                  <a:latin typeface="Arial"/>
                  <a:ea typeface="+mn-ea"/>
                </a:rPr>
                <a:t> Multi-core Processor</a:t>
              </a:r>
            </a:p>
          </p:txBody>
        </p:sp>
        <p:sp>
          <p:nvSpPr>
            <p:cNvPr id="151" name="Rounded Rectangle 150"/>
            <p:cNvSpPr/>
            <p:nvPr/>
          </p:nvSpPr>
          <p:spPr>
            <a:xfrm>
              <a:off x="1196068" y="5796319"/>
              <a:ext cx="1937657" cy="253416"/>
            </a:xfrm>
            <a:prstGeom prst="roundRect">
              <a:avLst/>
            </a:prstGeom>
            <a:solidFill>
              <a:srgbClr val="4682A5"/>
            </a:solidFill>
            <a:ln w="1905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b="1" kern="0" dirty="0">
                  <a:solidFill>
                    <a:srgbClr val="92D050"/>
                  </a:solidFill>
                  <a:latin typeface="Arial"/>
                  <a:ea typeface="+mn-ea"/>
                </a:rPr>
                <a:t>Up to 480 Gbps</a:t>
              </a:r>
            </a:p>
          </p:txBody>
        </p:sp>
        <p:cxnSp>
          <p:nvCxnSpPr>
            <p:cNvPr id="156" name="Shape 310"/>
            <p:cNvCxnSpPr>
              <a:stCxn id="148" idx="2"/>
              <a:endCxn id="150" idx="0"/>
            </p:cNvCxnSpPr>
            <p:nvPr/>
          </p:nvCxnSpPr>
          <p:spPr>
            <a:xfrm rot="5400000">
              <a:off x="1375676" y="4441949"/>
              <a:ext cx="295131" cy="2023"/>
            </a:xfrm>
            <a:prstGeom prst="bentConnector3">
              <a:avLst>
                <a:gd name="adj1" fmla="val 50000"/>
              </a:avLst>
            </a:prstGeom>
            <a:noFill/>
            <a:ln w="19050" cap="flat" cmpd="sng" algn="ctr">
              <a:solidFill>
                <a:srgbClr val="BD1B2D"/>
              </a:solidFill>
              <a:prstDash val="solid"/>
            </a:ln>
            <a:effectLst/>
          </p:spPr>
        </p:cxnSp>
        <p:cxnSp>
          <p:nvCxnSpPr>
            <p:cNvPr id="157" name="Shape 313"/>
            <p:cNvCxnSpPr>
              <a:stCxn id="150" idx="3"/>
            </p:cNvCxnSpPr>
            <p:nvPr/>
          </p:nvCxnSpPr>
          <p:spPr>
            <a:xfrm flipV="1">
              <a:off x="1924654" y="4441318"/>
              <a:ext cx="227997" cy="419790"/>
            </a:xfrm>
            <a:prstGeom prst="bentConnector3">
              <a:avLst>
                <a:gd name="adj1" fmla="val 50000"/>
              </a:avLst>
            </a:prstGeom>
            <a:noFill/>
            <a:ln w="19050" cap="flat" cmpd="sng" algn="ctr">
              <a:solidFill>
                <a:srgbClr val="BD1B2D"/>
              </a:solidFill>
              <a:prstDash val="solid"/>
            </a:ln>
            <a:effectLst/>
          </p:spPr>
        </p:cxnSp>
        <p:cxnSp>
          <p:nvCxnSpPr>
            <p:cNvPr id="159" name="Shape 331"/>
            <p:cNvCxnSpPr>
              <a:stCxn id="150" idx="1"/>
            </p:cNvCxnSpPr>
            <p:nvPr/>
          </p:nvCxnSpPr>
          <p:spPr>
            <a:xfrm rot="10800000" flipH="1" flipV="1">
              <a:off x="1119803" y="4861108"/>
              <a:ext cx="1989616" cy="1196902"/>
            </a:xfrm>
            <a:prstGeom prst="bentConnector3">
              <a:avLst>
                <a:gd name="adj1" fmla="val -2736"/>
              </a:avLst>
            </a:prstGeom>
            <a:noFill/>
            <a:ln w="19050" cap="flat" cmpd="sng" algn="ctr">
              <a:solidFill>
                <a:srgbClr val="FFC000"/>
              </a:solidFill>
              <a:prstDash val="solid"/>
            </a:ln>
            <a:effectLst/>
          </p:spPr>
        </p:cxnSp>
        <p:sp>
          <p:nvSpPr>
            <p:cNvPr id="162" name="Sun 161"/>
            <p:cNvSpPr/>
            <p:nvPr/>
          </p:nvSpPr>
          <p:spPr>
            <a:xfrm>
              <a:off x="622236" y="4450656"/>
              <a:ext cx="307910" cy="298580"/>
            </a:xfrm>
            <a:prstGeom prst="sun">
              <a:avLst/>
            </a:prstGeom>
            <a:solidFill>
              <a:srgbClr val="EA7125"/>
            </a:solidFill>
            <a:ln w="19050" cap="flat" cmpd="sng" algn="ctr">
              <a:solidFill>
                <a:srgbClr val="A4AAAC">
                  <a:lumMod val="7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 dirty="0">
                <a:solidFill>
                  <a:srgbClr val="FFFFFF"/>
                </a:solidFill>
                <a:latin typeface="Arial"/>
                <a:ea typeface="+mn-ea"/>
              </a:endParaRPr>
            </a:p>
          </p:txBody>
        </p:sp>
        <p:sp>
          <p:nvSpPr>
            <p:cNvPr id="163" name="Right Arrow 162"/>
            <p:cNvSpPr/>
            <p:nvPr/>
          </p:nvSpPr>
          <p:spPr>
            <a:xfrm rot="10800000">
              <a:off x="304994" y="4506623"/>
              <a:ext cx="298581" cy="186612"/>
            </a:xfrm>
            <a:prstGeom prst="rightArrow">
              <a:avLst/>
            </a:prstGeom>
            <a:solidFill>
              <a:srgbClr val="BD1B2D"/>
            </a:solidFill>
            <a:ln w="1905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 dirty="0">
                <a:solidFill>
                  <a:srgbClr val="FFFFFF"/>
                </a:solidFill>
                <a:latin typeface="Arial"/>
                <a:ea typeface="+mn-ea"/>
              </a:endParaRPr>
            </a:p>
          </p:txBody>
        </p:sp>
        <p:sp>
          <p:nvSpPr>
            <p:cNvPr id="164" name="Rounded Rectangle 163"/>
            <p:cNvSpPr/>
            <p:nvPr/>
          </p:nvSpPr>
          <p:spPr>
            <a:xfrm>
              <a:off x="3498610" y="3021329"/>
              <a:ext cx="2289923" cy="3187883"/>
            </a:xfrm>
            <a:prstGeom prst="roundRect">
              <a:avLst/>
            </a:prstGeom>
            <a:solidFill>
              <a:srgbClr val="CFDBDE"/>
            </a:solidFill>
            <a:ln w="1905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kern="0" dirty="0">
                  <a:solidFill>
                    <a:srgbClr val="43697D"/>
                  </a:solidFill>
                  <a:latin typeface="Arial"/>
                  <a:ea typeface="+mn-ea"/>
                </a:rPr>
                <a:t>Blade #2</a:t>
              </a:r>
            </a:p>
          </p:txBody>
        </p:sp>
        <p:sp>
          <p:nvSpPr>
            <p:cNvPr id="165" name="Rounded Rectangle 164"/>
            <p:cNvSpPr/>
            <p:nvPr/>
          </p:nvSpPr>
          <p:spPr>
            <a:xfrm>
              <a:off x="3588926" y="3872593"/>
              <a:ext cx="807541" cy="419753"/>
            </a:xfrm>
            <a:prstGeom prst="roundRect">
              <a:avLst/>
            </a:prstGeom>
            <a:solidFill>
              <a:srgbClr val="84A7BC"/>
            </a:solidFill>
            <a:ln w="1905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Arial"/>
                  <a:ea typeface="+mn-ea"/>
                </a:rPr>
                <a:t>TestStream Management Software </a:t>
              </a:r>
              <a:r>
                <a:rPr lang="en-US" sz="700" kern="0" dirty="0">
                  <a:solidFill>
                    <a:srgbClr val="FFFFFF"/>
                  </a:solidFill>
                  <a:latin typeface="Arial"/>
                  <a:ea typeface="+mn-ea"/>
                </a:rPr>
                <a:t> </a:t>
              </a:r>
              <a:endParaRPr lang="en-US" sz="8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00" kern="0" dirty="0">
                  <a:solidFill>
                    <a:srgbClr val="FFFFFF"/>
                  </a:solidFill>
                  <a:latin typeface="Arial"/>
                  <a:ea typeface="+mn-ea"/>
                </a:rPr>
                <a:t>(Embedded Server)</a:t>
              </a:r>
              <a:endParaRPr lang="en-US" sz="100" kern="0" dirty="0">
                <a:solidFill>
                  <a:srgbClr val="FFFFFF"/>
                </a:solidFill>
                <a:latin typeface="Arial"/>
                <a:ea typeface="+mn-ea"/>
              </a:endParaRPr>
            </a:p>
          </p:txBody>
        </p:sp>
        <p:grpSp>
          <p:nvGrpSpPr>
            <p:cNvPr id="167" name="Group 289"/>
            <p:cNvGrpSpPr/>
            <p:nvPr/>
          </p:nvGrpSpPr>
          <p:grpSpPr>
            <a:xfrm>
              <a:off x="3665837" y="6028466"/>
              <a:ext cx="1942136" cy="252820"/>
              <a:chOff x="1768553" y="5601108"/>
              <a:chExt cx="1942136" cy="252820"/>
            </a:xfrm>
          </p:grpSpPr>
          <p:sp>
            <p:nvSpPr>
              <p:cNvPr id="369" name="Rounded Rectangle 368"/>
              <p:cNvSpPr/>
              <p:nvPr/>
            </p:nvSpPr>
            <p:spPr>
              <a:xfrm>
                <a:off x="2477730" y="5601108"/>
                <a:ext cx="523875" cy="247650"/>
              </a:xfrm>
              <a:prstGeom prst="roundRect">
                <a:avLst/>
              </a:prstGeom>
              <a:solidFill>
                <a:srgbClr val="4682A5">
                  <a:lumMod val="60000"/>
                  <a:lumOff val="40000"/>
                </a:srgbClr>
              </a:solidFill>
              <a:ln w="12700" cap="flat" cmpd="sng" algn="ctr">
                <a:solidFill>
                  <a:srgbClr val="4682A5">
                    <a:shade val="50000"/>
                  </a:srgb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00" kern="0" dirty="0">
                    <a:solidFill>
                      <a:srgbClr val="FFFFFF"/>
                    </a:solidFill>
                    <a:latin typeface="Arial"/>
                    <a:ea typeface="+mn-ea"/>
                  </a:rPr>
                  <a:t>QSFP</a:t>
                </a:r>
              </a:p>
            </p:txBody>
          </p:sp>
          <p:sp>
            <p:nvSpPr>
              <p:cNvPr id="370" name="Rounded Rectangle 369"/>
              <p:cNvSpPr/>
              <p:nvPr/>
            </p:nvSpPr>
            <p:spPr>
              <a:xfrm>
                <a:off x="3186814" y="5606278"/>
                <a:ext cx="523875" cy="247650"/>
              </a:xfrm>
              <a:prstGeom prst="roundRect">
                <a:avLst/>
              </a:prstGeom>
              <a:solidFill>
                <a:srgbClr val="4682A5">
                  <a:lumMod val="60000"/>
                  <a:lumOff val="40000"/>
                </a:srgbClr>
              </a:solidFill>
              <a:ln w="12700" cap="flat" cmpd="sng" algn="ctr">
                <a:solidFill>
                  <a:srgbClr val="4682A5">
                    <a:shade val="50000"/>
                  </a:srgb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00" kern="0" dirty="0">
                    <a:solidFill>
                      <a:srgbClr val="FFFFFF"/>
                    </a:solidFill>
                    <a:latin typeface="Arial"/>
                    <a:ea typeface="+mn-ea"/>
                  </a:rPr>
                  <a:t>SFPs</a:t>
                </a:r>
              </a:p>
            </p:txBody>
          </p:sp>
          <p:sp>
            <p:nvSpPr>
              <p:cNvPr id="371" name="Oval 370"/>
              <p:cNvSpPr/>
              <p:nvPr/>
            </p:nvSpPr>
            <p:spPr>
              <a:xfrm>
                <a:off x="2338403" y="5676100"/>
                <a:ext cx="93306" cy="83975"/>
              </a:xfrm>
              <a:prstGeom prst="ellipse">
                <a:avLst/>
              </a:prstGeom>
              <a:solidFill>
                <a:srgbClr val="4682A5"/>
              </a:solidFill>
              <a:ln w="12700" cap="flat" cmpd="sng" algn="ctr">
                <a:solidFill>
                  <a:srgbClr val="4682A5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0" kern="0" dirty="0">
                  <a:solidFill>
                    <a:srgbClr val="FFFFFF"/>
                  </a:solidFill>
                  <a:latin typeface="Arial"/>
                  <a:ea typeface="+mn-ea"/>
                </a:endParaRPr>
              </a:p>
            </p:txBody>
          </p:sp>
          <p:sp>
            <p:nvSpPr>
              <p:cNvPr id="372" name="Oval 371"/>
              <p:cNvSpPr/>
              <p:nvPr/>
            </p:nvSpPr>
            <p:spPr>
              <a:xfrm>
                <a:off x="3047534" y="5676100"/>
                <a:ext cx="93306" cy="83975"/>
              </a:xfrm>
              <a:prstGeom prst="ellipse">
                <a:avLst/>
              </a:prstGeom>
              <a:solidFill>
                <a:srgbClr val="4682A5"/>
              </a:solidFill>
              <a:ln w="12700" cap="flat" cmpd="sng" algn="ctr">
                <a:solidFill>
                  <a:srgbClr val="4682A5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0" kern="0" dirty="0">
                  <a:solidFill>
                    <a:srgbClr val="FFFFFF"/>
                  </a:solidFill>
                  <a:latin typeface="Arial"/>
                  <a:ea typeface="+mn-ea"/>
                </a:endParaRPr>
              </a:p>
            </p:txBody>
          </p:sp>
          <p:sp>
            <p:nvSpPr>
              <p:cNvPr id="373" name="Rounded Rectangle 372"/>
              <p:cNvSpPr/>
              <p:nvPr/>
            </p:nvSpPr>
            <p:spPr>
              <a:xfrm>
                <a:off x="1768553" y="5604381"/>
                <a:ext cx="523875" cy="247650"/>
              </a:xfrm>
              <a:prstGeom prst="roundRect">
                <a:avLst/>
              </a:prstGeom>
              <a:solidFill>
                <a:srgbClr val="4682A5">
                  <a:lumMod val="60000"/>
                  <a:lumOff val="40000"/>
                </a:srgbClr>
              </a:solidFill>
              <a:ln w="12700" cap="flat" cmpd="sng" algn="ctr">
                <a:solidFill>
                  <a:srgbClr val="4682A5">
                    <a:shade val="50000"/>
                  </a:srgb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00" kern="0" dirty="0">
                    <a:solidFill>
                      <a:srgbClr val="FFFFFF"/>
                    </a:solidFill>
                    <a:latin typeface="Arial"/>
                    <a:ea typeface="+mn-ea"/>
                  </a:rPr>
                  <a:t>SFPs</a:t>
                </a:r>
              </a:p>
            </p:txBody>
          </p:sp>
        </p:grpSp>
        <p:sp>
          <p:nvSpPr>
            <p:cNvPr id="168" name="Rounded Rectangle 167"/>
            <p:cNvSpPr/>
            <p:nvPr/>
          </p:nvSpPr>
          <p:spPr>
            <a:xfrm>
              <a:off x="3596521" y="4587478"/>
              <a:ext cx="804851" cy="541164"/>
            </a:xfrm>
            <a:prstGeom prst="roundRect">
              <a:avLst/>
            </a:prstGeom>
            <a:solidFill>
              <a:srgbClr val="4682A5"/>
            </a:solidFill>
            <a:ln w="1905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b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" kern="0" dirty="0">
                  <a:solidFill>
                    <a:srgbClr val="FFFFFF"/>
                  </a:solidFill>
                  <a:latin typeface="Arial"/>
                  <a:ea typeface="+mn-ea"/>
                </a:rPr>
                <a:t>Multi-core Processor</a:t>
              </a:r>
            </a:p>
          </p:txBody>
        </p:sp>
        <p:sp>
          <p:nvSpPr>
            <p:cNvPr id="169" name="Rounded Rectangle 168"/>
            <p:cNvSpPr/>
            <p:nvPr/>
          </p:nvSpPr>
          <p:spPr>
            <a:xfrm>
              <a:off x="3667124" y="5788478"/>
              <a:ext cx="1926772" cy="250371"/>
            </a:xfrm>
            <a:prstGeom prst="roundRect">
              <a:avLst/>
            </a:prstGeom>
            <a:solidFill>
              <a:srgbClr val="4682A5"/>
            </a:solidFill>
            <a:ln w="1905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b="1" kern="0" dirty="0">
                  <a:solidFill>
                    <a:srgbClr val="FFFF00"/>
                  </a:solidFill>
                  <a:latin typeface="Arial"/>
                  <a:ea typeface="+mn-ea"/>
                </a:rPr>
                <a:t>Up to 480 Gbps</a:t>
              </a:r>
            </a:p>
          </p:txBody>
        </p:sp>
        <p:cxnSp>
          <p:nvCxnSpPr>
            <p:cNvPr id="170" name="Shape 310"/>
            <p:cNvCxnSpPr>
              <a:stCxn id="165" idx="2"/>
              <a:endCxn id="168" idx="0"/>
            </p:cNvCxnSpPr>
            <p:nvPr/>
          </p:nvCxnSpPr>
          <p:spPr>
            <a:xfrm rot="16200000" flipH="1">
              <a:off x="3848256" y="4436787"/>
              <a:ext cx="295132" cy="6250"/>
            </a:xfrm>
            <a:prstGeom prst="bentConnector3">
              <a:avLst>
                <a:gd name="adj1" fmla="val 50000"/>
              </a:avLst>
            </a:prstGeom>
            <a:noFill/>
            <a:ln w="19050" cap="flat" cmpd="sng" algn="ctr">
              <a:solidFill>
                <a:srgbClr val="BD1B2D"/>
              </a:solidFill>
              <a:prstDash val="solid"/>
            </a:ln>
            <a:effectLst/>
          </p:spPr>
        </p:cxnSp>
        <p:cxnSp>
          <p:nvCxnSpPr>
            <p:cNvPr id="182" name="Shape 313"/>
            <p:cNvCxnSpPr>
              <a:stCxn id="168" idx="3"/>
            </p:cNvCxnSpPr>
            <p:nvPr/>
          </p:nvCxnSpPr>
          <p:spPr>
            <a:xfrm flipV="1">
              <a:off x="4401372" y="4487592"/>
              <a:ext cx="383005" cy="370468"/>
            </a:xfrm>
            <a:prstGeom prst="bentConnector3">
              <a:avLst>
                <a:gd name="adj1" fmla="val 50000"/>
              </a:avLst>
            </a:prstGeom>
            <a:noFill/>
            <a:ln w="19050" cap="flat" cmpd="sng" algn="ctr">
              <a:solidFill>
                <a:srgbClr val="BD1B2D"/>
              </a:solidFill>
              <a:prstDash val="solid"/>
            </a:ln>
            <a:effectLst/>
          </p:spPr>
        </p:cxnSp>
        <p:cxnSp>
          <p:nvCxnSpPr>
            <p:cNvPr id="183" name="Shape 331"/>
            <p:cNvCxnSpPr>
              <a:stCxn id="168" idx="1"/>
            </p:cNvCxnSpPr>
            <p:nvPr/>
          </p:nvCxnSpPr>
          <p:spPr>
            <a:xfrm rot="10800000" flipH="1" flipV="1">
              <a:off x="3596521" y="4858060"/>
              <a:ext cx="1989616" cy="1175130"/>
            </a:xfrm>
            <a:prstGeom prst="bentConnector3">
              <a:avLst>
                <a:gd name="adj1" fmla="val -2189"/>
              </a:avLst>
            </a:prstGeom>
            <a:noFill/>
            <a:ln w="19050" cap="flat" cmpd="sng" algn="ctr">
              <a:solidFill>
                <a:srgbClr val="FFC000"/>
              </a:solidFill>
              <a:prstDash val="solid"/>
            </a:ln>
            <a:effectLst/>
          </p:spPr>
        </p:cxnSp>
        <p:sp>
          <p:nvSpPr>
            <p:cNvPr id="187" name="Rounded Rectangle 186"/>
            <p:cNvSpPr/>
            <p:nvPr/>
          </p:nvSpPr>
          <p:spPr>
            <a:xfrm>
              <a:off x="5955298" y="3027425"/>
              <a:ext cx="2289923" cy="3187883"/>
            </a:xfrm>
            <a:prstGeom prst="roundRect">
              <a:avLst/>
            </a:prstGeom>
            <a:solidFill>
              <a:srgbClr val="CFDBDE"/>
            </a:solidFill>
            <a:ln w="1905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kern="0" dirty="0">
                  <a:solidFill>
                    <a:srgbClr val="43697D"/>
                  </a:solidFill>
                  <a:latin typeface="Arial"/>
                  <a:ea typeface="+mn-ea"/>
                </a:rPr>
                <a:t>Blade #3</a:t>
              </a:r>
            </a:p>
          </p:txBody>
        </p:sp>
        <p:grpSp>
          <p:nvGrpSpPr>
            <p:cNvPr id="192" name="Group 289"/>
            <p:cNvGrpSpPr/>
            <p:nvPr/>
          </p:nvGrpSpPr>
          <p:grpSpPr>
            <a:xfrm>
              <a:off x="6076805" y="6034562"/>
              <a:ext cx="1942136" cy="252820"/>
              <a:chOff x="1768553" y="5601108"/>
              <a:chExt cx="1942136" cy="252820"/>
            </a:xfrm>
          </p:grpSpPr>
          <p:sp>
            <p:nvSpPr>
              <p:cNvPr id="364" name="Rounded Rectangle 363"/>
              <p:cNvSpPr/>
              <p:nvPr/>
            </p:nvSpPr>
            <p:spPr>
              <a:xfrm>
                <a:off x="2477730" y="5601108"/>
                <a:ext cx="523875" cy="247650"/>
              </a:xfrm>
              <a:prstGeom prst="roundRect">
                <a:avLst/>
              </a:prstGeom>
              <a:solidFill>
                <a:srgbClr val="4682A5">
                  <a:lumMod val="60000"/>
                  <a:lumOff val="40000"/>
                </a:srgbClr>
              </a:solidFill>
              <a:ln w="12700" cap="flat" cmpd="sng" algn="ctr">
                <a:solidFill>
                  <a:srgbClr val="4682A5">
                    <a:shade val="50000"/>
                  </a:srgb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00" kern="0" dirty="0">
                    <a:solidFill>
                      <a:srgbClr val="FFFFFF"/>
                    </a:solidFill>
                    <a:latin typeface="Arial"/>
                    <a:ea typeface="+mn-ea"/>
                  </a:rPr>
                  <a:t>QSFP</a:t>
                </a:r>
              </a:p>
            </p:txBody>
          </p:sp>
          <p:sp>
            <p:nvSpPr>
              <p:cNvPr id="365" name="Rounded Rectangle 364"/>
              <p:cNvSpPr/>
              <p:nvPr/>
            </p:nvSpPr>
            <p:spPr>
              <a:xfrm>
                <a:off x="3186814" y="5606278"/>
                <a:ext cx="523875" cy="247650"/>
              </a:xfrm>
              <a:prstGeom prst="roundRect">
                <a:avLst/>
              </a:prstGeom>
              <a:solidFill>
                <a:srgbClr val="4682A5">
                  <a:lumMod val="60000"/>
                  <a:lumOff val="40000"/>
                </a:srgbClr>
              </a:solidFill>
              <a:ln w="12700" cap="flat" cmpd="sng" algn="ctr">
                <a:solidFill>
                  <a:srgbClr val="4682A5">
                    <a:shade val="50000"/>
                  </a:srgb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00" kern="0" dirty="0">
                    <a:solidFill>
                      <a:srgbClr val="FFFFFF"/>
                    </a:solidFill>
                    <a:latin typeface="Arial"/>
                    <a:ea typeface="+mn-ea"/>
                  </a:rPr>
                  <a:t>SFPs</a:t>
                </a:r>
              </a:p>
            </p:txBody>
          </p:sp>
          <p:sp>
            <p:nvSpPr>
              <p:cNvPr id="366" name="Oval 365"/>
              <p:cNvSpPr/>
              <p:nvPr/>
            </p:nvSpPr>
            <p:spPr>
              <a:xfrm>
                <a:off x="2338403" y="5676100"/>
                <a:ext cx="93306" cy="83975"/>
              </a:xfrm>
              <a:prstGeom prst="ellipse">
                <a:avLst/>
              </a:prstGeom>
              <a:solidFill>
                <a:srgbClr val="4682A5"/>
              </a:solidFill>
              <a:ln w="12700" cap="flat" cmpd="sng" algn="ctr">
                <a:solidFill>
                  <a:srgbClr val="4682A5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0" kern="0" dirty="0">
                  <a:solidFill>
                    <a:srgbClr val="FFFFFF"/>
                  </a:solidFill>
                  <a:latin typeface="Arial"/>
                  <a:ea typeface="+mn-ea"/>
                </a:endParaRPr>
              </a:p>
            </p:txBody>
          </p:sp>
          <p:sp>
            <p:nvSpPr>
              <p:cNvPr id="367" name="Oval 366"/>
              <p:cNvSpPr/>
              <p:nvPr/>
            </p:nvSpPr>
            <p:spPr>
              <a:xfrm>
                <a:off x="3047534" y="5676100"/>
                <a:ext cx="93306" cy="83975"/>
              </a:xfrm>
              <a:prstGeom prst="ellipse">
                <a:avLst/>
              </a:prstGeom>
              <a:solidFill>
                <a:srgbClr val="4682A5"/>
              </a:solidFill>
              <a:ln w="12700" cap="flat" cmpd="sng" algn="ctr">
                <a:solidFill>
                  <a:srgbClr val="4682A5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0" kern="0" dirty="0">
                  <a:solidFill>
                    <a:srgbClr val="FFFFFF"/>
                  </a:solidFill>
                  <a:latin typeface="Arial"/>
                  <a:ea typeface="+mn-ea"/>
                </a:endParaRPr>
              </a:p>
            </p:txBody>
          </p:sp>
          <p:sp>
            <p:nvSpPr>
              <p:cNvPr id="368" name="Rounded Rectangle 367"/>
              <p:cNvSpPr/>
              <p:nvPr/>
            </p:nvSpPr>
            <p:spPr>
              <a:xfrm>
                <a:off x="1768553" y="5604381"/>
                <a:ext cx="523875" cy="247650"/>
              </a:xfrm>
              <a:prstGeom prst="roundRect">
                <a:avLst/>
              </a:prstGeom>
              <a:solidFill>
                <a:srgbClr val="4682A5">
                  <a:lumMod val="60000"/>
                  <a:lumOff val="40000"/>
                </a:srgbClr>
              </a:solidFill>
              <a:ln w="12700" cap="flat" cmpd="sng" algn="ctr">
                <a:solidFill>
                  <a:srgbClr val="4682A5">
                    <a:shade val="50000"/>
                  </a:srgb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00" kern="0" dirty="0">
                    <a:solidFill>
                      <a:srgbClr val="FFFFFF"/>
                    </a:solidFill>
                    <a:latin typeface="Arial"/>
                    <a:ea typeface="+mn-ea"/>
                  </a:rPr>
                  <a:t>SFPs</a:t>
                </a:r>
              </a:p>
            </p:txBody>
          </p:sp>
        </p:grpSp>
        <p:sp>
          <p:nvSpPr>
            <p:cNvPr id="193" name="Rounded Rectangle 192"/>
            <p:cNvSpPr/>
            <p:nvPr/>
          </p:nvSpPr>
          <p:spPr>
            <a:xfrm>
              <a:off x="6051033" y="4593574"/>
              <a:ext cx="804851" cy="541164"/>
            </a:xfrm>
            <a:prstGeom prst="roundRect">
              <a:avLst/>
            </a:prstGeom>
            <a:solidFill>
              <a:srgbClr val="4682A5"/>
            </a:solidFill>
            <a:ln w="1905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b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" kern="0" dirty="0">
                  <a:solidFill>
                    <a:srgbClr val="FFFFFF"/>
                  </a:solidFill>
                  <a:latin typeface="Arial"/>
                  <a:ea typeface="+mn-ea"/>
                </a:rPr>
                <a:t>Multi-core Processor</a:t>
              </a:r>
            </a:p>
          </p:txBody>
        </p:sp>
        <p:sp>
          <p:nvSpPr>
            <p:cNvPr id="194" name="Rounded Rectangle 193"/>
            <p:cNvSpPr/>
            <p:nvPr/>
          </p:nvSpPr>
          <p:spPr>
            <a:xfrm>
              <a:off x="6061982" y="5755821"/>
              <a:ext cx="1948542" cy="272144"/>
            </a:xfrm>
            <a:prstGeom prst="roundRect">
              <a:avLst/>
            </a:prstGeom>
            <a:solidFill>
              <a:srgbClr val="4682A5"/>
            </a:solidFill>
            <a:ln w="1905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b="1" kern="0" dirty="0">
                  <a:solidFill>
                    <a:srgbClr val="8064A2">
                      <a:lumMod val="60000"/>
                      <a:lumOff val="40000"/>
                    </a:srgbClr>
                  </a:solidFill>
                  <a:latin typeface="Arial"/>
                  <a:ea typeface="+mn-ea"/>
                </a:rPr>
                <a:t>Up to 480 Gbps</a:t>
              </a:r>
            </a:p>
          </p:txBody>
        </p:sp>
        <p:cxnSp>
          <p:nvCxnSpPr>
            <p:cNvPr id="196" name="Shape 310"/>
            <p:cNvCxnSpPr>
              <a:endCxn id="193" idx="0"/>
            </p:cNvCxnSpPr>
            <p:nvPr/>
          </p:nvCxnSpPr>
          <p:spPr>
            <a:xfrm rot="16200000" flipH="1">
              <a:off x="6305054" y="4445168"/>
              <a:ext cx="295131" cy="1680"/>
            </a:xfrm>
            <a:prstGeom prst="bentConnector3">
              <a:avLst>
                <a:gd name="adj1" fmla="val 50000"/>
              </a:avLst>
            </a:prstGeom>
            <a:noFill/>
            <a:ln w="19050" cap="flat" cmpd="sng" algn="ctr">
              <a:solidFill>
                <a:srgbClr val="BD1B2D"/>
              </a:solidFill>
              <a:prstDash val="solid"/>
            </a:ln>
            <a:effectLst/>
          </p:spPr>
        </p:cxnSp>
        <p:cxnSp>
          <p:nvCxnSpPr>
            <p:cNvPr id="197" name="Shape 313"/>
            <p:cNvCxnSpPr>
              <a:stCxn id="193" idx="3"/>
            </p:cNvCxnSpPr>
            <p:nvPr/>
          </p:nvCxnSpPr>
          <p:spPr>
            <a:xfrm flipV="1">
              <a:off x="6855884" y="4493688"/>
              <a:ext cx="339461" cy="370468"/>
            </a:xfrm>
            <a:prstGeom prst="bentConnector3">
              <a:avLst>
                <a:gd name="adj1" fmla="val 50000"/>
              </a:avLst>
            </a:prstGeom>
            <a:noFill/>
            <a:ln w="19050" cap="flat" cmpd="sng" algn="ctr">
              <a:solidFill>
                <a:srgbClr val="BD1B2D"/>
              </a:solidFill>
              <a:prstDash val="solid"/>
            </a:ln>
            <a:effectLst/>
          </p:spPr>
        </p:cxnSp>
        <p:cxnSp>
          <p:nvCxnSpPr>
            <p:cNvPr id="199" name="Shape 331"/>
            <p:cNvCxnSpPr>
              <a:stCxn id="193" idx="1"/>
            </p:cNvCxnSpPr>
            <p:nvPr/>
          </p:nvCxnSpPr>
          <p:spPr>
            <a:xfrm rot="10800000" flipH="1" flipV="1">
              <a:off x="6051033" y="4864156"/>
              <a:ext cx="2054932" cy="1175130"/>
            </a:xfrm>
            <a:prstGeom prst="bentConnector3">
              <a:avLst>
                <a:gd name="adj1" fmla="val -2648"/>
              </a:avLst>
            </a:prstGeom>
            <a:noFill/>
            <a:ln w="19050" cap="flat" cmpd="sng" algn="ctr">
              <a:solidFill>
                <a:srgbClr val="FFC000"/>
              </a:solidFill>
              <a:prstDash val="solid"/>
            </a:ln>
            <a:effectLst/>
          </p:spPr>
        </p:cxnSp>
        <p:cxnSp>
          <p:nvCxnSpPr>
            <p:cNvPr id="200" name="Straight Arrow Connector 199"/>
            <p:cNvCxnSpPr/>
            <p:nvPr/>
          </p:nvCxnSpPr>
          <p:spPr>
            <a:xfrm flipV="1">
              <a:off x="1283154" y="4781767"/>
              <a:ext cx="1031421" cy="1028485"/>
            </a:xfrm>
            <a:prstGeom prst="straightConnector1">
              <a:avLst/>
            </a:prstGeom>
            <a:noFill/>
            <a:ln w="19050" cap="flat" cmpd="sng" algn="ctr">
              <a:solidFill>
                <a:srgbClr val="00B050"/>
              </a:solidFill>
              <a:prstDash val="solid"/>
              <a:headEnd type="arrow"/>
              <a:tailEnd type="arrow"/>
            </a:ln>
            <a:effectLst/>
          </p:spPr>
        </p:cxnSp>
        <p:grpSp>
          <p:nvGrpSpPr>
            <p:cNvPr id="210" name="Group 62"/>
            <p:cNvGrpSpPr>
              <a:grpSpLocks/>
            </p:cNvGrpSpPr>
            <p:nvPr/>
          </p:nvGrpSpPr>
          <p:grpSpPr bwMode="auto">
            <a:xfrm>
              <a:off x="1165648" y="4498819"/>
              <a:ext cx="409008" cy="404541"/>
              <a:chOff x="3121" y="2930"/>
              <a:chExt cx="669" cy="734"/>
            </a:xfrm>
            <a:solidFill>
              <a:srgbClr val="FFC000"/>
            </a:solidFill>
          </p:grpSpPr>
          <p:grpSp>
            <p:nvGrpSpPr>
              <p:cNvPr id="358" name="Group 63"/>
              <p:cNvGrpSpPr>
                <a:grpSpLocks/>
              </p:cNvGrpSpPr>
              <p:nvPr/>
            </p:nvGrpSpPr>
            <p:grpSpPr bwMode="auto">
              <a:xfrm>
                <a:off x="3402" y="2930"/>
                <a:ext cx="107" cy="734"/>
                <a:chOff x="3688" y="2903"/>
                <a:chExt cx="126" cy="801"/>
              </a:xfrm>
              <a:grpFill/>
            </p:grpSpPr>
            <p:sp>
              <p:nvSpPr>
                <p:cNvPr id="362" name="AutoShape 64"/>
                <p:cNvSpPr>
                  <a:spLocks noChangeArrowheads="1"/>
                </p:cNvSpPr>
                <p:nvPr/>
              </p:nvSpPr>
              <p:spPr bwMode="auto">
                <a:xfrm>
                  <a:off x="3688" y="2903"/>
                  <a:ext cx="126" cy="585"/>
                </a:xfrm>
                <a:prstGeom prst="upArrow">
                  <a:avLst>
                    <a:gd name="adj1" fmla="val 49204"/>
                    <a:gd name="adj2" fmla="val 59522"/>
                  </a:avLst>
                </a:prstGeom>
                <a:grpFill/>
                <a:ln w="1905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 lIns="0" tIns="0" rIns="0" bIns="0" anchor="ctr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 kern="0" dirty="0">
                    <a:solidFill>
                      <a:srgbClr val="042B3F"/>
                    </a:solidFill>
                  </a:endParaRPr>
                </a:p>
              </p:txBody>
            </p:sp>
            <p:sp>
              <p:nvSpPr>
                <p:cNvPr id="363" name="AutoShape 65"/>
                <p:cNvSpPr>
                  <a:spLocks noChangeArrowheads="1"/>
                </p:cNvSpPr>
                <p:nvPr/>
              </p:nvSpPr>
              <p:spPr bwMode="auto">
                <a:xfrm flipV="1">
                  <a:off x="3688" y="3119"/>
                  <a:ext cx="126" cy="585"/>
                </a:xfrm>
                <a:prstGeom prst="upArrow">
                  <a:avLst>
                    <a:gd name="adj1" fmla="val 49204"/>
                    <a:gd name="adj2" fmla="val 59522"/>
                  </a:avLst>
                </a:prstGeom>
                <a:grpFill/>
                <a:ln w="1905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 lIns="0" tIns="0" rIns="0" bIns="0" anchor="ctr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 kern="0" dirty="0">
                    <a:solidFill>
                      <a:srgbClr val="042B3F"/>
                    </a:solidFill>
                  </a:endParaRPr>
                </a:p>
              </p:txBody>
            </p:sp>
          </p:grpSp>
          <p:grpSp>
            <p:nvGrpSpPr>
              <p:cNvPr id="359" name="Group 66"/>
              <p:cNvGrpSpPr>
                <a:grpSpLocks/>
              </p:cNvGrpSpPr>
              <p:nvPr/>
            </p:nvGrpSpPr>
            <p:grpSpPr bwMode="auto">
              <a:xfrm>
                <a:off x="3121" y="3250"/>
                <a:ext cx="669" cy="116"/>
                <a:chOff x="3121" y="3250"/>
                <a:chExt cx="669" cy="116"/>
              </a:xfrm>
              <a:grpFill/>
            </p:grpSpPr>
            <p:sp>
              <p:nvSpPr>
                <p:cNvPr id="360" name="AutoShape 67"/>
                <p:cNvSpPr>
                  <a:spLocks noChangeArrowheads="1"/>
                </p:cNvSpPr>
                <p:nvPr/>
              </p:nvSpPr>
              <p:spPr bwMode="auto">
                <a:xfrm rot="16200000" flipV="1">
                  <a:off x="3303" y="3068"/>
                  <a:ext cx="116" cy="479"/>
                </a:xfrm>
                <a:prstGeom prst="upArrow">
                  <a:avLst>
                    <a:gd name="adj1" fmla="val 49204"/>
                    <a:gd name="adj2" fmla="val 55009"/>
                  </a:avLst>
                </a:prstGeom>
                <a:grpFill/>
                <a:ln w="1905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 lIns="0" tIns="0" rIns="0" bIns="0" anchor="ctr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 kern="0" dirty="0">
                    <a:solidFill>
                      <a:srgbClr val="042B3F"/>
                    </a:solidFill>
                  </a:endParaRPr>
                </a:p>
              </p:txBody>
            </p:sp>
            <p:sp>
              <p:nvSpPr>
                <p:cNvPr id="361" name="AutoShape 68"/>
                <p:cNvSpPr>
                  <a:spLocks noChangeArrowheads="1"/>
                </p:cNvSpPr>
                <p:nvPr/>
              </p:nvSpPr>
              <p:spPr bwMode="auto">
                <a:xfrm rot="5400000" flipH="1" flipV="1">
                  <a:off x="3493" y="3068"/>
                  <a:ext cx="116" cy="479"/>
                </a:xfrm>
                <a:prstGeom prst="upArrow">
                  <a:avLst>
                    <a:gd name="adj1" fmla="val 49204"/>
                    <a:gd name="adj2" fmla="val 55009"/>
                  </a:avLst>
                </a:prstGeom>
                <a:grpFill/>
                <a:ln w="1905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 lIns="0" tIns="0" rIns="0" bIns="0" anchor="ctr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 kern="0" dirty="0">
                    <a:solidFill>
                      <a:srgbClr val="042B3F"/>
                    </a:solidFill>
                  </a:endParaRPr>
                </a:p>
              </p:txBody>
            </p:sp>
          </p:grpSp>
        </p:grpSp>
        <p:grpSp>
          <p:nvGrpSpPr>
            <p:cNvPr id="211" name="Group 62"/>
            <p:cNvGrpSpPr>
              <a:grpSpLocks/>
            </p:cNvGrpSpPr>
            <p:nvPr/>
          </p:nvGrpSpPr>
          <p:grpSpPr bwMode="auto">
            <a:xfrm>
              <a:off x="3622336" y="4504915"/>
              <a:ext cx="409008" cy="404541"/>
              <a:chOff x="3121" y="2930"/>
              <a:chExt cx="669" cy="734"/>
            </a:xfrm>
            <a:solidFill>
              <a:srgbClr val="FFC000"/>
            </a:solidFill>
          </p:grpSpPr>
          <p:grpSp>
            <p:nvGrpSpPr>
              <p:cNvPr id="351" name="Group 63"/>
              <p:cNvGrpSpPr>
                <a:grpSpLocks/>
              </p:cNvGrpSpPr>
              <p:nvPr/>
            </p:nvGrpSpPr>
            <p:grpSpPr bwMode="auto">
              <a:xfrm>
                <a:off x="3402" y="2930"/>
                <a:ext cx="107" cy="734"/>
                <a:chOff x="3688" y="2903"/>
                <a:chExt cx="126" cy="801"/>
              </a:xfrm>
              <a:grpFill/>
            </p:grpSpPr>
            <p:sp>
              <p:nvSpPr>
                <p:cNvPr id="356" name="AutoShape 64"/>
                <p:cNvSpPr>
                  <a:spLocks noChangeArrowheads="1"/>
                </p:cNvSpPr>
                <p:nvPr/>
              </p:nvSpPr>
              <p:spPr bwMode="auto">
                <a:xfrm>
                  <a:off x="3688" y="2903"/>
                  <a:ext cx="126" cy="585"/>
                </a:xfrm>
                <a:prstGeom prst="upArrow">
                  <a:avLst>
                    <a:gd name="adj1" fmla="val 49204"/>
                    <a:gd name="adj2" fmla="val 59522"/>
                  </a:avLst>
                </a:prstGeom>
                <a:grpFill/>
                <a:ln w="1905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 lIns="0" tIns="0" rIns="0" bIns="0" anchor="ctr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 kern="0" dirty="0">
                    <a:solidFill>
                      <a:srgbClr val="042B3F"/>
                    </a:solidFill>
                  </a:endParaRPr>
                </a:p>
              </p:txBody>
            </p:sp>
            <p:sp>
              <p:nvSpPr>
                <p:cNvPr id="357" name="AutoShape 65"/>
                <p:cNvSpPr>
                  <a:spLocks noChangeArrowheads="1"/>
                </p:cNvSpPr>
                <p:nvPr/>
              </p:nvSpPr>
              <p:spPr bwMode="auto">
                <a:xfrm flipV="1">
                  <a:off x="3688" y="3119"/>
                  <a:ext cx="126" cy="585"/>
                </a:xfrm>
                <a:prstGeom prst="upArrow">
                  <a:avLst>
                    <a:gd name="adj1" fmla="val 49204"/>
                    <a:gd name="adj2" fmla="val 59522"/>
                  </a:avLst>
                </a:prstGeom>
                <a:grpFill/>
                <a:ln w="1905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 lIns="0" tIns="0" rIns="0" bIns="0" anchor="ctr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 kern="0" dirty="0">
                    <a:solidFill>
                      <a:srgbClr val="042B3F"/>
                    </a:solidFill>
                  </a:endParaRPr>
                </a:p>
              </p:txBody>
            </p:sp>
          </p:grpSp>
          <p:grpSp>
            <p:nvGrpSpPr>
              <p:cNvPr id="352" name="Group 66"/>
              <p:cNvGrpSpPr>
                <a:grpSpLocks/>
              </p:cNvGrpSpPr>
              <p:nvPr/>
            </p:nvGrpSpPr>
            <p:grpSpPr bwMode="auto">
              <a:xfrm>
                <a:off x="3121" y="3250"/>
                <a:ext cx="669" cy="116"/>
                <a:chOff x="3121" y="3250"/>
                <a:chExt cx="669" cy="116"/>
              </a:xfrm>
              <a:grpFill/>
            </p:grpSpPr>
            <p:sp>
              <p:nvSpPr>
                <p:cNvPr id="353" name="AutoShape 67"/>
                <p:cNvSpPr>
                  <a:spLocks noChangeArrowheads="1"/>
                </p:cNvSpPr>
                <p:nvPr/>
              </p:nvSpPr>
              <p:spPr bwMode="auto">
                <a:xfrm rot="16200000" flipV="1">
                  <a:off x="3303" y="3068"/>
                  <a:ext cx="116" cy="479"/>
                </a:xfrm>
                <a:prstGeom prst="upArrow">
                  <a:avLst>
                    <a:gd name="adj1" fmla="val 49204"/>
                    <a:gd name="adj2" fmla="val 55009"/>
                  </a:avLst>
                </a:prstGeom>
                <a:grpFill/>
                <a:ln w="1905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 lIns="0" tIns="0" rIns="0" bIns="0" anchor="ctr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 kern="0" dirty="0">
                    <a:solidFill>
                      <a:srgbClr val="042B3F"/>
                    </a:solidFill>
                  </a:endParaRPr>
                </a:p>
              </p:txBody>
            </p:sp>
            <p:sp>
              <p:nvSpPr>
                <p:cNvPr id="355" name="AutoShape 68"/>
                <p:cNvSpPr>
                  <a:spLocks noChangeArrowheads="1"/>
                </p:cNvSpPr>
                <p:nvPr/>
              </p:nvSpPr>
              <p:spPr bwMode="auto">
                <a:xfrm rot="5400000" flipH="1" flipV="1">
                  <a:off x="3493" y="3068"/>
                  <a:ext cx="116" cy="479"/>
                </a:xfrm>
                <a:prstGeom prst="upArrow">
                  <a:avLst>
                    <a:gd name="adj1" fmla="val 49204"/>
                    <a:gd name="adj2" fmla="val 55009"/>
                  </a:avLst>
                </a:prstGeom>
                <a:grpFill/>
                <a:ln w="1905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 lIns="0" tIns="0" rIns="0" bIns="0" anchor="ctr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 kern="0" dirty="0">
                    <a:solidFill>
                      <a:srgbClr val="042B3F"/>
                    </a:solidFill>
                  </a:endParaRPr>
                </a:p>
              </p:txBody>
            </p:sp>
          </p:grpSp>
        </p:grpSp>
        <p:grpSp>
          <p:nvGrpSpPr>
            <p:cNvPr id="212" name="Group 62"/>
            <p:cNvGrpSpPr>
              <a:grpSpLocks/>
            </p:cNvGrpSpPr>
            <p:nvPr/>
          </p:nvGrpSpPr>
          <p:grpSpPr bwMode="auto">
            <a:xfrm>
              <a:off x="6051592" y="4511011"/>
              <a:ext cx="409008" cy="404541"/>
              <a:chOff x="3121" y="2930"/>
              <a:chExt cx="669" cy="734"/>
            </a:xfrm>
            <a:solidFill>
              <a:srgbClr val="FFC000"/>
            </a:solidFill>
          </p:grpSpPr>
          <p:grpSp>
            <p:nvGrpSpPr>
              <p:cNvPr id="342" name="Group 63"/>
              <p:cNvGrpSpPr>
                <a:grpSpLocks/>
              </p:cNvGrpSpPr>
              <p:nvPr/>
            </p:nvGrpSpPr>
            <p:grpSpPr bwMode="auto">
              <a:xfrm>
                <a:off x="3402" y="2930"/>
                <a:ext cx="107" cy="734"/>
                <a:chOff x="3688" y="2903"/>
                <a:chExt cx="126" cy="801"/>
              </a:xfrm>
              <a:grpFill/>
            </p:grpSpPr>
            <p:sp>
              <p:nvSpPr>
                <p:cNvPr id="346" name="AutoShape 64"/>
                <p:cNvSpPr>
                  <a:spLocks noChangeArrowheads="1"/>
                </p:cNvSpPr>
                <p:nvPr/>
              </p:nvSpPr>
              <p:spPr bwMode="auto">
                <a:xfrm>
                  <a:off x="3688" y="2903"/>
                  <a:ext cx="126" cy="585"/>
                </a:xfrm>
                <a:prstGeom prst="upArrow">
                  <a:avLst>
                    <a:gd name="adj1" fmla="val 49204"/>
                    <a:gd name="adj2" fmla="val 59522"/>
                  </a:avLst>
                </a:prstGeom>
                <a:grpFill/>
                <a:ln w="1905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 lIns="0" tIns="0" rIns="0" bIns="0" anchor="ctr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 kern="0" dirty="0">
                    <a:solidFill>
                      <a:srgbClr val="042B3F"/>
                    </a:solidFill>
                  </a:endParaRPr>
                </a:p>
              </p:txBody>
            </p:sp>
            <p:sp>
              <p:nvSpPr>
                <p:cNvPr id="347" name="AutoShape 65"/>
                <p:cNvSpPr>
                  <a:spLocks noChangeArrowheads="1"/>
                </p:cNvSpPr>
                <p:nvPr/>
              </p:nvSpPr>
              <p:spPr bwMode="auto">
                <a:xfrm flipV="1">
                  <a:off x="3688" y="3119"/>
                  <a:ext cx="126" cy="585"/>
                </a:xfrm>
                <a:prstGeom prst="upArrow">
                  <a:avLst>
                    <a:gd name="adj1" fmla="val 49204"/>
                    <a:gd name="adj2" fmla="val 59522"/>
                  </a:avLst>
                </a:prstGeom>
                <a:grpFill/>
                <a:ln w="1905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 lIns="0" tIns="0" rIns="0" bIns="0" anchor="ctr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 kern="0" dirty="0">
                    <a:solidFill>
                      <a:srgbClr val="042B3F"/>
                    </a:solidFill>
                  </a:endParaRPr>
                </a:p>
              </p:txBody>
            </p:sp>
          </p:grpSp>
          <p:grpSp>
            <p:nvGrpSpPr>
              <p:cNvPr id="343" name="Group 66"/>
              <p:cNvGrpSpPr>
                <a:grpSpLocks/>
              </p:cNvGrpSpPr>
              <p:nvPr/>
            </p:nvGrpSpPr>
            <p:grpSpPr bwMode="auto">
              <a:xfrm>
                <a:off x="3121" y="3250"/>
                <a:ext cx="669" cy="116"/>
                <a:chOff x="3121" y="3250"/>
                <a:chExt cx="669" cy="116"/>
              </a:xfrm>
              <a:grpFill/>
            </p:grpSpPr>
            <p:sp>
              <p:nvSpPr>
                <p:cNvPr id="344" name="AutoShape 67"/>
                <p:cNvSpPr>
                  <a:spLocks noChangeArrowheads="1"/>
                </p:cNvSpPr>
                <p:nvPr/>
              </p:nvSpPr>
              <p:spPr bwMode="auto">
                <a:xfrm rot="16200000" flipV="1">
                  <a:off x="3303" y="3068"/>
                  <a:ext cx="116" cy="479"/>
                </a:xfrm>
                <a:prstGeom prst="upArrow">
                  <a:avLst>
                    <a:gd name="adj1" fmla="val 49204"/>
                    <a:gd name="adj2" fmla="val 55009"/>
                  </a:avLst>
                </a:prstGeom>
                <a:grpFill/>
                <a:ln w="1905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 lIns="0" tIns="0" rIns="0" bIns="0" anchor="ctr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 kern="0" dirty="0">
                    <a:solidFill>
                      <a:srgbClr val="042B3F"/>
                    </a:solidFill>
                  </a:endParaRPr>
                </a:p>
              </p:txBody>
            </p:sp>
            <p:sp>
              <p:nvSpPr>
                <p:cNvPr id="345" name="AutoShape 68"/>
                <p:cNvSpPr>
                  <a:spLocks noChangeArrowheads="1"/>
                </p:cNvSpPr>
                <p:nvPr/>
              </p:nvSpPr>
              <p:spPr bwMode="auto">
                <a:xfrm rot="5400000" flipH="1" flipV="1">
                  <a:off x="3493" y="3068"/>
                  <a:ext cx="116" cy="479"/>
                </a:xfrm>
                <a:prstGeom prst="upArrow">
                  <a:avLst>
                    <a:gd name="adj1" fmla="val 49204"/>
                    <a:gd name="adj2" fmla="val 55009"/>
                  </a:avLst>
                </a:prstGeom>
                <a:grpFill/>
                <a:ln w="1905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 lIns="0" tIns="0" rIns="0" bIns="0" anchor="ctr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 kern="0" dirty="0">
                    <a:solidFill>
                      <a:srgbClr val="042B3F"/>
                    </a:solidFill>
                  </a:endParaRPr>
                </a:p>
              </p:txBody>
            </p:sp>
          </p:grpSp>
        </p:grpSp>
        <p:sp>
          <p:nvSpPr>
            <p:cNvPr id="231" name="Rectangle 230"/>
            <p:cNvSpPr/>
            <p:nvPr/>
          </p:nvSpPr>
          <p:spPr>
            <a:xfrm>
              <a:off x="4655753" y="2297470"/>
              <a:ext cx="3016444" cy="348956"/>
            </a:xfrm>
            <a:prstGeom prst="rect">
              <a:avLst/>
            </a:prstGeom>
            <a:solidFill>
              <a:srgbClr val="4682A5"/>
            </a:solidFill>
            <a:ln w="1270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kern="0" dirty="0">
                  <a:solidFill>
                    <a:srgbClr val="FFFFFF"/>
                  </a:solidFill>
                  <a:latin typeface="Arial"/>
                  <a:ea typeface="+mn-ea"/>
                </a:rPr>
                <a:t>Power Supply 2 </a:t>
              </a:r>
              <a:r>
                <a:rPr lang="en-US" sz="700" kern="0" dirty="0">
                  <a:solidFill>
                    <a:srgbClr val="FFFFFF"/>
                  </a:solidFill>
                  <a:latin typeface="Arial"/>
                  <a:ea typeface="+mn-ea"/>
                </a:rPr>
                <a:t>(Mgmt 2)</a:t>
              </a:r>
              <a:endParaRPr lang="en-US" sz="800" kern="0" dirty="0">
                <a:solidFill>
                  <a:srgbClr val="FFFFFF"/>
                </a:solidFill>
                <a:latin typeface="Arial"/>
                <a:ea typeface="+mn-ea"/>
              </a:endParaRPr>
            </a:p>
          </p:txBody>
        </p:sp>
        <p:sp>
          <p:nvSpPr>
            <p:cNvPr id="233" name="TextBox 232"/>
            <p:cNvSpPr txBox="1"/>
            <p:nvPr/>
          </p:nvSpPr>
          <p:spPr>
            <a:xfrm>
              <a:off x="7108913" y="2736750"/>
              <a:ext cx="920663" cy="246221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kern="0" dirty="0">
                  <a:solidFill>
                    <a:srgbClr val="FFFFFF"/>
                  </a:solidFill>
                </a:rPr>
                <a:t>Backplane</a:t>
              </a:r>
            </a:p>
          </p:txBody>
        </p:sp>
        <p:sp>
          <p:nvSpPr>
            <p:cNvPr id="234" name="Rounded Rectangle 233"/>
            <p:cNvSpPr/>
            <p:nvPr/>
          </p:nvSpPr>
          <p:spPr>
            <a:xfrm>
              <a:off x="2152651" y="3962400"/>
              <a:ext cx="910624" cy="805435"/>
            </a:xfrm>
            <a:prstGeom prst="roundRect">
              <a:avLst/>
            </a:prstGeom>
            <a:solidFill>
              <a:srgbClr val="4682A5"/>
            </a:solidFill>
            <a:ln w="1270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900" b="1" kern="0" dirty="0">
                  <a:solidFill>
                    <a:srgbClr val="FFFFFF"/>
                  </a:solidFill>
                  <a:latin typeface="Arial"/>
                  <a:ea typeface="+mn-ea"/>
                </a:rPr>
                <a:t>720 Gbps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900" b="1" kern="0" dirty="0">
                  <a:solidFill>
                    <a:srgbClr val="FFFFFF"/>
                  </a:solidFill>
                  <a:latin typeface="Arial"/>
                  <a:ea typeface="+mn-ea"/>
                </a:rPr>
                <a:t>Switch </a:t>
              </a:r>
            </a:p>
          </p:txBody>
        </p:sp>
        <p:cxnSp>
          <p:nvCxnSpPr>
            <p:cNvPr id="235" name="Straight Arrow Connector 234"/>
            <p:cNvCxnSpPr/>
            <p:nvPr/>
          </p:nvCxnSpPr>
          <p:spPr>
            <a:xfrm flipH="1" flipV="1">
              <a:off x="2978791" y="4762862"/>
              <a:ext cx="31109" cy="1047388"/>
            </a:xfrm>
            <a:prstGeom prst="straightConnector1">
              <a:avLst/>
            </a:prstGeom>
            <a:noFill/>
            <a:ln w="19050" cap="flat" cmpd="sng" algn="ctr">
              <a:solidFill>
                <a:srgbClr val="00B050"/>
              </a:solidFill>
              <a:prstDash val="solid"/>
              <a:headEnd type="arrow"/>
              <a:tailEnd type="arrow"/>
            </a:ln>
            <a:effectLst/>
          </p:spPr>
        </p:cxnSp>
        <p:cxnSp>
          <p:nvCxnSpPr>
            <p:cNvPr id="238" name="Straight Arrow Connector 237"/>
            <p:cNvCxnSpPr/>
            <p:nvPr/>
          </p:nvCxnSpPr>
          <p:spPr>
            <a:xfrm flipH="1" flipV="1">
              <a:off x="1371601" y="3267075"/>
              <a:ext cx="843540" cy="743767"/>
            </a:xfrm>
            <a:prstGeom prst="straightConnector1">
              <a:avLst/>
            </a:prstGeom>
            <a:noFill/>
            <a:ln w="19050" cap="flat" cmpd="sng" algn="ctr">
              <a:solidFill>
                <a:srgbClr val="00B050"/>
              </a:solidFill>
              <a:prstDash val="solid"/>
              <a:headEnd type="arrow"/>
              <a:tailEnd type="arrow"/>
            </a:ln>
            <a:effectLst/>
          </p:spPr>
        </p:cxnSp>
        <p:cxnSp>
          <p:nvCxnSpPr>
            <p:cNvPr id="239" name="Straight Arrow Connector 238"/>
            <p:cNvCxnSpPr/>
            <p:nvPr/>
          </p:nvCxnSpPr>
          <p:spPr>
            <a:xfrm rot="5400000" flipH="1" flipV="1">
              <a:off x="2915563" y="3092101"/>
              <a:ext cx="350728" cy="2"/>
            </a:xfrm>
            <a:prstGeom prst="straightConnector1">
              <a:avLst/>
            </a:prstGeom>
            <a:noFill/>
            <a:ln w="19050" cap="flat" cmpd="sng" algn="ctr">
              <a:solidFill>
                <a:srgbClr val="00CC00"/>
              </a:solidFill>
              <a:prstDash val="solid"/>
              <a:headEnd type="none" w="med" len="med"/>
              <a:tailEnd type="triangle" w="med" len="med"/>
            </a:ln>
            <a:effectLst/>
          </p:spPr>
        </p:cxnSp>
        <p:grpSp>
          <p:nvGrpSpPr>
            <p:cNvPr id="240" name="Group 239"/>
            <p:cNvGrpSpPr/>
            <p:nvPr/>
          </p:nvGrpSpPr>
          <p:grpSpPr>
            <a:xfrm>
              <a:off x="1378512" y="2914650"/>
              <a:ext cx="6000642" cy="352816"/>
              <a:chOff x="1521387" y="2743200"/>
              <a:chExt cx="6000642" cy="352816"/>
            </a:xfrm>
          </p:grpSpPr>
          <p:cxnSp>
            <p:nvCxnSpPr>
              <p:cNvPr id="339" name="Straight Arrow Connector 338"/>
              <p:cNvCxnSpPr/>
              <p:nvPr/>
            </p:nvCxnSpPr>
            <p:spPr>
              <a:xfrm rot="5400000" flipH="1" flipV="1">
                <a:off x="1346024" y="2920651"/>
                <a:ext cx="350728" cy="2"/>
              </a:xfrm>
              <a:prstGeom prst="straightConnector1">
                <a:avLst/>
              </a:prstGeom>
              <a:noFill/>
              <a:ln w="19050" cap="flat" cmpd="sng" algn="ctr">
                <a:solidFill>
                  <a:srgbClr val="00CC00"/>
                </a:solidFill>
                <a:prstDash val="solid"/>
                <a:headEnd type="none" w="med" len="med"/>
                <a:tailEnd type="triangle" w="med" len="med"/>
              </a:ln>
              <a:effectLst/>
            </p:spPr>
          </p:cxnSp>
          <p:cxnSp>
            <p:nvCxnSpPr>
              <p:cNvPr id="340" name="Straight Arrow Connector 339"/>
              <p:cNvCxnSpPr/>
              <p:nvPr/>
            </p:nvCxnSpPr>
            <p:spPr>
              <a:xfrm flipH="1" flipV="1">
                <a:off x="7511143" y="2754086"/>
                <a:ext cx="10886" cy="152400"/>
              </a:xfrm>
              <a:prstGeom prst="straightConnector1">
                <a:avLst/>
              </a:prstGeom>
              <a:noFill/>
              <a:ln w="19050" cap="flat" cmpd="sng" algn="ctr">
                <a:solidFill>
                  <a:srgbClr val="00CC00"/>
                </a:solidFill>
                <a:prstDash val="solid"/>
                <a:headEnd type="triangle" w="med" len="med"/>
                <a:tailEnd type="none" w="med" len="med"/>
              </a:ln>
              <a:effectLst/>
            </p:spPr>
          </p:cxnSp>
          <p:cxnSp>
            <p:nvCxnSpPr>
              <p:cNvPr id="341" name="Straight Connector 340"/>
              <p:cNvCxnSpPr/>
              <p:nvPr/>
            </p:nvCxnSpPr>
            <p:spPr>
              <a:xfrm>
                <a:off x="1524000" y="2743200"/>
                <a:ext cx="5987143" cy="10886"/>
              </a:xfrm>
              <a:prstGeom prst="line">
                <a:avLst/>
              </a:prstGeom>
              <a:noFill/>
              <a:ln w="19050" cap="flat" cmpd="sng" algn="ctr">
                <a:solidFill>
                  <a:srgbClr val="00CC00"/>
                </a:solidFill>
                <a:prstDash val="solid"/>
              </a:ln>
              <a:effectLst/>
            </p:spPr>
          </p:cxnSp>
        </p:grpSp>
        <p:cxnSp>
          <p:nvCxnSpPr>
            <p:cNvPr id="241" name="Straight Connector 240"/>
            <p:cNvCxnSpPr/>
            <p:nvPr/>
          </p:nvCxnSpPr>
          <p:spPr>
            <a:xfrm flipV="1">
              <a:off x="1592241" y="2794000"/>
              <a:ext cx="6335734" cy="12092"/>
            </a:xfrm>
            <a:prstGeom prst="line">
              <a:avLst/>
            </a:prstGeom>
            <a:noFill/>
            <a:ln w="19050" cap="flat" cmpd="sng" algn="ctr">
              <a:solidFill>
                <a:srgbClr val="8064A2">
                  <a:lumMod val="60000"/>
                  <a:lumOff val="40000"/>
                </a:srgbClr>
              </a:solidFill>
              <a:prstDash val="solid"/>
            </a:ln>
            <a:effectLst/>
          </p:spPr>
        </p:cxnSp>
        <p:cxnSp>
          <p:nvCxnSpPr>
            <p:cNvPr id="242" name="Straight Arrow Connector 241"/>
            <p:cNvCxnSpPr/>
            <p:nvPr/>
          </p:nvCxnSpPr>
          <p:spPr>
            <a:xfrm flipV="1">
              <a:off x="1591980" y="2805048"/>
              <a:ext cx="0" cy="218459"/>
            </a:xfrm>
            <a:prstGeom prst="straightConnector1">
              <a:avLst/>
            </a:prstGeom>
            <a:noFill/>
            <a:ln w="19050" cap="flat" cmpd="sng" algn="ctr">
              <a:solidFill>
                <a:srgbClr val="8064A2">
                  <a:lumMod val="60000"/>
                  <a:lumOff val="40000"/>
                </a:srgbClr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cxnSp>
          <p:nvCxnSpPr>
            <p:cNvPr id="245" name="Straight Arrow Connector 244"/>
            <p:cNvCxnSpPr/>
            <p:nvPr/>
          </p:nvCxnSpPr>
          <p:spPr>
            <a:xfrm flipH="1" flipV="1">
              <a:off x="7934326" y="2768601"/>
              <a:ext cx="12699" cy="482599"/>
            </a:xfrm>
            <a:prstGeom prst="straightConnector1">
              <a:avLst/>
            </a:prstGeom>
            <a:noFill/>
            <a:ln w="19050" cap="flat" cmpd="sng" algn="ctr">
              <a:solidFill>
                <a:srgbClr val="8064A2">
                  <a:lumMod val="60000"/>
                  <a:lumOff val="40000"/>
                </a:srgbClr>
              </a:solidFill>
              <a:prstDash val="solid"/>
              <a:headEnd type="none" w="med" len="med"/>
              <a:tailEnd type="triangle" w="med" len="med"/>
            </a:ln>
            <a:effectLst/>
          </p:spPr>
        </p:cxnSp>
        <p:cxnSp>
          <p:nvCxnSpPr>
            <p:cNvPr id="246" name="Straight Arrow Connector 245"/>
            <p:cNvCxnSpPr/>
            <p:nvPr/>
          </p:nvCxnSpPr>
          <p:spPr>
            <a:xfrm flipV="1">
              <a:off x="2920942" y="3257551"/>
              <a:ext cx="174683" cy="737136"/>
            </a:xfrm>
            <a:prstGeom prst="straightConnector1">
              <a:avLst/>
            </a:prstGeom>
            <a:noFill/>
            <a:ln w="19050" cap="flat" cmpd="sng" algn="ctr">
              <a:solidFill>
                <a:srgbClr val="00B050"/>
              </a:solidFill>
              <a:prstDash val="solid"/>
              <a:headEnd type="arrow"/>
              <a:tailEnd type="arrow"/>
            </a:ln>
            <a:effectLst/>
          </p:spPr>
        </p:cxnSp>
        <p:sp>
          <p:nvSpPr>
            <p:cNvPr id="247" name="Rounded Rectangle 246"/>
            <p:cNvSpPr/>
            <p:nvPr/>
          </p:nvSpPr>
          <p:spPr>
            <a:xfrm>
              <a:off x="6038209" y="3894365"/>
              <a:ext cx="807541" cy="419753"/>
            </a:xfrm>
            <a:prstGeom prst="roundRect">
              <a:avLst/>
            </a:prstGeom>
            <a:solidFill>
              <a:srgbClr val="84A7BC"/>
            </a:solidFill>
            <a:ln w="1905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Arial"/>
                  <a:ea typeface="+mn-ea"/>
                </a:rPr>
                <a:t>TestStream Management Software </a:t>
              </a:r>
              <a:r>
                <a:rPr lang="en-US" sz="700" kern="0" dirty="0">
                  <a:solidFill>
                    <a:srgbClr val="FFFFFF"/>
                  </a:solidFill>
                  <a:latin typeface="Arial"/>
                  <a:ea typeface="+mn-ea"/>
                </a:rPr>
                <a:t> </a:t>
              </a:r>
              <a:endParaRPr lang="en-US" sz="800" kern="0" dirty="0">
                <a:solidFill>
                  <a:srgbClr val="FFFFFF"/>
                </a:solidFill>
                <a:latin typeface="Arial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00" kern="0" dirty="0">
                  <a:solidFill>
                    <a:srgbClr val="FFFFFF"/>
                  </a:solidFill>
                  <a:latin typeface="Arial"/>
                  <a:ea typeface="+mn-ea"/>
                </a:rPr>
                <a:t>(Embedded Server)</a:t>
              </a:r>
              <a:endParaRPr lang="en-US" sz="100" kern="0" dirty="0">
                <a:solidFill>
                  <a:srgbClr val="FFFFFF"/>
                </a:solidFill>
                <a:latin typeface="Arial"/>
                <a:ea typeface="+mn-ea"/>
              </a:endParaRPr>
            </a:p>
          </p:txBody>
        </p:sp>
        <p:cxnSp>
          <p:nvCxnSpPr>
            <p:cNvPr id="248" name="Straight Arrow Connector 247"/>
            <p:cNvCxnSpPr/>
            <p:nvPr/>
          </p:nvCxnSpPr>
          <p:spPr>
            <a:xfrm flipV="1">
              <a:off x="3743386" y="4768958"/>
              <a:ext cx="1114852" cy="1041289"/>
            </a:xfrm>
            <a:prstGeom prst="straightConnector1">
              <a:avLst/>
            </a:prstGeom>
            <a:noFill/>
            <a:ln w="19050" cap="flat" cmpd="sng" algn="ctr">
              <a:solidFill>
                <a:srgbClr val="FFFF00"/>
              </a:solidFill>
              <a:prstDash val="solid"/>
              <a:headEnd type="arrow"/>
              <a:tailEnd type="arrow"/>
            </a:ln>
            <a:effectLst/>
          </p:spPr>
        </p:cxnSp>
        <p:cxnSp>
          <p:nvCxnSpPr>
            <p:cNvPr id="249" name="Straight Arrow Connector 248"/>
            <p:cNvCxnSpPr/>
            <p:nvPr/>
          </p:nvCxnSpPr>
          <p:spPr>
            <a:xfrm flipH="1" flipV="1">
              <a:off x="5443466" y="4768958"/>
              <a:ext cx="71510" cy="1031767"/>
            </a:xfrm>
            <a:prstGeom prst="straightConnector1">
              <a:avLst/>
            </a:prstGeom>
            <a:noFill/>
            <a:ln w="19050" cap="flat" cmpd="sng" algn="ctr">
              <a:solidFill>
                <a:srgbClr val="FFFF00"/>
              </a:solidFill>
              <a:prstDash val="solid"/>
              <a:headEnd type="arrow"/>
              <a:tailEnd type="arrow"/>
            </a:ln>
            <a:effectLst/>
          </p:spPr>
        </p:cxnSp>
        <p:cxnSp>
          <p:nvCxnSpPr>
            <p:cNvPr id="251" name="Straight Arrow Connector 250"/>
            <p:cNvCxnSpPr/>
            <p:nvPr/>
          </p:nvCxnSpPr>
          <p:spPr>
            <a:xfrm flipV="1">
              <a:off x="6188529" y="4802499"/>
              <a:ext cx="1219026" cy="953322"/>
            </a:xfrm>
            <a:prstGeom prst="straightConnector1">
              <a:avLst/>
            </a:prstGeom>
            <a:noFill/>
            <a:ln w="19050" cap="flat" cmpd="sng" algn="ctr">
              <a:solidFill>
                <a:srgbClr val="8064A2">
                  <a:lumMod val="60000"/>
                  <a:lumOff val="40000"/>
                </a:srgbClr>
              </a:solidFill>
              <a:prstDash val="solid"/>
              <a:headEnd type="arrow"/>
              <a:tailEnd type="arrow"/>
            </a:ln>
            <a:effectLst/>
          </p:spPr>
        </p:cxnSp>
        <p:cxnSp>
          <p:nvCxnSpPr>
            <p:cNvPr id="252" name="Straight Arrow Connector 251"/>
            <p:cNvCxnSpPr/>
            <p:nvPr/>
          </p:nvCxnSpPr>
          <p:spPr>
            <a:xfrm flipH="1" flipV="1">
              <a:off x="7896897" y="4745213"/>
              <a:ext cx="80973" cy="1029269"/>
            </a:xfrm>
            <a:prstGeom prst="straightConnector1">
              <a:avLst/>
            </a:prstGeom>
            <a:noFill/>
            <a:ln w="19050" cap="flat" cmpd="sng" algn="ctr">
              <a:solidFill>
                <a:srgbClr val="8064A2">
                  <a:lumMod val="60000"/>
                  <a:lumOff val="40000"/>
                </a:srgbClr>
              </a:solidFill>
              <a:prstDash val="solid"/>
              <a:headEnd type="arrow"/>
              <a:tailEnd type="arrow"/>
            </a:ln>
            <a:effectLst/>
          </p:spPr>
        </p:cxnSp>
        <p:cxnSp>
          <p:nvCxnSpPr>
            <p:cNvPr id="253" name="Straight Arrow Connector 252"/>
            <p:cNvCxnSpPr/>
            <p:nvPr/>
          </p:nvCxnSpPr>
          <p:spPr>
            <a:xfrm flipH="1" flipV="1">
              <a:off x="6267451" y="3276604"/>
              <a:ext cx="877662" cy="718083"/>
            </a:xfrm>
            <a:prstGeom prst="straightConnector1">
              <a:avLst/>
            </a:prstGeom>
            <a:noFill/>
            <a:ln w="19050" cap="flat" cmpd="sng" algn="ctr">
              <a:solidFill>
                <a:srgbClr val="B3A2C7"/>
              </a:solidFill>
              <a:prstDash val="solid"/>
              <a:headEnd type="arrow"/>
              <a:tailEnd type="arrow"/>
            </a:ln>
            <a:effectLst/>
          </p:spPr>
        </p:cxnSp>
        <p:cxnSp>
          <p:nvCxnSpPr>
            <p:cNvPr id="254" name="Straight Arrow Connector 253"/>
            <p:cNvCxnSpPr/>
            <p:nvPr/>
          </p:nvCxnSpPr>
          <p:spPr>
            <a:xfrm flipV="1">
              <a:off x="7943851" y="3257551"/>
              <a:ext cx="0" cy="704849"/>
            </a:xfrm>
            <a:prstGeom prst="straightConnector1">
              <a:avLst/>
            </a:prstGeom>
            <a:noFill/>
            <a:ln w="19050" cap="flat" cmpd="sng" algn="ctr">
              <a:solidFill>
                <a:srgbClr val="8064A2">
                  <a:lumMod val="60000"/>
                  <a:lumOff val="40000"/>
                </a:srgbClr>
              </a:solidFill>
              <a:prstDash val="solid"/>
              <a:headEnd type="arrow"/>
              <a:tailEnd type="arrow"/>
            </a:ln>
            <a:effectLst/>
          </p:spPr>
        </p:cxnSp>
        <p:sp>
          <p:nvSpPr>
            <p:cNvPr id="274" name="Rounded Rectangle 273"/>
            <p:cNvSpPr/>
            <p:nvPr/>
          </p:nvSpPr>
          <p:spPr>
            <a:xfrm>
              <a:off x="4904613" y="2504076"/>
              <a:ext cx="192024" cy="182880"/>
            </a:xfrm>
            <a:prstGeom prst="roundRect">
              <a:avLst/>
            </a:prstGeom>
            <a:solidFill>
              <a:srgbClr val="FFC000"/>
            </a:solidFill>
            <a:ln w="1905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 dirty="0">
                <a:solidFill>
                  <a:srgbClr val="FFFFFF"/>
                </a:solidFill>
                <a:latin typeface="Arial"/>
                <a:ea typeface="+mn-ea"/>
              </a:endParaRPr>
            </a:p>
          </p:txBody>
        </p:sp>
        <p:sp>
          <p:nvSpPr>
            <p:cNvPr id="275" name="Rounded Rectangle 274"/>
            <p:cNvSpPr/>
            <p:nvPr/>
          </p:nvSpPr>
          <p:spPr>
            <a:xfrm>
              <a:off x="4197477" y="2402661"/>
              <a:ext cx="204216" cy="176784"/>
            </a:xfrm>
            <a:prstGeom prst="roundRect">
              <a:avLst/>
            </a:prstGeom>
            <a:solidFill>
              <a:srgbClr val="BD1B2D"/>
            </a:solidFill>
            <a:ln w="1905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 dirty="0">
                <a:solidFill>
                  <a:srgbClr val="FFFFFF"/>
                </a:solidFill>
                <a:latin typeface="Arial"/>
                <a:ea typeface="+mn-ea"/>
              </a:endParaRPr>
            </a:p>
          </p:txBody>
        </p:sp>
        <p:cxnSp>
          <p:nvCxnSpPr>
            <p:cNvPr id="277" name="Shape 203"/>
            <p:cNvCxnSpPr/>
            <p:nvPr/>
          </p:nvCxnSpPr>
          <p:spPr>
            <a:xfrm rot="5400000">
              <a:off x="4138634" y="2185692"/>
              <a:ext cx="319798" cy="14296"/>
            </a:xfrm>
            <a:prstGeom prst="bentConnector3">
              <a:avLst>
                <a:gd name="adj1" fmla="val 50000"/>
              </a:avLst>
            </a:prstGeom>
            <a:noFill/>
            <a:ln w="12700" cap="flat" cmpd="sng" algn="ctr">
              <a:solidFill>
                <a:srgbClr val="EC8240"/>
              </a:solidFill>
              <a:prstDash val="sysDash"/>
            </a:ln>
            <a:effectLst/>
          </p:spPr>
        </p:cxnSp>
        <p:cxnSp>
          <p:nvCxnSpPr>
            <p:cNvPr id="279" name="Straight Arrow Connector 278"/>
            <p:cNvCxnSpPr/>
            <p:nvPr/>
          </p:nvCxnSpPr>
          <p:spPr>
            <a:xfrm flipV="1">
              <a:off x="4829175" y="2933700"/>
              <a:ext cx="0" cy="142875"/>
            </a:xfrm>
            <a:prstGeom prst="straightConnector1">
              <a:avLst/>
            </a:prstGeom>
            <a:noFill/>
            <a:ln w="19050" cap="flat" cmpd="sng" algn="ctr">
              <a:solidFill>
                <a:srgbClr val="00CC00"/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cxnSp>
          <p:nvCxnSpPr>
            <p:cNvPr id="280" name="Straight Arrow Connector 279"/>
            <p:cNvCxnSpPr/>
            <p:nvPr/>
          </p:nvCxnSpPr>
          <p:spPr>
            <a:xfrm flipV="1">
              <a:off x="3813373" y="2856195"/>
              <a:ext cx="0" cy="428569"/>
            </a:xfrm>
            <a:prstGeom prst="straightConnector1">
              <a:avLst/>
            </a:prstGeom>
            <a:noFill/>
            <a:ln w="19050" cap="flat" cmpd="sng" algn="ctr">
              <a:solidFill>
                <a:srgbClr val="FFFF00"/>
              </a:solidFill>
              <a:prstDash val="solid"/>
              <a:headEnd type="none" w="med" len="med"/>
              <a:tailEnd type="triangle" w="med" len="med"/>
            </a:ln>
            <a:effectLst/>
          </p:spPr>
        </p:cxnSp>
        <p:cxnSp>
          <p:nvCxnSpPr>
            <p:cNvPr id="281" name="Straight Arrow Connector 280"/>
            <p:cNvCxnSpPr/>
            <p:nvPr/>
          </p:nvCxnSpPr>
          <p:spPr>
            <a:xfrm flipV="1">
              <a:off x="5566609" y="2856195"/>
              <a:ext cx="0" cy="428569"/>
            </a:xfrm>
            <a:prstGeom prst="straightConnector1">
              <a:avLst/>
            </a:prstGeom>
            <a:noFill/>
            <a:ln w="19050" cap="flat" cmpd="sng" algn="ctr">
              <a:solidFill>
                <a:srgbClr val="FFFF00"/>
              </a:solidFill>
              <a:prstDash val="solid"/>
              <a:headEnd type="none" w="med" len="med"/>
              <a:tailEnd type="triangle" w="med" len="med"/>
            </a:ln>
            <a:effectLst/>
          </p:spPr>
        </p:cxnSp>
        <p:cxnSp>
          <p:nvCxnSpPr>
            <p:cNvPr id="282" name="Straight Arrow Connector 281"/>
            <p:cNvCxnSpPr/>
            <p:nvPr/>
          </p:nvCxnSpPr>
          <p:spPr>
            <a:xfrm flipV="1">
              <a:off x="4036638" y="2792523"/>
              <a:ext cx="0" cy="241870"/>
            </a:xfrm>
            <a:prstGeom prst="straightConnector1">
              <a:avLst/>
            </a:prstGeom>
            <a:noFill/>
            <a:ln w="19050" cap="flat" cmpd="sng" algn="ctr">
              <a:solidFill>
                <a:srgbClr val="B3A2C7"/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grpSp>
          <p:nvGrpSpPr>
            <p:cNvPr id="283" name="Group 282"/>
            <p:cNvGrpSpPr/>
            <p:nvPr/>
          </p:nvGrpSpPr>
          <p:grpSpPr>
            <a:xfrm>
              <a:off x="2171700" y="2857500"/>
              <a:ext cx="4751614" cy="208189"/>
              <a:chOff x="2314575" y="2686050"/>
              <a:chExt cx="4751614" cy="208189"/>
            </a:xfrm>
          </p:grpSpPr>
          <p:cxnSp>
            <p:nvCxnSpPr>
              <p:cNvPr id="336" name="Straight Connector 335"/>
              <p:cNvCxnSpPr/>
              <p:nvPr/>
            </p:nvCxnSpPr>
            <p:spPr>
              <a:xfrm>
                <a:off x="2314575" y="2698296"/>
                <a:ext cx="4751614" cy="1"/>
              </a:xfrm>
              <a:prstGeom prst="line">
                <a:avLst/>
              </a:prstGeom>
              <a:noFill/>
              <a:ln w="19050" cap="flat" cmpd="sng" algn="ctr">
                <a:solidFill>
                  <a:srgbClr val="FFFF00"/>
                </a:solidFill>
                <a:prstDash val="solid"/>
              </a:ln>
              <a:effectLst/>
            </p:spPr>
          </p:cxnSp>
          <p:cxnSp>
            <p:nvCxnSpPr>
              <p:cNvPr id="337" name="Straight Arrow Connector 336"/>
              <p:cNvCxnSpPr/>
              <p:nvPr/>
            </p:nvCxnSpPr>
            <p:spPr>
              <a:xfrm flipV="1">
                <a:off x="7053943" y="2686050"/>
                <a:ext cx="907" cy="198664"/>
              </a:xfrm>
              <a:prstGeom prst="straightConnector1">
                <a:avLst/>
              </a:prstGeom>
              <a:noFill/>
              <a:ln w="19050" cap="flat" cmpd="sng" algn="ctr">
                <a:solidFill>
                  <a:srgbClr val="FFFF00"/>
                </a:solidFill>
                <a:prstDash val="solid"/>
                <a:headEnd type="triangle" w="med" len="med"/>
                <a:tailEnd type="none" w="med" len="med"/>
              </a:ln>
              <a:effectLst/>
            </p:spPr>
          </p:cxnSp>
          <p:cxnSp>
            <p:nvCxnSpPr>
              <p:cNvPr id="338" name="Straight Arrow Connector 337"/>
              <p:cNvCxnSpPr/>
              <p:nvPr/>
            </p:nvCxnSpPr>
            <p:spPr>
              <a:xfrm flipV="1">
                <a:off x="2320018" y="2695575"/>
                <a:ext cx="907" cy="198664"/>
              </a:xfrm>
              <a:prstGeom prst="straightConnector1">
                <a:avLst/>
              </a:prstGeom>
              <a:noFill/>
              <a:ln w="19050" cap="flat" cmpd="sng" algn="ctr">
                <a:solidFill>
                  <a:srgbClr val="FFFF00"/>
                </a:solidFill>
                <a:prstDash val="solid"/>
                <a:headEnd type="triangle" w="med" len="med"/>
                <a:tailEnd type="none" w="med" len="med"/>
              </a:ln>
              <a:effectLst/>
            </p:spPr>
          </p:cxnSp>
        </p:grpSp>
        <p:sp>
          <p:nvSpPr>
            <p:cNvPr id="284" name="Rounded Rectangle 283"/>
            <p:cNvSpPr/>
            <p:nvPr/>
          </p:nvSpPr>
          <p:spPr>
            <a:xfrm>
              <a:off x="4667251" y="3962400"/>
              <a:ext cx="910624" cy="805435"/>
            </a:xfrm>
            <a:prstGeom prst="roundRect">
              <a:avLst/>
            </a:prstGeom>
            <a:solidFill>
              <a:srgbClr val="4682A5"/>
            </a:solidFill>
            <a:ln w="1270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900" b="1" kern="0" dirty="0">
                  <a:solidFill>
                    <a:srgbClr val="FFFFFF"/>
                  </a:solidFill>
                  <a:latin typeface="Arial"/>
                  <a:ea typeface="+mn-ea"/>
                </a:rPr>
                <a:t>720 Gbps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900" b="1" kern="0" dirty="0">
                  <a:solidFill>
                    <a:srgbClr val="FFFFFF"/>
                  </a:solidFill>
                  <a:latin typeface="Arial"/>
                  <a:ea typeface="+mn-ea"/>
                </a:rPr>
                <a:t>Switch </a:t>
              </a:r>
            </a:p>
          </p:txBody>
        </p:sp>
        <p:sp>
          <p:nvSpPr>
            <p:cNvPr id="285" name="Rounded Rectangle 284"/>
            <p:cNvSpPr/>
            <p:nvPr/>
          </p:nvSpPr>
          <p:spPr>
            <a:xfrm>
              <a:off x="7105651" y="3962400"/>
              <a:ext cx="910624" cy="805435"/>
            </a:xfrm>
            <a:prstGeom prst="roundRect">
              <a:avLst/>
            </a:prstGeom>
            <a:solidFill>
              <a:srgbClr val="4682A5"/>
            </a:solidFill>
            <a:ln w="1270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900" b="1" kern="0" dirty="0">
                  <a:solidFill>
                    <a:srgbClr val="FFFFFF"/>
                  </a:solidFill>
                  <a:latin typeface="Arial"/>
                  <a:ea typeface="+mn-ea"/>
                </a:rPr>
                <a:t>720 Gbps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900" b="1" kern="0" dirty="0">
                  <a:solidFill>
                    <a:srgbClr val="FFFFFF"/>
                  </a:solidFill>
                  <a:latin typeface="Arial"/>
                  <a:ea typeface="+mn-ea"/>
                </a:rPr>
                <a:t>Switch </a:t>
              </a:r>
            </a:p>
          </p:txBody>
        </p:sp>
        <p:sp>
          <p:nvSpPr>
            <p:cNvPr id="286" name="TextBox 285"/>
            <p:cNvSpPr txBox="1"/>
            <p:nvPr/>
          </p:nvSpPr>
          <p:spPr>
            <a:xfrm>
              <a:off x="227640" y="6488247"/>
              <a:ext cx="3394027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" kern="0" dirty="0">
                  <a:solidFill>
                    <a:srgbClr val="042B3F"/>
                  </a:solidFill>
                </a:rPr>
                <a:t>SFP = 1/10Gbps, QSFP =  4 x 10Gbps or 1 x 40Gbps</a:t>
              </a:r>
            </a:p>
          </p:txBody>
        </p:sp>
        <p:sp>
          <p:nvSpPr>
            <p:cNvPr id="288" name="Rectangle 2"/>
            <p:cNvSpPr>
              <a:spLocks noChangeArrowheads="1"/>
            </p:cNvSpPr>
            <p:nvPr/>
          </p:nvSpPr>
          <p:spPr bwMode="auto">
            <a:xfrm>
              <a:off x="3829540" y="1987015"/>
              <a:ext cx="883049" cy="2584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03548" tIns="51774" rIns="103548" bIns="51774">
              <a:spAutoFit/>
            </a:bodyPr>
            <a:lstStyle/>
            <a:p>
              <a:pPr defTabSz="1028700" eaLnBrk="1" fontAlgn="auto" hangingPunct="1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n-US" sz="1000" kern="0" dirty="0">
                  <a:solidFill>
                    <a:srgbClr val="042B3F"/>
                  </a:solidFill>
                </a:rPr>
                <a:t> </a:t>
              </a:r>
            </a:p>
          </p:txBody>
        </p:sp>
        <p:sp>
          <p:nvSpPr>
            <p:cNvPr id="289" name="TextBox 288"/>
            <p:cNvSpPr txBox="1"/>
            <p:nvPr/>
          </p:nvSpPr>
          <p:spPr>
            <a:xfrm>
              <a:off x="5976986" y="1997901"/>
              <a:ext cx="178055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kern="0" dirty="0">
                  <a:solidFill>
                    <a:srgbClr val="042B3F"/>
                  </a:solidFill>
                </a:rPr>
                <a:t>(Client and CLI) </a:t>
              </a:r>
            </a:p>
          </p:txBody>
        </p:sp>
        <p:sp>
          <p:nvSpPr>
            <p:cNvPr id="290" name="TextBox 289"/>
            <p:cNvSpPr txBox="1"/>
            <p:nvPr/>
          </p:nvSpPr>
          <p:spPr>
            <a:xfrm>
              <a:off x="771525" y="1997139"/>
              <a:ext cx="25237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kern="0" dirty="0">
                  <a:solidFill>
                    <a:srgbClr val="042B3F"/>
                  </a:solidFill>
                </a:rPr>
                <a:t>(TestStream Manager)</a:t>
              </a:r>
            </a:p>
          </p:txBody>
        </p:sp>
        <p:cxnSp>
          <p:nvCxnSpPr>
            <p:cNvPr id="292" name="Shape 203"/>
            <p:cNvCxnSpPr/>
            <p:nvPr/>
          </p:nvCxnSpPr>
          <p:spPr>
            <a:xfrm rot="16200000" flipH="1">
              <a:off x="4492715" y="2031794"/>
              <a:ext cx="320877" cy="694944"/>
            </a:xfrm>
            <a:prstGeom prst="bentConnector3">
              <a:avLst>
                <a:gd name="adj1" fmla="val 50000"/>
              </a:avLst>
            </a:prstGeom>
            <a:noFill/>
            <a:ln w="28575" cap="flat" cmpd="sng" algn="ctr">
              <a:solidFill>
                <a:srgbClr val="FFC000"/>
              </a:solidFill>
              <a:prstDash val="sysDash"/>
            </a:ln>
            <a:effectLst/>
          </p:spPr>
        </p:cxnSp>
        <p:cxnSp>
          <p:nvCxnSpPr>
            <p:cNvPr id="294" name="Straight Arrow Connector 293"/>
            <p:cNvCxnSpPr/>
            <p:nvPr/>
          </p:nvCxnSpPr>
          <p:spPr>
            <a:xfrm flipV="1">
              <a:off x="5462671" y="3252105"/>
              <a:ext cx="98629" cy="758737"/>
            </a:xfrm>
            <a:prstGeom prst="straightConnector1">
              <a:avLst/>
            </a:prstGeom>
            <a:noFill/>
            <a:ln w="19050" cap="flat" cmpd="sng" algn="ctr">
              <a:solidFill>
                <a:srgbClr val="FFFF00"/>
              </a:solidFill>
              <a:prstDash val="solid"/>
              <a:headEnd type="arrow"/>
              <a:tailEnd type="arrow"/>
            </a:ln>
            <a:effectLst/>
          </p:spPr>
        </p:cxnSp>
        <p:cxnSp>
          <p:nvCxnSpPr>
            <p:cNvPr id="295" name="Straight Arrow Connector 294"/>
            <p:cNvCxnSpPr/>
            <p:nvPr/>
          </p:nvCxnSpPr>
          <p:spPr>
            <a:xfrm flipH="1" flipV="1">
              <a:off x="3797816" y="3262989"/>
              <a:ext cx="900730" cy="747853"/>
            </a:xfrm>
            <a:prstGeom prst="straightConnector1">
              <a:avLst/>
            </a:prstGeom>
            <a:noFill/>
            <a:ln w="19050" cap="flat" cmpd="sng" algn="ctr">
              <a:solidFill>
                <a:srgbClr val="FFFF00"/>
              </a:solidFill>
              <a:prstDash val="solid"/>
              <a:headEnd type="arrow"/>
              <a:tailEnd type="arrow"/>
            </a:ln>
            <a:effectLst/>
          </p:spPr>
        </p:cxnSp>
        <p:cxnSp>
          <p:nvCxnSpPr>
            <p:cNvPr id="296" name="Straight Arrow Connector 295"/>
            <p:cNvCxnSpPr/>
            <p:nvPr/>
          </p:nvCxnSpPr>
          <p:spPr>
            <a:xfrm flipH="1" flipV="1">
              <a:off x="6259168" y="2786347"/>
              <a:ext cx="5107" cy="483903"/>
            </a:xfrm>
            <a:prstGeom prst="straightConnector1">
              <a:avLst/>
            </a:prstGeom>
            <a:noFill/>
            <a:ln w="19050" cap="flat" cmpd="sng" algn="ctr">
              <a:solidFill>
                <a:srgbClr val="8064A2">
                  <a:lumMod val="60000"/>
                  <a:lumOff val="40000"/>
                </a:srgbClr>
              </a:solidFill>
              <a:prstDash val="solid"/>
              <a:headEnd type="none" w="med" len="med"/>
              <a:tailEnd type="triangle" w="med" len="med"/>
            </a:ln>
            <a:effectLst/>
          </p:spPr>
        </p:cxnSp>
        <p:cxnSp>
          <p:nvCxnSpPr>
            <p:cNvPr id="152" name="Shape 208"/>
            <p:cNvCxnSpPr/>
            <p:nvPr/>
          </p:nvCxnSpPr>
          <p:spPr>
            <a:xfrm rot="5400000" flipH="1" flipV="1">
              <a:off x="2208195" y="1859694"/>
              <a:ext cx="1305339" cy="2673225"/>
            </a:xfrm>
            <a:prstGeom prst="bentConnector2">
              <a:avLst/>
            </a:prstGeom>
            <a:noFill/>
            <a:ln w="19050" cap="flat" cmpd="sng" algn="ctr">
              <a:solidFill>
                <a:srgbClr val="BD1B2D"/>
              </a:solidFill>
              <a:prstDash val="solid"/>
            </a:ln>
            <a:effectLst/>
          </p:spPr>
        </p:cxnSp>
        <p:cxnSp>
          <p:nvCxnSpPr>
            <p:cNvPr id="250" name="Shape 262"/>
            <p:cNvCxnSpPr>
              <a:stCxn id="165" idx="0"/>
            </p:cNvCxnSpPr>
            <p:nvPr/>
          </p:nvCxnSpPr>
          <p:spPr>
            <a:xfrm rot="5400000" flipH="1" flipV="1">
              <a:off x="3522739" y="3026297"/>
              <a:ext cx="1316255" cy="376339"/>
            </a:xfrm>
            <a:prstGeom prst="bentConnector3">
              <a:avLst>
                <a:gd name="adj1" fmla="val 87845"/>
              </a:avLst>
            </a:prstGeom>
            <a:noFill/>
            <a:ln w="19050" cap="flat" cmpd="sng" algn="ctr">
              <a:solidFill>
                <a:srgbClr val="BD1B2D"/>
              </a:solidFill>
              <a:prstDash val="solid"/>
            </a:ln>
            <a:effectLst/>
          </p:spPr>
        </p:cxnSp>
        <p:cxnSp>
          <p:nvCxnSpPr>
            <p:cNvPr id="232" name="Shape 347"/>
            <p:cNvCxnSpPr>
              <a:stCxn id="165" idx="3"/>
              <a:endCxn id="274" idx="2"/>
            </p:cNvCxnSpPr>
            <p:nvPr/>
          </p:nvCxnSpPr>
          <p:spPr>
            <a:xfrm flipV="1">
              <a:off x="4396467" y="2686956"/>
              <a:ext cx="604158" cy="1395514"/>
            </a:xfrm>
            <a:prstGeom prst="bentConnector2">
              <a:avLst/>
            </a:prstGeom>
            <a:noFill/>
            <a:ln w="19050" cap="flat" cmpd="sng" algn="ctr">
              <a:solidFill>
                <a:srgbClr val="FFC000"/>
              </a:solidFill>
              <a:prstDash val="solid"/>
            </a:ln>
            <a:effectLst/>
          </p:spPr>
        </p:cxnSp>
        <p:cxnSp>
          <p:nvCxnSpPr>
            <p:cNvPr id="154" name="Shape 347"/>
            <p:cNvCxnSpPr>
              <a:stCxn id="148" idx="3"/>
              <a:endCxn id="274" idx="1"/>
            </p:cNvCxnSpPr>
            <p:nvPr/>
          </p:nvCxnSpPr>
          <p:spPr>
            <a:xfrm flipV="1">
              <a:off x="1936295" y="2595516"/>
              <a:ext cx="2968318" cy="1493921"/>
            </a:xfrm>
            <a:prstGeom prst="bentConnector3">
              <a:avLst>
                <a:gd name="adj1" fmla="val 50000"/>
              </a:avLst>
            </a:prstGeom>
            <a:noFill/>
            <a:ln w="19050" cap="flat" cmpd="sng" algn="ctr">
              <a:solidFill>
                <a:srgbClr val="FFC000"/>
              </a:solidFill>
              <a:prstDash val="solid"/>
            </a:ln>
            <a:effectLst/>
          </p:spPr>
        </p:cxnSp>
        <p:sp>
          <p:nvSpPr>
            <p:cNvPr id="236" name="Rounded Rectangle 235"/>
            <p:cNvSpPr/>
            <p:nvPr/>
          </p:nvSpPr>
          <p:spPr>
            <a:xfrm>
              <a:off x="1307646" y="3009567"/>
              <a:ext cx="1861463" cy="362283"/>
            </a:xfrm>
            <a:prstGeom prst="roundRect">
              <a:avLst/>
            </a:prstGeom>
            <a:solidFill>
              <a:srgbClr val="4682A5"/>
            </a:solidFill>
            <a:ln w="1905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b="1" kern="0" dirty="0">
                  <a:solidFill>
                    <a:srgbClr val="92D050"/>
                  </a:solidFill>
                  <a:latin typeface="Arial"/>
                  <a:ea typeface="+mn-ea"/>
                </a:rPr>
                <a:t>240 Gbps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900" b="1" kern="0" dirty="0">
                  <a:solidFill>
                    <a:srgbClr val="92D050"/>
                  </a:solidFill>
                  <a:latin typeface="Arial"/>
                  <a:ea typeface="+mn-ea"/>
                </a:rPr>
                <a:t>up to 480 Gbps</a:t>
              </a:r>
            </a:p>
          </p:txBody>
        </p:sp>
        <p:sp>
          <p:nvSpPr>
            <p:cNvPr id="237" name="Rounded Rectangle 236"/>
            <p:cNvSpPr/>
            <p:nvPr/>
          </p:nvSpPr>
          <p:spPr>
            <a:xfrm>
              <a:off x="6214382" y="3009567"/>
              <a:ext cx="1861463" cy="324183"/>
            </a:xfrm>
            <a:prstGeom prst="roundRect">
              <a:avLst/>
            </a:prstGeom>
            <a:solidFill>
              <a:srgbClr val="4682A5"/>
            </a:solidFill>
            <a:ln w="1905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b="1" kern="0" dirty="0">
                  <a:solidFill>
                    <a:srgbClr val="8064A2">
                      <a:lumMod val="60000"/>
                      <a:lumOff val="40000"/>
                    </a:srgbClr>
                  </a:solidFill>
                  <a:latin typeface="Arial"/>
                  <a:ea typeface="+mn-ea"/>
                </a:rPr>
                <a:t>240 Gbps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50" b="1" kern="0" dirty="0">
                  <a:solidFill>
                    <a:srgbClr val="8064A2">
                      <a:lumMod val="60000"/>
                      <a:lumOff val="40000"/>
                    </a:srgbClr>
                  </a:solidFill>
                  <a:latin typeface="Arial"/>
                  <a:ea typeface="+mn-ea"/>
                </a:rPr>
                <a:t> </a:t>
              </a:r>
              <a:r>
                <a:rPr lang="en-US" sz="900" b="1" kern="0" dirty="0">
                  <a:solidFill>
                    <a:srgbClr val="8064A2">
                      <a:lumMod val="60000"/>
                      <a:lumOff val="40000"/>
                    </a:srgbClr>
                  </a:solidFill>
                  <a:latin typeface="Arial"/>
                  <a:ea typeface="+mn-ea"/>
                </a:rPr>
                <a:t>up to 480 Gbps</a:t>
              </a:r>
              <a:endParaRPr lang="en-US" sz="1050" b="1" kern="0" dirty="0">
                <a:solidFill>
                  <a:srgbClr val="8064A2">
                    <a:lumMod val="60000"/>
                    <a:lumOff val="40000"/>
                  </a:srgbClr>
                </a:solidFill>
                <a:latin typeface="Arial"/>
                <a:ea typeface="+mn-ea"/>
              </a:endParaRPr>
            </a:p>
          </p:txBody>
        </p:sp>
        <p:sp>
          <p:nvSpPr>
            <p:cNvPr id="278" name="Rounded Rectangle 277"/>
            <p:cNvSpPr/>
            <p:nvPr/>
          </p:nvSpPr>
          <p:spPr>
            <a:xfrm>
              <a:off x="3732439" y="3009558"/>
              <a:ext cx="1861463" cy="352767"/>
            </a:xfrm>
            <a:prstGeom prst="roundRect">
              <a:avLst/>
            </a:prstGeom>
            <a:solidFill>
              <a:srgbClr val="4682A5"/>
            </a:solidFill>
            <a:ln w="19050" cap="flat" cmpd="sng" algn="ctr">
              <a:solidFill>
                <a:srgbClr val="4682A5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b="1" kern="0" dirty="0">
                  <a:solidFill>
                    <a:srgbClr val="FFFF00"/>
                  </a:solidFill>
                  <a:latin typeface="Arial"/>
                  <a:ea typeface="+mn-ea"/>
                </a:rPr>
                <a:t>240 Gbps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900" b="1" kern="0" dirty="0">
                  <a:solidFill>
                    <a:srgbClr val="FFFF00"/>
                  </a:solidFill>
                  <a:latin typeface="Arial"/>
                  <a:ea typeface="+mn-ea"/>
                </a:rPr>
                <a:t>up to 480 Gbps</a:t>
              </a:r>
            </a:p>
          </p:txBody>
        </p:sp>
      </p:grpSp>
      <p:grpSp>
        <p:nvGrpSpPr>
          <p:cNvPr id="201" name="Group 200"/>
          <p:cNvGrpSpPr/>
          <p:nvPr/>
        </p:nvGrpSpPr>
        <p:grpSpPr>
          <a:xfrm>
            <a:off x="4483916" y="1293577"/>
            <a:ext cx="2949457" cy="945960"/>
            <a:chOff x="3082434" y="1333119"/>
            <a:chExt cx="2949457" cy="945960"/>
          </a:xfrm>
        </p:grpSpPr>
        <p:grpSp>
          <p:nvGrpSpPr>
            <p:cNvPr id="202" name="Group 201"/>
            <p:cNvGrpSpPr/>
            <p:nvPr/>
          </p:nvGrpSpPr>
          <p:grpSpPr>
            <a:xfrm>
              <a:off x="3082434" y="1333119"/>
              <a:ext cx="2949457" cy="945960"/>
              <a:chOff x="3082434" y="1199769"/>
              <a:chExt cx="2949457" cy="945960"/>
            </a:xfrm>
          </p:grpSpPr>
          <p:grpSp>
            <p:nvGrpSpPr>
              <p:cNvPr id="214" name="Group 213"/>
              <p:cNvGrpSpPr/>
              <p:nvPr/>
            </p:nvGrpSpPr>
            <p:grpSpPr>
              <a:xfrm>
                <a:off x="3468699" y="1199769"/>
                <a:ext cx="2275414" cy="778531"/>
                <a:chOff x="3573234" y="1133094"/>
                <a:chExt cx="2275414" cy="778531"/>
              </a:xfrm>
            </p:grpSpPr>
            <p:grpSp>
              <p:nvGrpSpPr>
                <p:cNvPr id="221" name="Group 220"/>
                <p:cNvGrpSpPr/>
                <p:nvPr/>
              </p:nvGrpSpPr>
              <p:grpSpPr>
                <a:xfrm>
                  <a:off x="3573234" y="1133094"/>
                  <a:ext cx="1794576" cy="759085"/>
                  <a:chOff x="3265444" y="1092168"/>
                  <a:chExt cx="2190780" cy="839799"/>
                </a:xfrm>
              </p:grpSpPr>
              <p:sp>
                <p:nvSpPr>
                  <p:cNvPr id="243" name="Cloud 242"/>
                  <p:cNvSpPr/>
                  <p:nvPr/>
                </p:nvSpPr>
                <p:spPr bwMode="auto">
                  <a:xfrm>
                    <a:off x="3265444" y="1092168"/>
                    <a:ext cx="2190780" cy="839799"/>
                  </a:xfrm>
                  <a:prstGeom prst="cloud">
                    <a:avLst/>
                  </a:prstGeom>
                  <a:gradFill>
                    <a:gsLst>
                      <a:gs pos="0">
                        <a:srgbClr val="FFFFFF">
                          <a:lumMod val="95000"/>
                          <a:alpha val="7000"/>
                        </a:srgbClr>
                      </a:gs>
                      <a:gs pos="50000">
                        <a:srgbClr val="FFFFFF">
                          <a:lumMod val="85000"/>
                          <a:alpha val="22000"/>
                        </a:srgbClr>
                      </a:gs>
                      <a:gs pos="100000">
                        <a:srgbClr val="FFFFFF">
                          <a:lumMod val="75000"/>
                          <a:alpha val="76000"/>
                        </a:srgbClr>
                      </a:gs>
                    </a:gsLst>
                    <a:lin ang="5400000" scaled="0"/>
                  </a:gradFill>
                  <a:ln w="9525" cap="flat" cmpd="sng" algn="ctr">
                    <a:solidFill>
                      <a:srgbClr val="FFFFFF">
                        <a:lumMod val="5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scene3d>
                    <a:camera prst="orthographicFront"/>
                    <a:lightRig rig="threePt" dir="t"/>
                  </a:scene3d>
                  <a:sp3d>
                    <a:bevelT w="165100" prst="coolSlant"/>
                  </a:sp3d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800" kern="0" dirty="0">
                      <a:solidFill>
                        <a:srgbClr val="042B3F"/>
                      </a:solidFill>
                      <a:latin typeface="Arial" pitchFamily="28" charset="-52"/>
                      <a:cs typeface="ヒラギノ角ゴ Pro W3" pitchFamily="28" charset="-128"/>
                    </a:endParaRPr>
                  </a:p>
                </p:txBody>
              </p:sp>
              <p:sp>
                <p:nvSpPr>
                  <p:cNvPr id="244" name="Rectangle 243"/>
                  <p:cNvSpPr/>
                  <p:nvPr/>
                </p:nvSpPr>
                <p:spPr>
                  <a:xfrm>
                    <a:off x="3360844" y="1163511"/>
                    <a:ext cx="1883663" cy="715055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200" b="1" kern="0" dirty="0">
                        <a:solidFill>
                          <a:srgbClr val="65C60D"/>
                        </a:solidFill>
                      </a:rPr>
                      <a:t>TestStream</a:t>
                    </a:r>
                  </a:p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200" b="1" kern="0" dirty="0">
                        <a:solidFill>
                          <a:srgbClr val="65C60D"/>
                        </a:solidFill>
                      </a:rPr>
                      <a:t>Management Software</a:t>
                    </a:r>
                  </a:p>
                </p:txBody>
              </p:sp>
            </p:grpSp>
            <p:grpSp>
              <p:nvGrpSpPr>
                <p:cNvPr id="222" name="Group 116"/>
                <p:cNvGrpSpPr/>
                <p:nvPr/>
              </p:nvGrpSpPr>
              <p:grpSpPr>
                <a:xfrm>
                  <a:off x="5696822" y="1435485"/>
                  <a:ext cx="151826" cy="92090"/>
                  <a:chOff x="7543800" y="1857372"/>
                  <a:chExt cx="227023" cy="137701"/>
                </a:xfrm>
              </p:grpSpPr>
              <p:sp>
                <p:nvSpPr>
                  <p:cNvPr id="229" name="Rectangle 228"/>
                  <p:cNvSpPr/>
                  <p:nvPr/>
                </p:nvSpPr>
                <p:spPr>
                  <a:xfrm>
                    <a:off x="7626202" y="1970392"/>
                    <a:ext cx="144621" cy="24681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800" kern="0" dirty="0">
                      <a:solidFill>
                        <a:srgbClr val="FFFFFF"/>
                      </a:solidFill>
                      <a:latin typeface="Arial"/>
                      <a:ea typeface="+mn-ea"/>
                    </a:endParaRPr>
                  </a:p>
                </p:txBody>
              </p:sp>
              <p:sp>
                <p:nvSpPr>
                  <p:cNvPr id="230" name="Rectangle 229"/>
                  <p:cNvSpPr/>
                  <p:nvPr/>
                </p:nvSpPr>
                <p:spPr>
                  <a:xfrm>
                    <a:off x="7543800" y="1857372"/>
                    <a:ext cx="223798" cy="36576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800" kern="0" dirty="0">
                      <a:solidFill>
                        <a:srgbClr val="FFFFFF"/>
                      </a:solidFill>
                      <a:latin typeface="Arial"/>
                      <a:ea typeface="+mn-ea"/>
                    </a:endParaRPr>
                  </a:p>
                </p:txBody>
              </p:sp>
            </p:grpSp>
            <p:grpSp>
              <p:nvGrpSpPr>
                <p:cNvPr id="223" name="Group 116"/>
                <p:cNvGrpSpPr/>
                <p:nvPr/>
              </p:nvGrpSpPr>
              <p:grpSpPr>
                <a:xfrm>
                  <a:off x="5581607" y="1589105"/>
                  <a:ext cx="151826" cy="92090"/>
                  <a:chOff x="7543800" y="1857372"/>
                  <a:chExt cx="227023" cy="137701"/>
                </a:xfrm>
              </p:grpSpPr>
              <p:sp>
                <p:nvSpPr>
                  <p:cNvPr id="227" name="Rectangle 226"/>
                  <p:cNvSpPr/>
                  <p:nvPr/>
                </p:nvSpPr>
                <p:spPr>
                  <a:xfrm>
                    <a:off x="7626202" y="1970392"/>
                    <a:ext cx="144621" cy="24681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800" kern="0" dirty="0">
                      <a:solidFill>
                        <a:srgbClr val="FFFFFF"/>
                      </a:solidFill>
                      <a:latin typeface="Arial"/>
                      <a:ea typeface="+mn-ea"/>
                    </a:endParaRPr>
                  </a:p>
                </p:txBody>
              </p:sp>
              <p:sp>
                <p:nvSpPr>
                  <p:cNvPr id="228" name="Rectangle 227"/>
                  <p:cNvSpPr/>
                  <p:nvPr/>
                </p:nvSpPr>
                <p:spPr>
                  <a:xfrm>
                    <a:off x="7543800" y="1857372"/>
                    <a:ext cx="223798" cy="36576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800" kern="0" dirty="0">
                      <a:solidFill>
                        <a:srgbClr val="FFFFFF"/>
                      </a:solidFill>
                      <a:latin typeface="Arial"/>
                      <a:ea typeface="+mn-ea"/>
                    </a:endParaRPr>
                  </a:p>
                </p:txBody>
              </p:sp>
            </p:grpSp>
            <p:grpSp>
              <p:nvGrpSpPr>
                <p:cNvPr id="224" name="Group 116"/>
                <p:cNvGrpSpPr/>
                <p:nvPr/>
              </p:nvGrpSpPr>
              <p:grpSpPr>
                <a:xfrm>
                  <a:off x="5466391" y="1819535"/>
                  <a:ext cx="151826" cy="92090"/>
                  <a:chOff x="7543800" y="1857372"/>
                  <a:chExt cx="227023" cy="137701"/>
                </a:xfrm>
              </p:grpSpPr>
              <p:sp>
                <p:nvSpPr>
                  <p:cNvPr id="225" name="Rectangle 224"/>
                  <p:cNvSpPr/>
                  <p:nvPr/>
                </p:nvSpPr>
                <p:spPr>
                  <a:xfrm>
                    <a:off x="7626202" y="1970392"/>
                    <a:ext cx="144621" cy="24681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800" kern="0" dirty="0">
                      <a:solidFill>
                        <a:srgbClr val="FFFFFF"/>
                      </a:solidFill>
                      <a:latin typeface="Arial"/>
                      <a:ea typeface="+mn-ea"/>
                    </a:endParaRPr>
                  </a:p>
                </p:txBody>
              </p:sp>
              <p:sp>
                <p:nvSpPr>
                  <p:cNvPr id="226" name="Rectangle 225"/>
                  <p:cNvSpPr/>
                  <p:nvPr/>
                </p:nvSpPr>
                <p:spPr>
                  <a:xfrm>
                    <a:off x="7543800" y="1857372"/>
                    <a:ext cx="223798" cy="36576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800" kern="0" dirty="0">
                      <a:solidFill>
                        <a:srgbClr val="FFFFFF"/>
                      </a:solidFill>
                      <a:latin typeface="Arial"/>
                      <a:ea typeface="+mn-ea"/>
                    </a:endParaRPr>
                  </a:p>
                </p:txBody>
              </p:sp>
            </p:grpSp>
          </p:grpSp>
          <p:sp>
            <p:nvSpPr>
              <p:cNvPr id="215" name="Rectangle 2"/>
              <p:cNvSpPr>
                <a:spLocks noChangeArrowheads="1"/>
              </p:cNvSpPr>
              <p:nvPr/>
            </p:nvSpPr>
            <p:spPr bwMode="auto">
              <a:xfrm>
                <a:off x="3972415" y="1887282"/>
                <a:ext cx="883049" cy="2584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103548" tIns="51774" rIns="103548" bIns="51774">
                <a:spAutoFit/>
              </a:bodyPr>
              <a:lstStyle/>
              <a:p>
                <a:pPr defTabSz="1028700" eaLnBrk="1" fontAlgn="auto" hangingPunct="1">
                  <a:spcBef>
                    <a:spcPct val="50000"/>
                  </a:spcBef>
                  <a:spcAft>
                    <a:spcPts val="0"/>
                  </a:spcAft>
                  <a:defRPr/>
                </a:pPr>
                <a:r>
                  <a:rPr lang="en-US" sz="1000" kern="0" dirty="0">
                    <a:solidFill>
                      <a:srgbClr val="042B3F"/>
                    </a:solidFill>
                  </a:rPr>
                  <a:t> </a:t>
                </a:r>
              </a:p>
            </p:txBody>
          </p:sp>
          <p:sp>
            <p:nvSpPr>
              <p:cNvPr id="216" name="Rectangle 2"/>
              <p:cNvSpPr>
                <a:spLocks noChangeArrowheads="1"/>
              </p:cNvSpPr>
              <p:nvPr/>
            </p:nvSpPr>
            <p:spPr bwMode="auto">
              <a:xfrm>
                <a:off x="3972415" y="1887282"/>
                <a:ext cx="883049" cy="2584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103548" tIns="51774" rIns="103548" bIns="51774">
                <a:spAutoFit/>
              </a:bodyPr>
              <a:lstStyle/>
              <a:p>
                <a:pPr defTabSz="1028700" eaLnBrk="1" fontAlgn="auto" hangingPunct="1">
                  <a:spcBef>
                    <a:spcPct val="50000"/>
                  </a:spcBef>
                  <a:spcAft>
                    <a:spcPts val="0"/>
                  </a:spcAft>
                  <a:defRPr/>
                </a:pPr>
                <a:r>
                  <a:rPr lang="en-US" sz="1000" kern="0" dirty="0">
                    <a:solidFill>
                      <a:srgbClr val="042B3F"/>
                    </a:solidFill>
                  </a:rPr>
                  <a:t> </a:t>
                </a:r>
              </a:p>
            </p:txBody>
          </p:sp>
          <p:pic>
            <p:nvPicPr>
              <p:cNvPr id="217" name="Picture 216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082434" y="1348933"/>
                <a:ext cx="670035" cy="589241"/>
              </a:xfrm>
              <a:prstGeom prst="rect">
                <a:avLst/>
              </a:prstGeom>
            </p:spPr>
          </p:pic>
          <p:pic>
            <p:nvPicPr>
              <p:cNvPr id="218" name="Picture 217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361856" y="1199769"/>
                <a:ext cx="670035" cy="589241"/>
              </a:xfrm>
              <a:prstGeom prst="rect">
                <a:avLst/>
              </a:prstGeom>
            </p:spPr>
          </p:pic>
          <p:pic>
            <p:nvPicPr>
              <p:cNvPr id="219" name="Picture 218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083535" y="1347079"/>
                <a:ext cx="670035" cy="589241"/>
              </a:xfrm>
              <a:prstGeom prst="rect">
                <a:avLst/>
              </a:prstGeom>
            </p:spPr>
          </p:pic>
          <p:pic>
            <p:nvPicPr>
              <p:cNvPr id="220" name="Picture 219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843315" y="1494390"/>
                <a:ext cx="670035" cy="589241"/>
              </a:xfrm>
              <a:prstGeom prst="rect">
                <a:avLst/>
              </a:prstGeom>
            </p:spPr>
          </p:pic>
        </p:grpSp>
        <p:sp>
          <p:nvSpPr>
            <p:cNvPr id="203" name="Freeform 202"/>
            <p:cNvSpPr/>
            <p:nvPr/>
          </p:nvSpPr>
          <p:spPr>
            <a:xfrm>
              <a:off x="3574256" y="1541462"/>
              <a:ext cx="109538" cy="26194"/>
            </a:xfrm>
            <a:custGeom>
              <a:avLst/>
              <a:gdLst>
                <a:gd name="connsiteX0" fmla="*/ 0 w 109538"/>
                <a:gd name="connsiteY0" fmla="*/ 19050 h 26194"/>
                <a:gd name="connsiteX1" fmla="*/ 0 w 109538"/>
                <a:gd name="connsiteY1" fmla="*/ 19050 h 26194"/>
                <a:gd name="connsiteX2" fmla="*/ 35719 w 109538"/>
                <a:gd name="connsiteY2" fmla="*/ 11906 h 26194"/>
                <a:gd name="connsiteX3" fmla="*/ 42863 w 109538"/>
                <a:gd name="connsiteY3" fmla="*/ 9525 h 26194"/>
                <a:gd name="connsiteX4" fmla="*/ 71438 w 109538"/>
                <a:gd name="connsiteY4" fmla="*/ 4763 h 26194"/>
                <a:gd name="connsiteX5" fmla="*/ 88107 w 109538"/>
                <a:gd name="connsiteY5" fmla="*/ 2381 h 26194"/>
                <a:gd name="connsiteX6" fmla="*/ 109538 w 109538"/>
                <a:gd name="connsiteY6" fmla="*/ 0 h 26194"/>
                <a:gd name="connsiteX7" fmla="*/ 102394 w 109538"/>
                <a:gd name="connsiteY7" fmla="*/ 26194 h 26194"/>
                <a:gd name="connsiteX8" fmla="*/ 0 w 109538"/>
                <a:gd name="connsiteY8" fmla="*/ 19050 h 2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538" h="26194">
                  <a:moveTo>
                    <a:pt x="0" y="19050"/>
                  </a:moveTo>
                  <a:lnTo>
                    <a:pt x="0" y="19050"/>
                  </a:lnTo>
                  <a:lnTo>
                    <a:pt x="35719" y="11906"/>
                  </a:lnTo>
                  <a:cubicBezTo>
                    <a:pt x="38180" y="11414"/>
                    <a:pt x="40402" y="10017"/>
                    <a:pt x="42863" y="9525"/>
                  </a:cubicBezTo>
                  <a:cubicBezTo>
                    <a:pt x="52332" y="7631"/>
                    <a:pt x="61879" y="6129"/>
                    <a:pt x="71438" y="4763"/>
                  </a:cubicBezTo>
                  <a:lnTo>
                    <a:pt x="88107" y="2381"/>
                  </a:lnTo>
                  <a:cubicBezTo>
                    <a:pt x="95239" y="1489"/>
                    <a:pt x="109538" y="0"/>
                    <a:pt x="109538" y="0"/>
                  </a:cubicBezTo>
                  <a:lnTo>
                    <a:pt x="102394" y="26194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D5D5D5"/>
            </a:solidFill>
            <a:ln>
              <a:solidFill>
                <a:srgbClr val="D5D5D5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4" name="Picture 203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345091">
              <a:off x="3560598" y="1549488"/>
              <a:ext cx="109728" cy="15443"/>
            </a:xfrm>
            <a:prstGeom prst="rect">
              <a:avLst/>
            </a:prstGeom>
          </p:spPr>
        </p:pic>
        <p:sp>
          <p:nvSpPr>
            <p:cNvPr id="205" name="Freeform 204"/>
            <p:cNvSpPr/>
            <p:nvPr/>
          </p:nvSpPr>
          <p:spPr>
            <a:xfrm>
              <a:off x="5853907" y="1393144"/>
              <a:ext cx="109538" cy="26194"/>
            </a:xfrm>
            <a:custGeom>
              <a:avLst/>
              <a:gdLst>
                <a:gd name="connsiteX0" fmla="*/ 0 w 109538"/>
                <a:gd name="connsiteY0" fmla="*/ 19050 h 26194"/>
                <a:gd name="connsiteX1" fmla="*/ 0 w 109538"/>
                <a:gd name="connsiteY1" fmla="*/ 19050 h 26194"/>
                <a:gd name="connsiteX2" fmla="*/ 35719 w 109538"/>
                <a:gd name="connsiteY2" fmla="*/ 11906 h 26194"/>
                <a:gd name="connsiteX3" fmla="*/ 42863 w 109538"/>
                <a:gd name="connsiteY3" fmla="*/ 9525 h 26194"/>
                <a:gd name="connsiteX4" fmla="*/ 71438 w 109538"/>
                <a:gd name="connsiteY4" fmla="*/ 4763 h 26194"/>
                <a:gd name="connsiteX5" fmla="*/ 88107 w 109538"/>
                <a:gd name="connsiteY5" fmla="*/ 2381 h 26194"/>
                <a:gd name="connsiteX6" fmla="*/ 109538 w 109538"/>
                <a:gd name="connsiteY6" fmla="*/ 0 h 26194"/>
                <a:gd name="connsiteX7" fmla="*/ 102394 w 109538"/>
                <a:gd name="connsiteY7" fmla="*/ 26194 h 26194"/>
                <a:gd name="connsiteX8" fmla="*/ 0 w 109538"/>
                <a:gd name="connsiteY8" fmla="*/ 19050 h 2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538" h="26194">
                  <a:moveTo>
                    <a:pt x="0" y="19050"/>
                  </a:moveTo>
                  <a:lnTo>
                    <a:pt x="0" y="19050"/>
                  </a:lnTo>
                  <a:lnTo>
                    <a:pt x="35719" y="11906"/>
                  </a:lnTo>
                  <a:cubicBezTo>
                    <a:pt x="38180" y="11414"/>
                    <a:pt x="40402" y="10017"/>
                    <a:pt x="42863" y="9525"/>
                  </a:cubicBezTo>
                  <a:cubicBezTo>
                    <a:pt x="52332" y="7631"/>
                    <a:pt x="61879" y="6129"/>
                    <a:pt x="71438" y="4763"/>
                  </a:cubicBezTo>
                  <a:lnTo>
                    <a:pt x="88107" y="2381"/>
                  </a:lnTo>
                  <a:cubicBezTo>
                    <a:pt x="95239" y="1489"/>
                    <a:pt x="109538" y="0"/>
                    <a:pt x="109538" y="0"/>
                  </a:cubicBezTo>
                  <a:lnTo>
                    <a:pt x="102394" y="26194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D5D5D5"/>
            </a:solidFill>
            <a:ln>
              <a:solidFill>
                <a:srgbClr val="D5D5D5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6" name="Picture 205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345091">
              <a:off x="5840249" y="1401170"/>
              <a:ext cx="109728" cy="15443"/>
            </a:xfrm>
            <a:prstGeom prst="rect">
              <a:avLst/>
            </a:prstGeom>
          </p:spPr>
        </p:pic>
        <p:sp>
          <p:nvSpPr>
            <p:cNvPr id="207" name="Freeform 206"/>
            <p:cNvSpPr/>
            <p:nvPr/>
          </p:nvSpPr>
          <p:spPr>
            <a:xfrm>
              <a:off x="5570131" y="1544495"/>
              <a:ext cx="109538" cy="26194"/>
            </a:xfrm>
            <a:custGeom>
              <a:avLst/>
              <a:gdLst>
                <a:gd name="connsiteX0" fmla="*/ 0 w 109538"/>
                <a:gd name="connsiteY0" fmla="*/ 19050 h 26194"/>
                <a:gd name="connsiteX1" fmla="*/ 0 w 109538"/>
                <a:gd name="connsiteY1" fmla="*/ 19050 h 26194"/>
                <a:gd name="connsiteX2" fmla="*/ 35719 w 109538"/>
                <a:gd name="connsiteY2" fmla="*/ 11906 h 26194"/>
                <a:gd name="connsiteX3" fmla="*/ 42863 w 109538"/>
                <a:gd name="connsiteY3" fmla="*/ 9525 h 26194"/>
                <a:gd name="connsiteX4" fmla="*/ 71438 w 109538"/>
                <a:gd name="connsiteY4" fmla="*/ 4763 h 26194"/>
                <a:gd name="connsiteX5" fmla="*/ 88107 w 109538"/>
                <a:gd name="connsiteY5" fmla="*/ 2381 h 26194"/>
                <a:gd name="connsiteX6" fmla="*/ 109538 w 109538"/>
                <a:gd name="connsiteY6" fmla="*/ 0 h 26194"/>
                <a:gd name="connsiteX7" fmla="*/ 102394 w 109538"/>
                <a:gd name="connsiteY7" fmla="*/ 26194 h 26194"/>
                <a:gd name="connsiteX8" fmla="*/ 0 w 109538"/>
                <a:gd name="connsiteY8" fmla="*/ 19050 h 2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538" h="26194">
                  <a:moveTo>
                    <a:pt x="0" y="19050"/>
                  </a:moveTo>
                  <a:lnTo>
                    <a:pt x="0" y="19050"/>
                  </a:lnTo>
                  <a:lnTo>
                    <a:pt x="35719" y="11906"/>
                  </a:lnTo>
                  <a:cubicBezTo>
                    <a:pt x="38180" y="11414"/>
                    <a:pt x="40402" y="10017"/>
                    <a:pt x="42863" y="9525"/>
                  </a:cubicBezTo>
                  <a:cubicBezTo>
                    <a:pt x="52332" y="7631"/>
                    <a:pt x="61879" y="6129"/>
                    <a:pt x="71438" y="4763"/>
                  </a:cubicBezTo>
                  <a:lnTo>
                    <a:pt x="88107" y="2381"/>
                  </a:lnTo>
                  <a:cubicBezTo>
                    <a:pt x="95239" y="1489"/>
                    <a:pt x="109538" y="0"/>
                    <a:pt x="109538" y="0"/>
                  </a:cubicBezTo>
                  <a:lnTo>
                    <a:pt x="102394" y="26194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D5D5D5"/>
            </a:solidFill>
            <a:ln>
              <a:solidFill>
                <a:srgbClr val="D5D5D5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8" name="Picture 207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345091">
              <a:off x="5556473" y="1552521"/>
              <a:ext cx="109728" cy="15443"/>
            </a:xfrm>
            <a:prstGeom prst="rect">
              <a:avLst/>
            </a:prstGeom>
          </p:spPr>
        </p:pic>
        <p:sp>
          <p:nvSpPr>
            <p:cNvPr id="209" name="Freeform 208"/>
            <p:cNvSpPr/>
            <p:nvPr/>
          </p:nvSpPr>
          <p:spPr>
            <a:xfrm>
              <a:off x="5330694" y="1685149"/>
              <a:ext cx="109538" cy="26194"/>
            </a:xfrm>
            <a:custGeom>
              <a:avLst/>
              <a:gdLst>
                <a:gd name="connsiteX0" fmla="*/ 0 w 109538"/>
                <a:gd name="connsiteY0" fmla="*/ 19050 h 26194"/>
                <a:gd name="connsiteX1" fmla="*/ 0 w 109538"/>
                <a:gd name="connsiteY1" fmla="*/ 19050 h 26194"/>
                <a:gd name="connsiteX2" fmla="*/ 35719 w 109538"/>
                <a:gd name="connsiteY2" fmla="*/ 11906 h 26194"/>
                <a:gd name="connsiteX3" fmla="*/ 42863 w 109538"/>
                <a:gd name="connsiteY3" fmla="*/ 9525 h 26194"/>
                <a:gd name="connsiteX4" fmla="*/ 71438 w 109538"/>
                <a:gd name="connsiteY4" fmla="*/ 4763 h 26194"/>
                <a:gd name="connsiteX5" fmla="*/ 88107 w 109538"/>
                <a:gd name="connsiteY5" fmla="*/ 2381 h 26194"/>
                <a:gd name="connsiteX6" fmla="*/ 109538 w 109538"/>
                <a:gd name="connsiteY6" fmla="*/ 0 h 26194"/>
                <a:gd name="connsiteX7" fmla="*/ 102394 w 109538"/>
                <a:gd name="connsiteY7" fmla="*/ 26194 h 26194"/>
                <a:gd name="connsiteX8" fmla="*/ 0 w 109538"/>
                <a:gd name="connsiteY8" fmla="*/ 19050 h 2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538" h="26194">
                  <a:moveTo>
                    <a:pt x="0" y="19050"/>
                  </a:moveTo>
                  <a:lnTo>
                    <a:pt x="0" y="19050"/>
                  </a:lnTo>
                  <a:lnTo>
                    <a:pt x="35719" y="11906"/>
                  </a:lnTo>
                  <a:cubicBezTo>
                    <a:pt x="38180" y="11414"/>
                    <a:pt x="40402" y="10017"/>
                    <a:pt x="42863" y="9525"/>
                  </a:cubicBezTo>
                  <a:cubicBezTo>
                    <a:pt x="52332" y="7631"/>
                    <a:pt x="61879" y="6129"/>
                    <a:pt x="71438" y="4763"/>
                  </a:cubicBezTo>
                  <a:lnTo>
                    <a:pt x="88107" y="2381"/>
                  </a:lnTo>
                  <a:cubicBezTo>
                    <a:pt x="95239" y="1489"/>
                    <a:pt x="109538" y="0"/>
                    <a:pt x="109538" y="0"/>
                  </a:cubicBezTo>
                  <a:lnTo>
                    <a:pt x="102394" y="26194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D5D5D5"/>
            </a:solidFill>
            <a:ln>
              <a:solidFill>
                <a:srgbClr val="D5D5D5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3" name="Picture 212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345091">
              <a:off x="5317036" y="1693175"/>
              <a:ext cx="109728" cy="15443"/>
            </a:xfrm>
            <a:prstGeom prst="rect">
              <a:avLst/>
            </a:prstGeom>
          </p:spPr>
        </p:pic>
      </p:grpSp>
      <p:grpSp>
        <p:nvGrpSpPr>
          <p:cNvPr id="16" name="Group 15"/>
          <p:cNvGrpSpPr/>
          <p:nvPr/>
        </p:nvGrpSpPr>
        <p:grpSpPr>
          <a:xfrm>
            <a:off x="5795065" y="2036418"/>
            <a:ext cx="57929" cy="365760"/>
            <a:chOff x="4271064" y="2036418"/>
            <a:chExt cx="57929" cy="365760"/>
          </a:xfrm>
        </p:grpSpPr>
        <p:cxnSp>
          <p:nvCxnSpPr>
            <p:cNvPr id="255" name="Shape 203"/>
            <p:cNvCxnSpPr/>
            <p:nvPr/>
          </p:nvCxnSpPr>
          <p:spPr>
            <a:xfrm>
              <a:off x="4297017" y="2036418"/>
              <a:ext cx="5135" cy="365760"/>
            </a:xfrm>
            <a:prstGeom prst="straightConnector1">
              <a:avLst/>
            </a:prstGeom>
            <a:noFill/>
            <a:ln w="34925" cap="flat" cmpd="sng" algn="ctr">
              <a:solidFill>
                <a:srgbClr val="EC8240"/>
              </a:solidFill>
              <a:prstDash val="sysDash"/>
            </a:ln>
            <a:effectLst/>
          </p:spPr>
        </p:cxnSp>
        <p:sp>
          <p:nvSpPr>
            <p:cNvPr id="15" name="Rectangle 14"/>
            <p:cNvSpPr/>
            <p:nvPr/>
          </p:nvSpPr>
          <p:spPr>
            <a:xfrm>
              <a:off x="4271064" y="2145288"/>
              <a:ext cx="57929" cy="365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650739344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34099" y="3310803"/>
            <a:ext cx="2022045" cy="2992856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51152" y="3364716"/>
            <a:ext cx="1812340" cy="2881616"/>
          </a:xfrm>
          <a:prstGeom prst="rect">
            <a:avLst/>
          </a:prstGeom>
          <a:ln>
            <a:noFill/>
          </a:ln>
          <a:effectLst/>
        </p:spPr>
      </p:pic>
      <p:cxnSp>
        <p:nvCxnSpPr>
          <p:cNvPr id="85" name="Straight Arrow Connector 84"/>
          <p:cNvCxnSpPr/>
          <p:nvPr/>
        </p:nvCxnSpPr>
        <p:spPr>
          <a:xfrm flipH="1">
            <a:off x="3490433" y="3792831"/>
            <a:ext cx="1409560" cy="377199"/>
          </a:xfrm>
          <a:prstGeom prst="straightConnector1">
            <a:avLst/>
          </a:prstGeom>
          <a:ln w="1905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/>
          <p:nvPr/>
        </p:nvCxnSpPr>
        <p:spPr>
          <a:xfrm flipH="1">
            <a:off x="3978601" y="3792831"/>
            <a:ext cx="921392" cy="568055"/>
          </a:xfrm>
          <a:prstGeom prst="straightConnector1">
            <a:avLst/>
          </a:prstGeom>
          <a:ln w="1905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>
            <a:stCxn id="78" idx="1"/>
          </p:cNvCxnSpPr>
          <p:nvPr/>
        </p:nvCxnSpPr>
        <p:spPr>
          <a:xfrm flipH="1">
            <a:off x="4439298" y="4491729"/>
            <a:ext cx="381021" cy="230832"/>
          </a:xfrm>
          <a:prstGeom prst="straightConnector1">
            <a:avLst/>
          </a:prstGeom>
          <a:ln w="1905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Arrow Connector 101"/>
          <p:cNvCxnSpPr>
            <a:stCxn id="78" idx="1"/>
          </p:cNvCxnSpPr>
          <p:nvPr/>
        </p:nvCxnSpPr>
        <p:spPr>
          <a:xfrm flipH="1" flipV="1">
            <a:off x="4439298" y="4260897"/>
            <a:ext cx="381021" cy="230833"/>
          </a:xfrm>
          <a:prstGeom prst="straightConnector1">
            <a:avLst/>
          </a:prstGeom>
          <a:ln w="1905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>
            <a:off x="2787718" y="5802816"/>
            <a:ext cx="1545678" cy="53748"/>
          </a:xfrm>
          <a:prstGeom prst="rect">
            <a:avLst/>
          </a:prstGeom>
          <a:solidFill>
            <a:srgbClr val="444F5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nGenius 3912 Chassis Overview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4820319" y="4260897"/>
            <a:ext cx="14144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/>
              <a:t>Hot Swappable Fans Modules</a:t>
            </a:r>
          </a:p>
          <a:p>
            <a:pPr algn="ctr"/>
            <a:r>
              <a:rPr lang="en-US" sz="800" dirty="0"/>
              <a:t>R to L (managed, alarmed)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2634099" y="6423473"/>
            <a:ext cx="202204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/>
              <a:t>Hot Swappable SFM Fan Modules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4808269" y="3585082"/>
            <a:ext cx="12861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/>
              <a:t>Modular SFM\s</a:t>
            </a:r>
          </a:p>
          <a:p>
            <a:pPr algn="ctr"/>
            <a:r>
              <a:rPr lang="en-US" sz="800" dirty="0"/>
              <a:t>Switch Fabric Module</a:t>
            </a:r>
          </a:p>
          <a:p>
            <a:pPr algn="ctr"/>
            <a:r>
              <a:rPr lang="en-US" sz="800" dirty="0"/>
              <a:t>(up to 8)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602147" y="4941043"/>
            <a:ext cx="16075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/>
              <a:t>nGenius 3912 </a:t>
            </a:r>
          </a:p>
          <a:p>
            <a:pPr algn="ctr"/>
            <a:r>
              <a:rPr lang="en-US" sz="1000" b="1" dirty="0"/>
              <a:t>Chassis Options:</a:t>
            </a:r>
          </a:p>
          <a:p>
            <a:pPr algn="ctr"/>
            <a:r>
              <a:rPr lang="en-US" sz="900" dirty="0"/>
              <a:t>E, 0 SFM</a:t>
            </a:r>
          </a:p>
          <a:p>
            <a:pPr algn="ctr"/>
            <a:r>
              <a:rPr lang="en-US" sz="900" dirty="0"/>
              <a:t>Q, 2 SFM</a:t>
            </a:r>
          </a:p>
          <a:p>
            <a:pPr algn="ctr"/>
            <a:r>
              <a:rPr lang="en-US" sz="900" dirty="0"/>
              <a:t>H, 4 SFM</a:t>
            </a:r>
          </a:p>
          <a:p>
            <a:pPr algn="ctr"/>
            <a:r>
              <a:rPr lang="en-US" sz="900" dirty="0"/>
              <a:t>F, 8 SFM</a:t>
            </a:r>
            <a:endParaRPr lang="en-US" sz="800" dirty="0"/>
          </a:p>
        </p:txBody>
      </p:sp>
      <p:sp>
        <p:nvSpPr>
          <p:cNvPr id="203" name="TextBox 202"/>
          <p:cNvSpPr txBox="1"/>
          <p:nvPr/>
        </p:nvSpPr>
        <p:spPr>
          <a:xfrm>
            <a:off x="964195" y="6187863"/>
            <a:ext cx="188009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/>
              <a:t>Cable Management </a:t>
            </a:r>
          </a:p>
          <a:p>
            <a:pPr algn="ctr"/>
            <a:r>
              <a:rPr lang="en-US" sz="700" dirty="0"/>
              <a:t>guides &amp; rack extension ears available</a:t>
            </a:r>
          </a:p>
        </p:txBody>
      </p:sp>
      <p:graphicFrame>
        <p:nvGraphicFramePr>
          <p:cNvPr id="66" name="Table 6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1682218"/>
              </p:ext>
            </p:extLst>
          </p:nvPr>
        </p:nvGraphicFramePr>
        <p:xfrm>
          <a:off x="6447367" y="1329562"/>
          <a:ext cx="5252085" cy="202836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6924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596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40346"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nGenius 3912 Chassis Features/Specifications 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450">
                <a:tc>
                  <a:txBody>
                    <a:bodyPr/>
                    <a:lstStyle/>
                    <a:p>
                      <a:pPr algn="l"/>
                      <a:r>
                        <a:rPr lang="en-US" sz="1000" dirty="0"/>
                        <a:t>Scalable: 1 to 12</a:t>
                      </a:r>
                      <a:r>
                        <a:rPr lang="en-US" sz="1000" baseline="0" dirty="0"/>
                        <a:t> </a:t>
                      </a:r>
                      <a:r>
                        <a:rPr lang="en-US" sz="1000" dirty="0"/>
                        <a:t>Blades </a:t>
                      </a:r>
                      <a:endParaRPr lang="en-US" sz="1000" u="sng" dirty="0"/>
                    </a:p>
                    <a:p>
                      <a:pPr algn="l"/>
                      <a:r>
                        <a:rPr lang="en-US" sz="1000" dirty="0"/>
                        <a:t>   Up to 1,152 ports of 10G, 288 ports of 40</a:t>
                      </a:r>
                      <a:r>
                        <a:rPr lang="en-US" sz="1000" baseline="0" dirty="0"/>
                        <a:t>G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Operating Environment: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+41°</a:t>
                      </a:r>
                      <a:r>
                        <a:rPr lang="en-US" sz="1000" baseline="0" dirty="0"/>
                        <a:t> to +104° F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191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Fully Redundant Power and Control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Operating Voltage: 240 VAC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191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Standalone 19” Rack Mount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Power</a:t>
                      </a:r>
                      <a:r>
                        <a:rPr lang="en-US" sz="1000" baseline="0" dirty="0"/>
                        <a:t>: 4 x 16A @ 240 VAC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236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Max power:</a:t>
                      </a:r>
                      <a:r>
                        <a:rPr lang="en-US" sz="1000" baseline="0" dirty="0"/>
                        <a:t> 6,000W  (Typ.4,200W)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Plug: NEMA L6-20P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8776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H x W x D: (16 RU) + 1RU Clearance Top/Bottom</a:t>
                      </a:r>
                      <a:r>
                        <a:rPr lang="en-US" sz="1000" baseline="0" dirty="0"/>
                        <a:t> </a:t>
                      </a:r>
                      <a:r>
                        <a:rPr lang="en-US" sz="1000" dirty="0"/>
                        <a:t>for Airflow 28.00” x 19.00” x</a:t>
                      </a:r>
                      <a:r>
                        <a:rPr lang="en-US" sz="1000" baseline="0" dirty="0"/>
                        <a:t> 28.00”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Weight: 329 lbs.,</a:t>
                      </a:r>
                      <a:r>
                        <a:rPr lang="en-US" sz="1000" baseline="0" dirty="0"/>
                        <a:t> Fully Loaded</a:t>
                      </a:r>
                      <a:r>
                        <a:rPr lang="en-US" sz="1000" dirty="0"/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6" name="Group 43"/>
          <p:cNvGrpSpPr/>
          <p:nvPr/>
        </p:nvGrpSpPr>
        <p:grpSpPr>
          <a:xfrm rot="16200000">
            <a:off x="3515440" y="5745001"/>
            <a:ext cx="251922" cy="919595"/>
            <a:chOff x="1352550" y="3028950"/>
            <a:chExt cx="438773" cy="52864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63" name="Straight Arrow Connector 62"/>
            <p:cNvCxnSpPr/>
            <p:nvPr/>
          </p:nvCxnSpPr>
          <p:spPr>
            <a:xfrm>
              <a:off x="1352550" y="3028950"/>
              <a:ext cx="438773" cy="3179"/>
            </a:xfrm>
            <a:prstGeom prst="straightConnector1">
              <a:avLst/>
            </a:prstGeom>
            <a:ln w="19050">
              <a:solidFill>
                <a:schemeClr val="accent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/>
            <p:cNvCxnSpPr/>
            <p:nvPr/>
          </p:nvCxnSpPr>
          <p:spPr>
            <a:xfrm>
              <a:off x="1352550" y="3552825"/>
              <a:ext cx="438773" cy="3179"/>
            </a:xfrm>
            <a:prstGeom prst="straightConnector1">
              <a:avLst/>
            </a:prstGeom>
            <a:ln w="19050">
              <a:solidFill>
                <a:schemeClr val="accent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1089025" y="3293273"/>
              <a:ext cx="527847" cy="789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Content Placeholder 2"/>
          <p:cNvSpPr txBox="1">
            <a:spLocks/>
          </p:cNvSpPr>
          <p:nvPr/>
        </p:nvSpPr>
        <p:spPr bwMode="auto">
          <a:xfrm>
            <a:off x="886968" y="1417320"/>
            <a:ext cx="5230030" cy="1254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228600" indent="-228600" defTabSz="457200" eaLnBrk="1" hangingPunct="1">
              <a:spcBef>
                <a:spcPts val="100"/>
              </a:spcBef>
              <a:spcAft>
                <a:spcPts val="400"/>
              </a:spcAft>
              <a:buClrTx/>
              <a:buFont typeface="Arial" charset="0"/>
              <a:buChar char="•"/>
              <a:defRPr sz="1600" b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60375" indent="-3175" defTabSz="457200" eaLnBrk="1" hangingPunct="1">
              <a:spcBef>
                <a:spcPts val="100"/>
              </a:spcBef>
              <a:spcAft>
                <a:spcPts val="800"/>
              </a:spcAft>
              <a:defRPr sz="2000">
                <a:latin typeface="+mn-lt"/>
                <a:ea typeface="ＭＳ Ｐゴシック" pitchFamily="-65" charset="-128"/>
              </a:defRPr>
            </a:lvl2pPr>
            <a:lvl3pPr marL="685800" indent="-228600" defTabSz="457200" eaLnBrk="1" hangingPunct="1">
              <a:spcBef>
                <a:spcPts val="100"/>
              </a:spcBef>
              <a:spcAft>
                <a:spcPts val="800"/>
              </a:spcAft>
              <a:buClr>
                <a:srgbClr val="558ED5"/>
              </a:buClr>
              <a:buFont typeface="Lucida Grande" pitchFamily="-84" charset="0"/>
              <a:buChar char="-"/>
              <a:defRPr>
                <a:latin typeface="+mn-lt"/>
                <a:ea typeface="ＭＳ Ｐゴシック" pitchFamily="-65" charset="-128"/>
              </a:defRPr>
            </a:lvl3pPr>
            <a:lvl4pPr marL="914400" indent="0" defTabSz="457200" eaLnBrk="1" hangingPunct="1">
              <a:spcBef>
                <a:spcPts val="100"/>
              </a:spcBef>
              <a:spcAft>
                <a:spcPts val="800"/>
              </a:spcAft>
              <a:defRPr sz="1600">
                <a:latin typeface="+mn-lt"/>
                <a:ea typeface="ＭＳ Ｐゴシック" pitchFamily="-65" charset="-128"/>
              </a:defRPr>
            </a:lvl4pPr>
            <a:lvl5pPr marL="1144588" indent="-1588" defTabSz="457200" eaLnBrk="1" hangingPunct="1">
              <a:spcBef>
                <a:spcPts val="100"/>
              </a:spcBef>
              <a:spcAft>
                <a:spcPts val="800"/>
              </a:spcAft>
              <a:defRPr sz="1400">
                <a:latin typeface="+mn-lt"/>
                <a:ea typeface="ＭＳ Ｐゴシック" pitchFamily="-65" charset="-128"/>
              </a:defRPr>
            </a:lvl5pPr>
            <a:lvl6pPr marL="2514600" indent="-228600" defTabSz="4572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</a:defRPr>
            </a:lvl6pPr>
            <a:lvl7pPr marL="2971800" indent="-228600" defTabSz="4572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</a:defRPr>
            </a:lvl7pPr>
            <a:lvl8pPr marL="3429000" indent="-228600" defTabSz="4572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</a:defRPr>
            </a:lvl8pPr>
            <a:lvl9pPr marL="3886200" indent="-228600" defTabSz="4572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</a:defRPr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16U / 12-slot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Redundant Power &amp; Control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Controlled by TestStream Management Software</a:t>
            </a:r>
          </a:p>
        </p:txBody>
      </p:sp>
      <p:graphicFrame>
        <p:nvGraphicFramePr>
          <p:cNvPr id="31" name="Tab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5042769"/>
              </p:ext>
            </p:extLst>
          </p:nvPr>
        </p:nvGraphicFramePr>
        <p:xfrm>
          <a:off x="7902630" y="3551143"/>
          <a:ext cx="2141854" cy="12827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239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0233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626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</a:rPr>
                        <a:t>Blade Support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u="none" strike="noStrike" kern="1200" cap="none" normalizeH="0" baseline="0" dirty="0">
                          <a:ln>
                            <a:noFill/>
                          </a:ln>
                          <a:effectLst/>
                          <a:latin typeface="+mj-lt"/>
                        </a:rPr>
                        <a:t>Quantity</a:t>
                      </a:r>
                      <a:endParaRPr kumimoji="0" lang="en-US" sz="12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04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4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charset="0"/>
                        </a:rPr>
                        <a:t>S-Blade Pro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4" dirty="0">
                          <a:latin typeface="+mj-lt"/>
                        </a:rPr>
                        <a:t>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960348137"/>
                  </a:ext>
                </a:extLst>
              </a:tr>
              <a:tr h="2504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4" u="none" strike="noStrike" kern="1200" cap="none" normalizeH="0" baseline="0" dirty="0">
                          <a:ln>
                            <a:noFill/>
                          </a:ln>
                          <a:effectLst/>
                          <a:latin typeface="+mj-lt"/>
                        </a:rPr>
                        <a:t>S-Blade</a:t>
                      </a:r>
                      <a:endParaRPr kumimoji="0" lang="en-US" sz="1054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4" dirty="0">
                          <a:latin typeface="+mj-lt"/>
                        </a:rPr>
                        <a:t>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504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4" u="none" strike="noStrike" kern="1200" cap="none" normalizeH="0" baseline="0" dirty="0">
                          <a:ln>
                            <a:noFill/>
                          </a:ln>
                          <a:effectLst/>
                          <a:latin typeface="+mj-lt"/>
                        </a:rPr>
                        <a:t>T-Blade</a:t>
                      </a:r>
                      <a:endParaRPr kumimoji="0" lang="en-US" sz="1054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4" b="0" dirty="0">
                          <a:solidFill>
                            <a:srgbClr val="2E2E2E"/>
                          </a:solidFill>
                          <a:latin typeface="+mj-lt"/>
                        </a:rPr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504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4" u="none" strike="noStrike" kern="1200" cap="none" normalizeH="0" baseline="0" dirty="0">
                          <a:ln>
                            <a:noFill/>
                          </a:ln>
                          <a:effectLst/>
                          <a:latin typeface="+mj-lt"/>
                        </a:rPr>
                        <a:t>T100-Blade</a:t>
                      </a:r>
                      <a:endParaRPr kumimoji="0" lang="en-US" sz="1054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4" b="0" dirty="0">
                          <a:solidFill>
                            <a:srgbClr val="2E2E2E"/>
                          </a:solidFill>
                          <a:latin typeface="+mj-lt"/>
                        </a:rPr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9" name="TextBox 78"/>
          <p:cNvSpPr txBox="1"/>
          <p:nvPr/>
        </p:nvSpPr>
        <p:spPr>
          <a:xfrm>
            <a:off x="1068764" y="5839192"/>
            <a:ext cx="1670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/>
              <a:t>Redundant AC Power</a:t>
            </a:r>
            <a:endParaRPr lang="en-US" sz="800" dirty="0"/>
          </a:p>
          <a:p>
            <a:pPr algn="ctr"/>
            <a:r>
              <a:rPr lang="en-US" sz="800" dirty="0"/>
              <a:t>NEMA L6-20P 240 VAC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759568" y="6432952"/>
            <a:ext cx="83685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T-Blade</a:t>
            </a:r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93393">
            <a:off x="8410308" y="5287386"/>
            <a:ext cx="1102648" cy="562963"/>
          </a:xfrm>
          <a:prstGeom prst="rect">
            <a:avLst/>
          </a:prstGeom>
          <a:ln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2" name="TextBox 41"/>
          <p:cNvSpPr txBox="1"/>
          <p:nvPr/>
        </p:nvSpPr>
        <p:spPr>
          <a:xfrm>
            <a:off x="8465599" y="5650164"/>
            <a:ext cx="83685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S-Blade</a:t>
            </a:r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3558" y="6061800"/>
            <a:ext cx="1217157" cy="475137"/>
          </a:xfrm>
          <a:prstGeom prst="rect">
            <a:avLst/>
          </a:prstGeom>
          <a:ln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4" name="TextBox 53"/>
          <p:cNvSpPr txBox="1"/>
          <p:nvPr/>
        </p:nvSpPr>
        <p:spPr>
          <a:xfrm>
            <a:off x="8973557" y="6431809"/>
            <a:ext cx="7910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T100-Blade</a:t>
            </a: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7951">
            <a:off x="7601063" y="6038784"/>
            <a:ext cx="1153862" cy="494557"/>
          </a:xfrm>
          <a:prstGeom prst="rect">
            <a:avLst/>
          </a:prstGeom>
          <a:ln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9109" y="2557028"/>
            <a:ext cx="2189199" cy="3218688"/>
          </a:xfrm>
          <a:prstGeom prst="rect">
            <a:avLst/>
          </a:prstGeom>
        </p:spPr>
      </p:pic>
      <p:cxnSp>
        <p:nvCxnSpPr>
          <p:cNvPr id="81" name="Straight Arrow Connector 80"/>
          <p:cNvCxnSpPr/>
          <p:nvPr/>
        </p:nvCxnSpPr>
        <p:spPr>
          <a:xfrm flipV="1">
            <a:off x="2248700" y="5349512"/>
            <a:ext cx="1" cy="478473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/>
          <p:nvPr/>
        </p:nvCxnSpPr>
        <p:spPr>
          <a:xfrm rot="16200000" flipV="1">
            <a:off x="1515856" y="5678506"/>
            <a:ext cx="298957" cy="1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2F7472CA-84EB-480E-84D0-5FE8CB37C2D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64649" y="5294743"/>
            <a:ext cx="1363411" cy="566928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518C84AC-618D-4B47-887D-BFE4DD45D94B}"/>
              </a:ext>
            </a:extLst>
          </p:cNvPr>
          <p:cNvSpPr txBox="1"/>
          <p:nvPr/>
        </p:nvSpPr>
        <p:spPr>
          <a:xfrm>
            <a:off x="10415086" y="5846356"/>
            <a:ext cx="83685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S-Blade Pro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5" descr="NS_Freeway_Ribsi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lvl="0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Extrabold"/>
                <a:cs typeface="Open Sans Extrabold"/>
              </a:rPr>
              <a:t>Test Optimization </a:t>
            </a:r>
          </a:p>
          <a:p>
            <a:pPr lvl="0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Extrabold"/>
                <a:cs typeface="Open Sans Extrabold"/>
              </a:rPr>
              <a:t>Blades</a:t>
            </a:r>
          </a:p>
        </p:txBody>
      </p:sp>
      <p:pic>
        <p:nvPicPr>
          <p:cNvPr id="9" name="Picture 8" descr="NS_ICON_RGB™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6653" y="6163707"/>
            <a:ext cx="559370" cy="531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385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3600"/>
              </a:spcAft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System overview</a:t>
            </a:r>
          </a:p>
          <a:p>
            <a:pPr>
              <a:spcAft>
                <a:spcPts val="3600"/>
              </a:spcAft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Chassis options</a:t>
            </a:r>
          </a:p>
          <a:p>
            <a:pPr>
              <a:spcAft>
                <a:spcPts val="3600"/>
              </a:spcAft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Blade options</a:t>
            </a:r>
          </a:p>
          <a:p>
            <a:pPr>
              <a:spcAft>
                <a:spcPts val="600"/>
              </a:spcAft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Transceiver options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3800" y="2057400"/>
            <a:ext cx="4409020" cy="330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Integrated Intelligence </a:t>
            </a:r>
            <a:br>
              <a:rPr lang="en-US" dirty="0"/>
            </a:br>
            <a:r>
              <a:rPr lang="en-US" sz="2000" i="1" dirty="0"/>
              <a:t>Functions of an Optimized Solution</a:t>
            </a:r>
          </a:p>
        </p:txBody>
      </p:sp>
      <p:sp>
        <p:nvSpPr>
          <p:cNvPr id="40" name="Rectangle 39"/>
          <p:cNvSpPr/>
          <p:nvPr/>
        </p:nvSpPr>
        <p:spPr>
          <a:xfrm>
            <a:off x="976489" y="1366311"/>
            <a:ext cx="10208812" cy="533418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976489" y="1366312"/>
            <a:ext cx="10208812" cy="4174576"/>
          </a:xfrm>
          <a:prstGeom prst="rect">
            <a:avLst/>
          </a:prstGeom>
          <a:solidFill>
            <a:srgbClr val="2891D8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537" y="1463034"/>
            <a:ext cx="393431" cy="393431"/>
          </a:xfrm>
          <a:prstGeom prst="rect">
            <a:avLst/>
          </a:prstGeom>
          <a:ln>
            <a:noFill/>
          </a:ln>
          <a:effectLst>
            <a:outerShdw blurRad="254000" dist="76200" dir="2700000" sx="80000" sy="8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537" y="2053495"/>
            <a:ext cx="393431" cy="393431"/>
          </a:xfrm>
          <a:prstGeom prst="rect">
            <a:avLst/>
          </a:prstGeom>
          <a:ln>
            <a:noFill/>
          </a:ln>
          <a:effectLst>
            <a:outerShdw blurRad="254000" dist="76200" dir="2700000" sx="80000" sy="8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537" y="2643956"/>
            <a:ext cx="393431" cy="393431"/>
          </a:xfrm>
          <a:prstGeom prst="rect">
            <a:avLst/>
          </a:prstGeom>
          <a:ln>
            <a:noFill/>
          </a:ln>
          <a:effectLst>
            <a:outerShdw blurRad="254000" dist="76200" dir="2700000" sx="80000" sy="8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537" y="3234417"/>
            <a:ext cx="393431" cy="393431"/>
          </a:xfrm>
          <a:prstGeom prst="rect">
            <a:avLst/>
          </a:prstGeom>
          <a:ln>
            <a:noFill/>
          </a:ln>
          <a:effectLst>
            <a:outerShdw blurRad="254000" dist="76200" dir="2700000" sx="80000" sy="8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9" name="Rectangle 38"/>
          <p:cNvSpPr/>
          <p:nvPr/>
        </p:nvSpPr>
        <p:spPr>
          <a:xfrm>
            <a:off x="976489" y="4939920"/>
            <a:ext cx="10208812" cy="1795731"/>
          </a:xfrm>
          <a:prstGeom prst="rect">
            <a:avLst/>
          </a:prstGeom>
          <a:solidFill>
            <a:srgbClr val="00CCFF">
              <a:alpha val="2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537" y="4413395"/>
            <a:ext cx="393431" cy="393431"/>
          </a:xfrm>
          <a:prstGeom prst="rect">
            <a:avLst/>
          </a:prstGeom>
          <a:ln>
            <a:noFill/>
          </a:ln>
          <a:effectLst>
            <a:outerShdw blurRad="254000" dist="76200" dir="2700000" sx="80000" sy="8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537" y="5003856"/>
            <a:ext cx="393431" cy="393431"/>
          </a:xfrm>
          <a:prstGeom prst="rect">
            <a:avLst/>
          </a:prstGeom>
          <a:ln>
            <a:noFill/>
          </a:ln>
          <a:effectLst>
            <a:outerShdw blurRad="254000" dist="76200" dir="2700000" sx="80000" sy="8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537" y="5594317"/>
            <a:ext cx="393431" cy="393431"/>
          </a:xfrm>
          <a:prstGeom prst="rect">
            <a:avLst/>
          </a:prstGeom>
          <a:ln>
            <a:noFill/>
          </a:ln>
          <a:effectLst>
            <a:outerShdw blurRad="254000" dist="76200" dir="2700000" sx="80000" sy="8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537" y="6184781"/>
            <a:ext cx="393431" cy="393431"/>
          </a:xfrm>
          <a:prstGeom prst="rect">
            <a:avLst/>
          </a:prstGeom>
          <a:ln>
            <a:noFill/>
          </a:ln>
          <a:effectLst>
            <a:outerShdw blurRad="254000" dist="76200" dir="2700000" sx="80000" sy="8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5507" y="3824876"/>
            <a:ext cx="391487" cy="391487"/>
          </a:xfrm>
          <a:prstGeom prst="rect">
            <a:avLst/>
          </a:prstGeom>
          <a:ln>
            <a:noFill/>
          </a:ln>
          <a:effectLst>
            <a:outerShdw blurRad="254000" dist="76200" dir="2700000" sx="80000" sy="8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Rectangle 14"/>
          <p:cNvSpPr/>
          <p:nvPr/>
        </p:nvSpPr>
        <p:spPr>
          <a:xfrm>
            <a:off x="1509430" y="1458375"/>
            <a:ext cx="8119872" cy="481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100" b="1" dirty="0"/>
              <a:t>PACKET GENERATION </a:t>
            </a:r>
            <a:r>
              <a:rPr lang="en-US" sz="1100" dirty="0"/>
              <a:t>– Flexible packet generation across 1/10/40/100G interfaces provides initial testing or background load for complex test scenarios.</a:t>
            </a:r>
            <a:endParaRPr lang="en-US" sz="11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509430" y="2048297"/>
            <a:ext cx="8117611" cy="481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100" b="1" dirty="0"/>
              <a:t>IMPAIREMENT </a:t>
            </a:r>
            <a:r>
              <a:rPr lang="en-US" sz="1100" dirty="0"/>
              <a:t>– Simulate real world network conditions in a test lab environment. Test streams can be manipulated to introduce realistic network anomalies that are not otherwise available without additional tools.</a:t>
            </a:r>
            <a:endParaRPr lang="en-US" sz="11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09430" y="2638220"/>
            <a:ext cx="8117611" cy="481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100" b="1" dirty="0"/>
              <a:t>UTILIZATION</a:t>
            </a:r>
            <a:r>
              <a:rPr lang="en-US" sz="1100" dirty="0"/>
              <a:t>– </a:t>
            </a:r>
            <a:r>
              <a:rPr lang="en-US" sz="1100"/>
              <a:t>Collecting utilization statistics </a:t>
            </a:r>
            <a:r>
              <a:rPr lang="en-US" sz="1100" dirty="0"/>
              <a:t>on individual interfaces provides a 3rd party view to corroborate metrics shown by test tools and DUTs. Utilization statistics are available in real time and collected for post-test analysis. </a:t>
            </a:r>
            <a:endParaRPr lang="en-US" sz="11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509429" y="3228142"/>
            <a:ext cx="8119872" cy="481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100" b="1" dirty="0"/>
              <a:t>FILTERING </a:t>
            </a:r>
            <a:r>
              <a:rPr lang="en-US" sz="1100" dirty="0"/>
              <a:t>– Based on user selectable criteria, test streams are routed at a packet level based on L2-4 header fields. Packets can be routed to specific interfaces or dropped to simulate error conditions.  </a:t>
            </a:r>
            <a:endParaRPr lang="en-US" sz="11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509429" y="3818065"/>
            <a:ext cx="8119872" cy="481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100" b="1" dirty="0"/>
              <a:t>AGGREGATION </a:t>
            </a:r>
            <a:r>
              <a:rPr lang="en-US" sz="1100" dirty="0"/>
              <a:t>– Aggregation creates a single test stream by combining multiple input sources. Combining test streams from application-specific test tools presents a more realistic scenario to the DUT. </a:t>
            </a:r>
            <a:endParaRPr lang="en-US" sz="11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509429" y="4407987"/>
            <a:ext cx="8119872" cy="481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100" b="1" dirty="0"/>
              <a:t>RATE CONVERSION </a:t>
            </a:r>
            <a:r>
              <a:rPr lang="en-US" sz="1100" dirty="0"/>
              <a:t>– Rate conversion enables you to connect test tools to DUTs regardless of the interface speed. This functionality increases interoperability and greatly extends the lifespan and utilization of 1/10/40/100G test tools. </a:t>
            </a:r>
            <a:endParaRPr lang="en-US" sz="11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509430" y="4997909"/>
            <a:ext cx="8119872" cy="481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100" b="1" dirty="0"/>
              <a:t>REPLICATION </a:t>
            </a:r>
            <a:r>
              <a:rPr lang="en-US" sz="1100" dirty="0"/>
              <a:t>– Replication allows users to create multiple test streams from a single input source.  These replicated streams can be directed to multiple interfaces to increase load on one or more DUTs.  </a:t>
            </a:r>
            <a:endParaRPr lang="en-US" sz="11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509430" y="5587832"/>
            <a:ext cx="8836062" cy="481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100" b="1" dirty="0"/>
              <a:t>TAP </a:t>
            </a:r>
            <a:r>
              <a:rPr lang="en-US" sz="1100" dirty="0"/>
              <a:t>– Passive tapping helps test engineers diagnose problems that occur during test execution. By delivering real-time packet streams to analysis tools, users can analyze and identify problem conditions without disrupting the test traffic flow.   </a:t>
            </a:r>
            <a:endParaRPr lang="en-US" sz="11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509428" y="6177750"/>
            <a:ext cx="8836063" cy="481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100" b="1" dirty="0"/>
              <a:t>SWITCH </a:t>
            </a:r>
            <a:r>
              <a:rPr lang="en-US" sz="1100" dirty="0"/>
              <a:t>– Physical layer switching automates network topology moves, adds, and changes. Connected ports pass unaltered traffic at line rate with no protocol dependencies, optimizing lab operation in a number of ways, including test tool sharing and remote control.</a:t>
            </a:r>
            <a:endParaRPr lang="en-US" sz="1100" dirty="0">
              <a:latin typeface="Calibri"/>
              <a:ea typeface="Calibri"/>
              <a:cs typeface="Times New Roman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>
            <a:off x="1115245" y="1967278"/>
            <a:ext cx="8391211" cy="0"/>
          </a:xfrm>
          <a:prstGeom prst="line">
            <a:avLst/>
          </a:prstGeom>
          <a:ln w="12700" cap="flat" cmpd="sng" algn="ctr">
            <a:solidFill>
              <a:schemeClr val="accent1">
                <a:alpha val="28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115245" y="2562113"/>
            <a:ext cx="7623698" cy="0"/>
          </a:xfrm>
          <a:prstGeom prst="line">
            <a:avLst/>
          </a:prstGeom>
          <a:ln w="12700" cap="flat" cmpd="sng" algn="ctr">
            <a:solidFill>
              <a:schemeClr val="accent1">
                <a:alpha val="28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1115245" y="3156948"/>
            <a:ext cx="7623698" cy="0"/>
          </a:xfrm>
          <a:prstGeom prst="line">
            <a:avLst/>
          </a:prstGeom>
          <a:ln w="12700" cap="flat" cmpd="sng" algn="ctr">
            <a:solidFill>
              <a:schemeClr val="accent1">
                <a:alpha val="28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1115245" y="3751782"/>
            <a:ext cx="7623698" cy="0"/>
          </a:xfrm>
          <a:prstGeom prst="line">
            <a:avLst/>
          </a:prstGeom>
          <a:ln w="12700" cap="flat" cmpd="sng" algn="ctr">
            <a:solidFill>
              <a:schemeClr val="accent1">
                <a:alpha val="28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1115245" y="4346617"/>
            <a:ext cx="7623698" cy="0"/>
          </a:xfrm>
          <a:prstGeom prst="line">
            <a:avLst/>
          </a:prstGeom>
          <a:ln w="12700" cap="flat" cmpd="sng" algn="ctr">
            <a:solidFill>
              <a:schemeClr val="accent1">
                <a:alpha val="28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1115245" y="4941452"/>
            <a:ext cx="7623698" cy="0"/>
          </a:xfrm>
          <a:prstGeom prst="line">
            <a:avLst/>
          </a:prstGeom>
          <a:ln w="12700" cap="flat" cmpd="sng" algn="ctr">
            <a:solidFill>
              <a:schemeClr val="accent1">
                <a:alpha val="28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1115245" y="5536287"/>
            <a:ext cx="9184974" cy="0"/>
          </a:xfrm>
          <a:prstGeom prst="line">
            <a:avLst/>
          </a:prstGeom>
          <a:ln w="12700" cap="flat" cmpd="sng" algn="ctr">
            <a:solidFill>
              <a:schemeClr val="accent1">
                <a:alpha val="28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1115245" y="6131122"/>
            <a:ext cx="8344859" cy="0"/>
          </a:xfrm>
          <a:prstGeom prst="line">
            <a:avLst/>
          </a:prstGeom>
          <a:ln w="12700" cap="flat" cmpd="sng" algn="ctr">
            <a:solidFill>
              <a:schemeClr val="accent1">
                <a:alpha val="28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1" name="Group 40"/>
          <p:cNvGrpSpPr/>
          <p:nvPr/>
        </p:nvGrpSpPr>
        <p:grpSpPr>
          <a:xfrm>
            <a:off x="9799385" y="1401445"/>
            <a:ext cx="743463" cy="4140170"/>
            <a:chOff x="3505201" y="1645444"/>
            <a:chExt cx="557530" cy="3219164"/>
          </a:xfrm>
        </p:grpSpPr>
        <p:sp>
          <p:nvSpPr>
            <p:cNvPr id="42" name="Down Arrow 41"/>
            <p:cNvSpPr/>
            <p:nvPr/>
          </p:nvSpPr>
          <p:spPr>
            <a:xfrm rot="10800000">
              <a:off x="3505201" y="1645444"/>
              <a:ext cx="557530" cy="3219164"/>
            </a:xfrm>
            <a:prstGeom prst="downArrow">
              <a:avLst/>
            </a:prstGeom>
            <a:solidFill>
              <a:srgbClr val="5AB10B">
                <a:alpha val="64706"/>
              </a:srgb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  <p:sp>
          <p:nvSpPr>
            <p:cNvPr id="43" name="Text Box 31"/>
            <p:cNvSpPr txBox="1"/>
            <p:nvPr/>
          </p:nvSpPr>
          <p:spPr>
            <a:xfrm rot="16200000">
              <a:off x="2288180" y="3181433"/>
              <a:ext cx="2991571" cy="267335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400" b="1" spc="230" dirty="0">
                  <a:solidFill>
                    <a:srgbClr val="FFFFFF"/>
                  </a:solidFill>
                  <a:latin typeface="Calibri"/>
                  <a:ea typeface="Calibri"/>
                  <a:cs typeface="Times New Roman"/>
                </a:rPr>
                <a:t>LAYERS 2 – 4</a:t>
              </a:r>
              <a:endParaRPr lang="en-US" sz="1100" dirty="0">
                <a:latin typeface="Calibri"/>
                <a:ea typeface="Calibri"/>
                <a:cs typeface="Times New Roman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10492157" y="4939920"/>
            <a:ext cx="685800" cy="1787043"/>
            <a:chOff x="5504690" y="4424364"/>
            <a:chExt cx="466090" cy="1412078"/>
          </a:xfrm>
        </p:grpSpPr>
        <p:sp>
          <p:nvSpPr>
            <p:cNvPr id="45" name="Down Arrow 44"/>
            <p:cNvSpPr/>
            <p:nvPr/>
          </p:nvSpPr>
          <p:spPr>
            <a:xfrm rot="10800000">
              <a:off x="5504690" y="4424364"/>
              <a:ext cx="466090" cy="1390650"/>
            </a:xfrm>
            <a:prstGeom prst="downArrow">
              <a:avLst/>
            </a:prstGeom>
            <a:solidFill>
              <a:srgbClr val="5AB10B">
                <a:alpha val="65000"/>
              </a:srgbClr>
            </a:solidFill>
            <a:ln w="127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  <p:sp>
          <p:nvSpPr>
            <p:cNvPr id="46" name="Text Box 15"/>
            <p:cNvSpPr txBox="1"/>
            <p:nvPr/>
          </p:nvSpPr>
          <p:spPr>
            <a:xfrm rot="16200000">
              <a:off x="5075999" y="4967556"/>
              <a:ext cx="1410746" cy="32702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400" b="1" spc="230" dirty="0">
                  <a:solidFill>
                    <a:srgbClr val="FFFFFF"/>
                  </a:solidFill>
                  <a:latin typeface="Calibri" panose="020F0502020204030204" pitchFamily="34" charset="0"/>
                  <a:ea typeface="Calibri"/>
                  <a:cs typeface="Times New Roman"/>
                </a:rPr>
                <a:t>LAYER</a:t>
              </a:r>
              <a:r>
                <a:rPr lang="en-US" sz="1400" b="1" spc="200" dirty="0">
                  <a:solidFill>
                    <a:srgbClr val="FFFFFF"/>
                  </a:solidFill>
                  <a:latin typeface="Calibri" panose="020F0502020204030204" pitchFamily="34" charset="0"/>
                  <a:ea typeface="Calibri"/>
                  <a:cs typeface="Times New Roman"/>
                </a:rPr>
                <a:t> 1</a:t>
              </a:r>
              <a:endParaRPr lang="en-US" sz="1100" dirty="0">
                <a:latin typeface="Calibri" panose="020F0502020204030204" pitchFamily="34" charset="0"/>
                <a:ea typeface="Calibri"/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7859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528802" y="5867400"/>
            <a:ext cx="1062999" cy="914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nGenius 3900 Series Packet Flow Switch</a:t>
            </a:r>
            <a:br>
              <a:rPr lang="en-US" dirty="0"/>
            </a:br>
            <a:r>
              <a:rPr lang="en-US" sz="2000" i="1" dirty="0"/>
              <a:t>Layer 1-4 Blade Flexibility</a:t>
            </a:r>
            <a:endParaRPr lang="en-US" i="1" dirty="0"/>
          </a:p>
        </p:txBody>
      </p:sp>
      <p:graphicFrame>
        <p:nvGraphicFramePr>
          <p:cNvPr id="1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3487495"/>
              </p:ext>
            </p:extLst>
          </p:nvPr>
        </p:nvGraphicFramePr>
        <p:xfrm>
          <a:off x="959477" y="2048260"/>
          <a:ext cx="10026202" cy="459009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8578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775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97759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06357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14956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576458">
                <a:tc>
                  <a:txBody>
                    <a:bodyPr/>
                    <a:lstStyle/>
                    <a:p>
                      <a:r>
                        <a:rPr lang="en-US" sz="2000" kern="1200" dirty="0"/>
                        <a:t>Feature</a:t>
                      </a:r>
                      <a:endParaRPr lang="en-US" sz="20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7318" marR="117318" marT="47513" marB="47513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S-Blade Pro</a:t>
                      </a:r>
                    </a:p>
                  </a:txBody>
                  <a:tcPr marL="117318" marR="117318" marT="47513" marB="47513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S-Blade</a:t>
                      </a:r>
                    </a:p>
                  </a:txBody>
                  <a:tcPr marL="117318" marR="117318" marT="47513" marB="47513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/>
                        <a:t>T-Blade</a:t>
                      </a:r>
                      <a:endParaRPr lang="en-US" sz="2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7318" marR="117318" marT="47513" marB="47513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/>
                        <a:t>T100-Blade</a:t>
                      </a:r>
                      <a:endParaRPr lang="en-US" sz="2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7318" marR="117318" marT="47513" marB="47513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62392"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Speeds</a:t>
                      </a:r>
                      <a:r>
                        <a:rPr lang="en-US" sz="1200" baseline="0" dirty="0"/>
                        <a:t> Supported</a:t>
                      </a:r>
                      <a:endParaRPr lang="en-US" sz="1200" b="0" dirty="0">
                        <a:solidFill>
                          <a:srgbClr val="43697D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17318" marR="117318" marT="47513" marB="47513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1/10/40Gbps</a:t>
                      </a:r>
                    </a:p>
                  </a:txBody>
                  <a:tcPr marL="117318" marR="117318" marT="47513" marB="4751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1/10Gbps</a:t>
                      </a:r>
                      <a:endParaRPr lang="en-US" sz="120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17318" marR="117318" marT="47513" marB="4751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1/10/40Gbps</a:t>
                      </a:r>
                      <a:endParaRPr lang="en-US" sz="120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17318" marR="117318" marT="47513" marB="4751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noProof="0" dirty="0"/>
                        <a:t>10/100Gbps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17318" marR="117318" marT="47513" marB="47513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25194"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Protocols Supported</a:t>
                      </a:r>
                      <a:endParaRPr lang="en-US" sz="1200" dirty="0">
                        <a:solidFill>
                          <a:srgbClr val="43697D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17318" marR="117318" marT="47513" marB="4751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Ethernet</a:t>
                      </a:r>
                    </a:p>
                  </a:txBody>
                  <a:tcPr marL="117318" marR="117318" marT="47513" marB="4751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Ethernet, </a:t>
                      </a:r>
                    </a:p>
                    <a:p>
                      <a:pPr algn="ctr"/>
                      <a:r>
                        <a:rPr lang="en-US" sz="1200" dirty="0"/>
                        <a:t>Fibre</a:t>
                      </a:r>
                      <a:r>
                        <a:rPr lang="en-US" sz="1200" baseline="0" dirty="0"/>
                        <a:t> </a:t>
                      </a:r>
                      <a:r>
                        <a:rPr lang="en-US" sz="1200" dirty="0"/>
                        <a:t>Channel,</a:t>
                      </a:r>
                      <a:r>
                        <a:rPr lang="en-US" sz="1200" baseline="0" dirty="0"/>
                        <a:t> </a:t>
                      </a:r>
                      <a:r>
                        <a:rPr lang="en-US" sz="1200" dirty="0"/>
                        <a:t>SONET</a:t>
                      </a:r>
                      <a:endParaRPr lang="en-US" sz="120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17318" marR="117318" marT="47513" marB="4751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Ethernet</a:t>
                      </a:r>
                      <a:endParaRPr lang="en-US" sz="120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17318" marR="117318" marT="47513" marB="4751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Ethernet</a:t>
                      </a:r>
                      <a:endParaRPr lang="en-US" sz="120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17318" marR="117318" marT="47513" marB="47513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62392"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#</a:t>
                      </a:r>
                      <a:r>
                        <a:rPr lang="en-US" sz="1200" baseline="0" dirty="0"/>
                        <a:t> Full</a:t>
                      </a:r>
                      <a:r>
                        <a:rPr lang="en-US" sz="1200" dirty="0"/>
                        <a:t> duplex ports </a:t>
                      </a:r>
                    </a:p>
                    <a:p>
                      <a:pPr algn="l"/>
                      <a:r>
                        <a:rPr lang="en-US" sz="1200" dirty="0"/>
                        <a:t>per</a:t>
                      </a:r>
                      <a:r>
                        <a:rPr lang="en-US" sz="1200" baseline="0" dirty="0"/>
                        <a:t> </a:t>
                      </a:r>
                      <a:r>
                        <a:rPr lang="en-US" sz="1200" dirty="0"/>
                        <a:t>blade</a:t>
                      </a:r>
                      <a:endParaRPr lang="en-US" sz="1200" dirty="0">
                        <a:solidFill>
                          <a:srgbClr val="43697D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17318" marR="117318" marT="47513" marB="47513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200" u="none" dirty="0"/>
                        <a:t>Standard L1</a:t>
                      </a:r>
                      <a:r>
                        <a:rPr lang="en-US" sz="1200" dirty="0"/>
                        <a:t> – 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Up to 72x1/10G or 18x40G</a:t>
                      </a:r>
                    </a:p>
                    <a:p>
                      <a:pPr marL="0" lvl="2" indent="0" algn="ctr" defTabSz="342900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sz="120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Smart L1</a:t>
                      </a:r>
                      <a:r>
                        <a:rPr lang="en-US" sz="1200" u="non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dirty="0"/>
                        <a:t>– 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Up to 24x10G</a:t>
                      </a:r>
                      <a:r>
                        <a:rPr lang="en-US" sz="12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or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6x40G </a:t>
                      </a:r>
                    </a:p>
                  </a:txBody>
                  <a:tcPr marL="117318" marR="117318" marT="47513" marB="4751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Up</a:t>
                      </a:r>
                      <a:r>
                        <a:rPr lang="en-US" sz="1200" baseline="0" dirty="0"/>
                        <a:t> to </a:t>
                      </a:r>
                      <a:r>
                        <a:rPr lang="en-US" sz="1200" dirty="0"/>
                        <a:t>48 x 1/10G</a:t>
                      </a:r>
                      <a:endParaRPr lang="en-US" sz="120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17318" marR="117318" marT="47513" marB="4751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Up to 48 x 1/10G</a:t>
                      </a:r>
                    </a:p>
                    <a:p>
                      <a:pPr algn="ctr"/>
                      <a:r>
                        <a:rPr lang="en-US" sz="1200" baseline="0" dirty="0"/>
                        <a:t>Up </a:t>
                      </a:r>
                      <a:r>
                        <a:rPr lang="en-US" sz="1200" dirty="0"/>
                        <a:t>to 4 x</a:t>
                      </a:r>
                      <a:r>
                        <a:rPr lang="en-US" sz="1200" baseline="0" dirty="0"/>
                        <a:t> 40G</a:t>
                      </a:r>
                      <a:endParaRPr lang="en-US" sz="1200" baseline="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17318" marR="117318" marT="47513" marB="4751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Up to 24 x 10G </a:t>
                      </a:r>
                    </a:p>
                    <a:p>
                      <a:pPr algn="ctr"/>
                      <a:r>
                        <a:rPr lang="en-US" sz="1200" dirty="0"/>
                        <a:t>Up to 2 x 100G</a:t>
                      </a:r>
                      <a:endParaRPr lang="en-US" sz="1200" baseline="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17318" marR="117318" marT="47513" marB="47513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95960"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Copper Interface</a:t>
                      </a:r>
                      <a:endParaRPr lang="en-US" sz="1200" dirty="0">
                        <a:solidFill>
                          <a:srgbClr val="43697D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17318" marR="117318" marT="47513" marB="47513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</a:p>
                  </a:txBody>
                  <a:tcPr marL="117318" marR="117318" marT="47513" marB="4751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Yes</a:t>
                      </a:r>
                      <a:endParaRPr lang="en-US" sz="120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17318" marR="117318" marT="47513" marB="4751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Yes</a:t>
                      </a:r>
                      <a:endParaRPr lang="en-US" sz="120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17318" marR="117318" marT="47513" marB="4751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Yes </a:t>
                      </a:r>
                      <a:endParaRPr lang="en-US" sz="120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17318" marR="117318" marT="47513" marB="47513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95960"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MM Fiber Interface</a:t>
                      </a:r>
                      <a:endParaRPr lang="en-US" sz="1200" dirty="0">
                        <a:solidFill>
                          <a:srgbClr val="43697D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17318" marR="117318" marT="47513" marB="47513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</a:p>
                  </a:txBody>
                  <a:tcPr marL="117318" marR="117318" marT="47513" marB="4751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Yes</a:t>
                      </a:r>
                      <a:endParaRPr lang="en-US" sz="120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17318" marR="117318" marT="47513" marB="4751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Yes</a:t>
                      </a:r>
                      <a:endParaRPr lang="en-US" sz="120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17318" marR="117318" marT="47513" marB="4751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Yes </a:t>
                      </a:r>
                      <a:endParaRPr lang="en-US" sz="120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17318" marR="117318" marT="47513" marB="47513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5960"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SM Fiber Interface</a:t>
                      </a:r>
                      <a:endParaRPr lang="en-US" sz="1200" dirty="0">
                        <a:solidFill>
                          <a:srgbClr val="43697D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17318" marR="117318" marT="47513" marB="47513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</a:p>
                  </a:txBody>
                  <a:tcPr marL="117318" marR="117318" marT="47513" marB="4751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Yes</a:t>
                      </a:r>
                      <a:endParaRPr lang="en-US" sz="120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17318" marR="117318" marT="47513" marB="4751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Yes</a:t>
                      </a:r>
                      <a:endParaRPr lang="en-US" sz="120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17318" marR="117318" marT="47513" marB="4751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Yes</a:t>
                      </a:r>
                      <a:endParaRPr lang="en-US" sz="120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17318" marR="117318" marT="47513" marB="47513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5960">
                <a:tc>
                  <a:txBody>
                    <a:bodyPr/>
                    <a:lstStyle/>
                    <a:p>
                      <a:r>
                        <a:rPr lang="en-US" sz="1200" dirty="0"/>
                        <a:t>Blade Latency</a:t>
                      </a:r>
                      <a:endParaRPr lang="en-US" sz="120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17318" marR="117318" marT="47513" marB="47513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Standard L1 ports &lt;10ns</a:t>
                      </a:r>
                      <a:r>
                        <a:rPr lang="en-US" sz="12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Smart L1 ports  &lt;500ns </a:t>
                      </a:r>
                    </a:p>
                  </a:txBody>
                  <a:tcPr marL="117318" marR="117318" marT="47513" marB="4751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&lt;50ns</a:t>
                      </a:r>
                      <a:endParaRPr lang="en-US" sz="120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17318" marR="117318" marT="47513" marB="4751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&lt;500ns</a:t>
                      </a:r>
                      <a:endParaRPr lang="en-US" sz="120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17318" marR="117318" marT="47513" marB="4751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/>
                        <a:t>&lt;1,000ns 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17318" marR="117318" marT="47513" marB="47513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5960">
                <a:tc>
                  <a:txBody>
                    <a:bodyPr/>
                    <a:lstStyle/>
                    <a:p>
                      <a:r>
                        <a:rPr lang="en-US" sz="1200" dirty="0"/>
                        <a:t>Blade Height</a:t>
                      </a:r>
                      <a:endParaRPr lang="en-US" sz="120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17318" marR="117318" marT="47513" marB="47513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1RU</a:t>
                      </a:r>
                    </a:p>
                  </a:txBody>
                  <a:tcPr marL="117318" marR="117318" marT="47513" marB="4751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1RU</a:t>
                      </a:r>
                      <a:endParaRPr lang="en-US" sz="120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17318" marR="117318" marT="47513" marB="4751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1RU</a:t>
                      </a:r>
                      <a:endParaRPr lang="en-US" sz="120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17318" marR="117318" marT="47513" marB="4751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1RU</a:t>
                      </a:r>
                      <a:endParaRPr lang="en-US" sz="120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17318" marR="117318" marT="47513" marB="47513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72813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200" kern="1200" dirty="0"/>
                        <a:t>Functions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17318" marR="117318" marT="47513" marB="4751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117318" marR="117318" marT="47513" marB="4751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pPr algn="ctr"/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117318" marR="117318" marT="47513" marB="4751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117318" marR="117318" marT="47513" marB="4751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117318" marR="117318" marT="47513" marB="47513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grpSp>
        <p:nvGrpSpPr>
          <p:cNvPr id="14" name="Group 13"/>
          <p:cNvGrpSpPr/>
          <p:nvPr/>
        </p:nvGrpSpPr>
        <p:grpSpPr>
          <a:xfrm>
            <a:off x="5492681" y="6277239"/>
            <a:ext cx="624769" cy="175076"/>
            <a:chOff x="4038818" y="5885164"/>
            <a:chExt cx="554727" cy="155448"/>
          </a:xfrm>
        </p:grpSpPr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38097" y="5885164"/>
              <a:ext cx="155448" cy="155448"/>
            </a:xfrm>
            <a:prstGeom prst="rect">
              <a:avLst/>
            </a:prstGeom>
            <a:effectLst>
              <a:outerShdw blurRad="63500" dist="38100" dir="2700000" sx="85000" sy="85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38458" y="5885164"/>
              <a:ext cx="155448" cy="155448"/>
            </a:xfrm>
            <a:prstGeom prst="rect">
              <a:avLst/>
            </a:prstGeom>
            <a:effectLst>
              <a:outerShdw blurRad="63500" dist="38100" dir="2700000" sx="85000" sy="85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38818" y="5885164"/>
              <a:ext cx="155448" cy="155448"/>
            </a:xfrm>
            <a:prstGeom prst="rect">
              <a:avLst/>
            </a:prstGeom>
            <a:effectLst>
              <a:outerShdw blurRad="63500" dist="38100" dir="2700000" sx="85000" sy="85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1388860"/>
            <a:ext cx="1563624" cy="759538"/>
          </a:xfrm>
          <a:prstGeom prst="rect">
            <a:avLst/>
          </a:prstGeom>
          <a:ln>
            <a:noFill/>
          </a:ln>
          <a:effectLst>
            <a:outerShdw blurRad="101600" dist="38100" dir="2700000" algn="tl" rotWithShape="0">
              <a:srgbClr val="333333">
                <a:alpha val="40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4796" y="1483361"/>
            <a:ext cx="1770805" cy="653463"/>
          </a:xfrm>
          <a:prstGeom prst="rect">
            <a:avLst/>
          </a:prstGeom>
          <a:ln>
            <a:noFill/>
          </a:ln>
          <a:effectLst>
            <a:outerShdw blurRad="101600" dist="38100" dir="2700000" algn="tl" rotWithShape="0">
              <a:srgbClr val="333333">
                <a:alpha val="40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5450" y="1380302"/>
            <a:ext cx="1504431" cy="768096"/>
          </a:xfrm>
          <a:prstGeom prst="rect">
            <a:avLst/>
          </a:prstGeom>
          <a:ln>
            <a:noFill/>
          </a:ln>
          <a:effectLst>
            <a:outerShdw blurRad="101600" dist="38100" dir="2700000" algn="tl" rotWithShape="0">
              <a:srgbClr val="333333">
                <a:alpha val="40000"/>
              </a:srgbClr>
            </a:outerShdw>
          </a:effectLst>
        </p:spPr>
      </p:pic>
      <p:grpSp>
        <p:nvGrpSpPr>
          <p:cNvPr id="2" name="Group 1"/>
          <p:cNvGrpSpPr/>
          <p:nvPr/>
        </p:nvGrpSpPr>
        <p:grpSpPr>
          <a:xfrm>
            <a:off x="3388858" y="6277239"/>
            <a:ext cx="822535" cy="175076"/>
            <a:chOff x="1981200" y="5638800"/>
            <a:chExt cx="730323" cy="155448"/>
          </a:xfrm>
        </p:grpSpPr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64450" y="5638800"/>
              <a:ext cx="155448" cy="155448"/>
            </a:xfrm>
            <a:prstGeom prst="rect">
              <a:avLst/>
            </a:prstGeom>
            <a:effectLst>
              <a:outerShdw blurRad="63500" dist="38100" dir="2700000" sx="85000" sy="85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3" name="Picture 62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56075" y="5638800"/>
              <a:ext cx="155448" cy="155448"/>
            </a:xfrm>
            <a:prstGeom prst="rect">
              <a:avLst/>
            </a:prstGeom>
            <a:effectLst>
              <a:outerShdw blurRad="63500" dist="38100" dir="2700000" sx="85000" sy="85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72825" y="5638800"/>
              <a:ext cx="155448" cy="155448"/>
            </a:xfrm>
            <a:prstGeom prst="rect">
              <a:avLst/>
            </a:prstGeom>
            <a:effectLst>
              <a:outerShdw blurRad="63500" dist="38100" dir="2700000" sx="85000" sy="85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81200" y="5638800"/>
              <a:ext cx="155448" cy="155448"/>
            </a:xfrm>
            <a:prstGeom prst="rect">
              <a:avLst/>
            </a:prstGeom>
            <a:effectLst>
              <a:outerShdw blurRad="63500" dist="38100" dir="2700000" sx="85000" sy="85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89" name="Group 88"/>
          <p:cNvGrpSpPr/>
          <p:nvPr/>
        </p:nvGrpSpPr>
        <p:grpSpPr>
          <a:xfrm>
            <a:off x="6862740" y="6277239"/>
            <a:ext cx="1879503" cy="175076"/>
            <a:chOff x="5260840" y="5885164"/>
            <a:chExt cx="1668795" cy="155448"/>
          </a:xfrm>
        </p:grpSpPr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39176" y="5885164"/>
              <a:ext cx="155448" cy="155448"/>
            </a:xfrm>
            <a:prstGeom prst="rect">
              <a:avLst/>
            </a:prstGeom>
            <a:effectLst>
              <a:outerShdw blurRad="63500" dist="38100" dir="2700000" sx="85000" sy="85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91" name="Content Placeholder 5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6017512" y="5885164"/>
              <a:ext cx="155448" cy="155448"/>
            </a:xfrm>
            <a:prstGeom prst="rect">
              <a:avLst/>
            </a:prstGeom>
            <a:effectLst>
              <a:outerShdw blurRad="63500" dist="38100" dir="2700000" sx="85000" sy="85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" name="Picture 91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06680" y="5885164"/>
              <a:ext cx="155448" cy="155448"/>
            </a:xfrm>
            <a:prstGeom prst="rect">
              <a:avLst/>
            </a:prstGeom>
            <a:effectLst>
              <a:outerShdw blurRad="63500" dist="38100" dir="2700000" sx="85000" sy="85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93" name="Picture 92"/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28344" y="5885164"/>
              <a:ext cx="155448" cy="155448"/>
            </a:xfrm>
            <a:prstGeom prst="rect">
              <a:avLst/>
            </a:prstGeom>
            <a:effectLst>
              <a:outerShdw blurRad="63500" dist="38100" dir="2700000" sx="85000" sy="85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94" name="Picture 93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 flipV="1">
              <a:off x="6774187" y="5885164"/>
              <a:ext cx="155448" cy="155448"/>
            </a:xfrm>
            <a:prstGeom prst="rect">
              <a:avLst/>
            </a:prstGeom>
            <a:effectLst>
              <a:outerShdw blurRad="63500" dist="38100" dir="2700000" sx="85000" sy="85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95" name="Picture 94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85016" y="5885164"/>
              <a:ext cx="155448" cy="155448"/>
            </a:xfrm>
            <a:prstGeom prst="rect">
              <a:avLst/>
            </a:prstGeom>
            <a:effectLst>
              <a:outerShdw blurRad="63500" dist="38100" dir="2700000" sx="85000" sy="85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96" name="Picture 95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95848" y="5885164"/>
              <a:ext cx="155448" cy="155448"/>
            </a:xfrm>
            <a:prstGeom prst="rect">
              <a:avLst/>
            </a:prstGeom>
            <a:effectLst>
              <a:outerShdw blurRad="63500" dist="38100" dir="2700000" sx="85000" sy="85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97" name="Picture 96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50008" y="5885164"/>
              <a:ext cx="155448" cy="155448"/>
            </a:xfrm>
            <a:prstGeom prst="rect">
              <a:avLst/>
            </a:prstGeom>
            <a:effectLst>
              <a:outerShdw blurRad="63500" dist="38100" dir="2700000" sx="85000" sy="85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98" name="Picture 97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60840" y="5885164"/>
              <a:ext cx="155448" cy="155448"/>
            </a:xfrm>
            <a:prstGeom prst="rect">
              <a:avLst/>
            </a:prstGeom>
            <a:effectLst>
              <a:outerShdw blurRad="63500" dist="38100" dir="2700000" sx="85000" sy="85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99" name="Group 98"/>
          <p:cNvGrpSpPr/>
          <p:nvPr/>
        </p:nvGrpSpPr>
        <p:grpSpPr>
          <a:xfrm>
            <a:off x="8939702" y="6277239"/>
            <a:ext cx="1879503" cy="175076"/>
            <a:chOff x="5260840" y="5885164"/>
            <a:chExt cx="1668795" cy="155448"/>
          </a:xfrm>
        </p:grpSpPr>
        <p:pic>
          <p:nvPicPr>
            <p:cNvPr id="100" name="Picture 99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39176" y="5885164"/>
              <a:ext cx="155448" cy="155448"/>
            </a:xfrm>
            <a:prstGeom prst="rect">
              <a:avLst/>
            </a:prstGeom>
            <a:effectLst>
              <a:outerShdw blurRad="63500" dist="38100" dir="2700000" sx="85000" sy="85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1" name="Content Placeholder 5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6017512" y="5885164"/>
              <a:ext cx="155448" cy="155448"/>
            </a:xfrm>
            <a:prstGeom prst="rect">
              <a:avLst/>
            </a:prstGeom>
            <a:effectLst>
              <a:outerShdw blurRad="63500" dist="38100" dir="2700000" sx="85000" sy="85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" name="Picture 101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06680" y="5885164"/>
              <a:ext cx="155448" cy="155448"/>
            </a:xfrm>
            <a:prstGeom prst="rect">
              <a:avLst/>
            </a:prstGeom>
            <a:effectLst>
              <a:outerShdw blurRad="63500" dist="38100" dir="2700000" sx="85000" sy="85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3" name="Picture 102"/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28344" y="5885164"/>
              <a:ext cx="155448" cy="155448"/>
            </a:xfrm>
            <a:prstGeom prst="rect">
              <a:avLst/>
            </a:prstGeom>
            <a:effectLst>
              <a:outerShdw blurRad="63500" dist="38100" dir="2700000" sx="85000" sy="85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4" name="Picture 103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 flipV="1">
              <a:off x="6774187" y="5885164"/>
              <a:ext cx="155448" cy="155448"/>
            </a:xfrm>
            <a:prstGeom prst="rect">
              <a:avLst/>
            </a:prstGeom>
            <a:effectLst>
              <a:outerShdw blurRad="63500" dist="38100" dir="2700000" sx="85000" sy="85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5" name="Picture 104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85016" y="5885164"/>
              <a:ext cx="155448" cy="155448"/>
            </a:xfrm>
            <a:prstGeom prst="rect">
              <a:avLst/>
            </a:prstGeom>
            <a:effectLst>
              <a:outerShdw blurRad="63500" dist="38100" dir="2700000" sx="85000" sy="85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6" name="Picture 105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95848" y="5885164"/>
              <a:ext cx="155448" cy="155448"/>
            </a:xfrm>
            <a:prstGeom prst="rect">
              <a:avLst/>
            </a:prstGeom>
            <a:effectLst>
              <a:outerShdw blurRad="63500" dist="38100" dir="2700000" sx="85000" sy="85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7" name="Picture 106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50008" y="5885164"/>
              <a:ext cx="155448" cy="155448"/>
            </a:xfrm>
            <a:prstGeom prst="rect">
              <a:avLst/>
            </a:prstGeom>
            <a:effectLst>
              <a:outerShdw blurRad="63500" dist="38100" dir="2700000" sx="85000" sy="85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8" name="Picture 107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60840" y="5885164"/>
              <a:ext cx="155448" cy="155448"/>
            </a:xfrm>
            <a:prstGeom prst="rect">
              <a:avLst/>
            </a:prstGeom>
            <a:effectLst>
              <a:outerShdw blurRad="63500" dist="38100" dir="2700000" sx="85000" sy="85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8798" y="1470345"/>
            <a:ext cx="1699948" cy="662980"/>
          </a:xfrm>
          <a:prstGeom prst="rect">
            <a:avLst/>
          </a:prstGeom>
          <a:ln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520040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Isosceles Triangle 68"/>
          <p:cNvSpPr/>
          <p:nvPr/>
        </p:nvSpPr>
        <p:spPr>
          <a:xfrm rot="9760304">
            <a:off x="1035410" y="4110199"/>
            <a:ext cx="909376" cy="1135345"/>
          </a:xfrm>
          <a:prstGeom prst="triangle">
            <a:avLst>
              <a:gd name="adj" fmla="val 0"/>
            </a:avLst>
          </a:prstGeom>
          <a:gradFill>
            <a:gsLst>
              <a:gs pos="833">
                <a:srgbClr val="65C60D">
                  <a:alpha val="50000"/>
                </a:srgbClr>
              </a:gs>
              <a:gs pos="15000">
                <a:srgbClr val="65C60D">
                  <a:alpha val="50000"/>
                </a:srgbClr>
              </a:gs>
              <a:gs pos="40000">
                <a:srgbClr val="90F236">
                  <a:alpha val="21961"/>
                </a:srgbClr>
              </a:gs>
              <a:gs pos="87000">
                <a:srgbClr val="EDFDDF"/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0" name="Rectangle 149"/>
          <p:cNvSpPr/>
          <p:nvPr/>
        </p:nvSpPr>
        <p:spPr>
          <a:xfrm>
            <a:off x="949296" y="3892784"/>
            <a:ext cx="850634" cy="862321"/>
          </a:xfrm>
          <a:prstGeom prst="rect">
            <a:avLst/>
          </a:prstGeom>
          <a:solidFill>
            <a:schemeClr val="bg1"/>
          </a:solidFill>
          <a:ln w="12700">
            <a:solidFill>
              <a:srgbClr val="4682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S-Blade Pro Detail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2082410" y="4120599"/>
            <a:ext cx="12565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/>
              <a:t>40G Port status indicators </a:t>
            </a:r>
          </a:p>
        </p:txBody>
      </p:sp>
      <p:sp>
        <p:nvSpPr>
          <p:cNvPr id="107" name="Rectangle 106"/>
          <p:cNvSpPr/>
          <p:nvPr/>
        </p:nvSpPr>
        <p:spPr>
          <a:xfrm>
            <a:off x="2397097" y="4883384"/>
            <a:ext cx="1588897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" b="1" dirty="0"/>
              <a:t>Internal and external diagnostics</a:t>
            </a:r>
            <a:endParaRPr lang="en-US" sz="700" dirty="0"/>
          </a:p>
        </p:txBody>
      </p:sp>
      <p:sp>
        <p:nvSpPr>
          <p:cNvPr id="57" name="Content Placeholder 2"/>
          <p:cNvSpPr txBox="1">
            <a:spLocks/>
          </p:cNvSpPr>
          <p:nvPr/>
        </p:nvSpPr>
        <p:spPr bwMode="auto">
          <a:xfrm>
            <a:off x="886968" y="1417320"/>
            <a:ext cx="6288997" cy="1404918"/>
          </a:xfrm>
          <a:prstGeom prst="rect">
            <a:avLst/>
          </a:prstGeom>
          <a:ln w="3175" cap="flat" cmpd="sng" algn="ctr">
            <a:noFill/>
            <a:prstDash val="solid"/>
            <a:round/>
            <a:headEnd type="none" w="med" len="med"/>
            <a:tailEnd type="triangl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defTabSz="457200" rtl="0" eaLnBrk="1" fontAlgn="base" hangingPunct="1">
              <a:spcBef>
                <a:spcPts val="100"/>
              </a:spcBef>
              <a:spcAft>
                <a:spcPts val="800"/>
              </a:spcAft>
              <a:buClr>
                <a:srgbClr val="558ED5"/>
              </a:buClr>
              <a:buFont typeface="Arial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defRPr>
            </a:lvl1pPr>
            <a:lvl2pPr marL="460375" indent="-3175" algn="l" defTabSz="457200" rtl="0" eaLnBrk="1" fontAlgn="base" hangingPunct="1">
              <a:spcBef>
                <a:spcPts val="100"/>
              </a:spcBef>
              <a:spcAft>
                <a:spcPts val="800"/>
              </a:spcAft>
              <a:defRPr sz="20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2pPr>
            <a:lvl3pPr marL="685800" indent="-228600" algn="l" defTabSz="457200" rtl="0" eaLnBrk="1" fontAlgn="base" hangingPunct="1">
              <a:spcBef>
                <a:spcPts val="100"/>
              </a:spcBef>
              <a:spcAft>
                <a:spcPts val="800"/>
              </a:spcAft>
              <a:buClr>
                <a:srgbClr val="558ED5"/>
              </a:buClr>
              <a:buFont typeface="Lucida Grande" pitchFamily="-84" charset="0"/>
              <a:buChar char="-"/>
              <a:defRPr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3pPr>
            <a:lvl4pPr marL="914400" indent="0" algn="l" defTabSz="457200" rtl="0" eaLnBrk="1" fontAlgn="base" hangingPunct="1">
              <a:spcBef>
                <a:spcPts val="100"/>
              </a:spcBef>
              <a:spcAft>
                <a:spcPts val="800"/>
              </a:spcAft>
              <a:defRPr sz="16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4pPr>
            <a:lvl5pPr marL="1144588" indent="-1588" algn="l" defTabSz="457200" rtl="0" eaLnBrk="1" fontAlgn="base" hangingPunct="1">
              <a:spcBef>
                <a:spcPts val="100"/>
              </a:spcBef>
              <a:spcAft>
                <a:spcPts val="800"/>
              </a:spcAft>
              <a:defRPr sz="14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400"/>
              </a:spcAft>
              <a:buClrTx/>
            </a:pPr>
            <a:r>
              <a:rPr lang="en-US" sz="16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1-slot (24 QSFP ports)</a:t>
            </a:r>
          </a:p>
          <a:p>
            <a:pPr>
              <a:spcAft>
                <a:spcPts val="400"/>
              </a:spcAft>
              <a:buClrTx/>
            </a:pPr>
            <a:r>
              <a:rPr lang="en-US" sz="16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Layer 1 functionality &amp; utilization metrics available on all ports</a:t>
            </a:r>
          </a:p>
          <a:p>
            <a:pPr>
              <a:spcAft>
                <a:spcPts val="400"/>
              </a:spcAft>
              <a:buClrTx/>
            </a:pPr>
            <a:r>
              <a:rPr lang="en-US" sz="16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Ethernet impairment available on smart ports</a:t>
            </a:r>
          </a:p>
          <a:p>
            <a:pPr>
              <a:spcAft>
                <a:spcPts val="400"/>
              </a:spcAft>
              <a:buClrTx/>
            </a:pPr>
            <a:endParaRPr lang="en-US" sz="16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1565914" y="5133857"/>
            <a:ext cx="115170" cy="228600"/>
          </a:xfrm>
          <a:prstGeom prst="rect">
            <a:avLst/>
          </a:prstGeom>
          <a:solidFill>
            <a:srgbClr val="65C60D">
              <a:alpha val="50980"/>
            </a:srgbClr>
          </a:solidFill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DFFBC5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370142" y="6146997"/>
            <a:ext cx="2807120" cy="430887"/>
          </a:xfrm>
          <a:prstGeom prst="rect">
            <a:avLst/>
          </a:prstGeom>
          <a:solidFill>
            <a:srgbClr val="65C60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1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algn="l"/>
            <a:r>
              <a:rPr lang="en-US" dirty="0"/>
              <a:t>For use in 3901 and 3903 chassis</a:t>
            </a:r>
          </a:p>
          <a:p>
            <a:r>
              <a:rPr lang="en-US" dirty="0"/>
              <a:t>Primary or backup controller capable</a:t>
            </a:r>
          </a:p>
        </p:txBody>
      </p:sp>
      <p:sp>
        <p:nvSpPr>
          <p:cNvPr id="59" name="Rectangle 58"/>
          <p:cNvSpPr/>
          <p:nvPr/>
        </p:nvSpPr>
        <p:spPr>
          <a:xfrm>
            <a:off x="949298" y="3892784"/>
            <a:ext cx="850632" cy="233021"/>
          </a:xfrm>
          <a:prstGeom prst="rect">
            <a:avLst/>
          </a:prstGeom>
          <a:solidFill>
            <a:schemeClr val="bg1"/>
          </a:solidFill>
          <a:ln w="12700">
            <a:solidFill>
              <a:srgbClr val="4682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60" name="Rectangle 59"/>
          <p:cNvSpPr/>
          <p:nvPr/>
        </p:nvSpPr>
        <p:spPr>
          <a:xfrm>
            <a:off x="949298" y="4290410"/>
            <a:ext cx="850632" cy="229477"/>
          </a:xfrm>
          <a:prstGeom prst="rect">
            <a:avLst/>
          </a:prstGeom>
          <a:solidFill>
            <a:schemeClr val="bg1"/>
          </a:solidFill>
          <a:ln w="12700">
            <a:solidFill>
              <a:srgbClr val="4682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" dirty="0">
              <a:solidFill>
                <a:srgbClr val="53565A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008158" y="3928330"/>
            <a:ext cx="732912" cy="184666"/>
          </a:xfrm>
          <a:prstGeom prst="rect">
            <a:avLst/>
          </a:prstGeom>
          <a:noFill/>
          <a:ln w="12700">
            <a:solidFill>
              <a:srgbClr val="4682A5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600" dirty="0"/>
              <a:t>QSFP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1010537" y="4325872"/>
            <a:ext cx="732912" cy="184666"/>
          </a:xfrm>
          <a:prstGeom prst="rect">
            <a:avLst/>
          </a:prstGeom>
          <a:noFill/>
          <a:ln w="12700">
            <a:solidFill>
              <a:srgbClr val="4682A5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600" dirty="0"/>
              <a:t>QSFP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1169070" y="4163538"/>
            <a:ext cx="403325" cy="30921"/>
            <a:chOff x="367998" y="4233550"/>
            <a:chExt cx="403325" cy="36576"/>
          </a:xfrm>
        </p:grpSpPr>
        <p:sp>
          <p:nvSpPr>
            <p:cNvPr id="3" name="Rounded Rectangle 2"/>
            <p:cNvSpPr/>
            <p:nvPr/>
          </p:nvSpPr>
          <p:spPr>
            <a:xfrm>
              <a:off x="367998" y="4233550"/>
              <a:ext cx="82296" cy="36576"/>
            </a:xfrm>
            <a:prstGeom prst="roundRect">
              <a:avLst/>
            </a:prstGeom>
            <a:noFill/>
            <a:ln w="3175">
              <a:solidFill>
                <a:srgbClr val="53565A">
                  <a:alpha val="65000"/>
                </a:srgb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Rounded Rectangle 49"/>
            <p:cNvSpPr/>
            <p:nvPr/>
          </p:nvSpPr>
          <p:spPr>
            <a:xfrm>
              <a:off x="475008" y="4233550"/>
              <a:ext cx="82296" cy="36576"/>
            </a:xfrm>
            <a:prstGeom prst="roundRect">
              <a:avLst/>
            </a:prstGeom>
            <a:noFill/>
            <a:ln w="3175">
              <a:solidFill>
                <a:srgbClr val="53565A">
                  <a:alpha val="65000"/>
                </a:srgb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Rounded Rectangle 50"/>
            <p:cNvSpPr/>
            <p:nvPr/>
          </p:nvSpPr>
          <p:spPr>
            <a:xfrm>
              <a:off x="582018" y="4233550"/>
              <a:ext cx="82296" cy="36576"/>
            </a:xfrm>
            <a:prstGeom prst="roundRect">
              <a:avLst/>
            </a:prstGeom>
            <a:noFill/>
            <a:ln w="3175">
              <a:solidFill>
                <a:srgbClr val="53565A">
                  <a:alpha val="65000"/>
                </a:srgb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ounded Rectangle 51"/>
            <p:cNvSpPr/>
            <p:nvPr/>
          </p:nvSpPr>
          <p:spPr>
            <a:xfrm>
              <a:off x="689027" y="4233550"/>
              <a:ext cx="82296" cy="36576"/>
            </a:xfrm>
            <a:prstGeom prst="roundRect">
              <a:avLst/>
            </a:prstGeom>
            <a:noFill/>
            <a:ln w="3175">
              <a:solidFill>
                <a:srgbClr val="53565A">
                  <a:alpha val="65000"/>
                </a:srgb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1169070" y="4220581"/>
            <a:ext cx="403325" cy="30921"/>
            <a:chOff x="367998" y="4233550"/>
            <a:chExt cx="403325" cy="36576"/>
          </a:xfrm>
        </p:grpSpPr>
        <p:sp>
          <p:nvSpPr>
            <p:cNvPr id="91" name="Rounded Rectangle 90"/>
            <p:cNvSpPr/>
            <p:nvPr/>
          </p:nvSpPr>
          <p:spPr>
            <a:xfrm>
              <a:off x="367998" y="4233550"/>
              <a:ext cx="82296" cy="36576"/>
            </a:xfrm>
            <a:prstGeom prst="roundRect">
              <a:avLst/>
            </a:prstGeom>
            <a:noFill/>
            <a:ln w="3175">
              <a:solidFill>
                <a:srgbClr val="53565A">
                  <a:alpha val="65000"/>
                </a:srgb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Rounded Rectangle 94"/>
            <p:cNvSpPr/>
            <p:nvPr/>
          </p:nvSpPr>
          <p:spPr>
            <a:xfrm>
              <a:off x="475008" y="4233550"/>
              <a:ext cx="82296" cy="36576"/>
            </a:xfrm>
            <a:prstGeom prst="roundRect">
              <a:avLst/>
            </a:prstGeom>
            <a:noFill/>
            <a:ln w="3175">
              <a:solidFill>
                <a:srgbClr val="53565A">
                  <a:alpha val="65000"/>
                </a:srgb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Rounded Rectangle 95"/>
            <p:cNvSpPr/>
            <p:nvPr/>
          </p:nvSpPr>
          <p:spPr>
            <a:xfrm>
              <a:off x="582018" y="4233550"/>
              <a:ext cx="82296" cy="36576"/>
            </a:xfrm>
            <a:prstGeom prst="roundRect">
              <a:avLst/>
            </a:prstGeom>
            <a:noFill/>
            <a:ln w="3175">
              <a:solidFill>
                <a:srgbClr val="53565A">
                  <a:alpha val="65000"/>
                </a:srgb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9" name="Rounded Rectangle 98"/>
            <p:cNvSpPr/>
            <p:nvPr/>
          </p:nvSpPr>
          <p:spPr>
            <a:xfrm>
              <a:off x="689027" y="4233550"/>
              <a:ext cx="82296" cy="36576"/>
            </a:xfrm>
            <a:prstGeom prst="roundRect">
              <a:avLst/>
            </a:prstGeom>
            <a:noFill/>
            <a:ln w="3175">
              <a:solidFill>
                <a:srgbClr val="53565A">
                  <a:alpha val="65000"/>
                </a:srgb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939770" y="4480262"/>
            <a:ext cx="847074" cy="300270"/>
            <a:chOff x="142874" y="4562856"/>
            <a:chExt cx="847074" cy="300270"/>
          </a:xfrm>
        </p:grpSpPr>
        <p:grpSp>
          <p:nvGrpSpPr>
            <p:cNvPr id="21" name="Group 20"/>
            <p:cNvGrpSpPr/>
            <p:nvPr/>
          </p:nvGrpSpPr>
          <p:grpSpPr>
            <a:xfrm>
              <a:off x="348576" y="4642060"/>
              <a:ext cx="440035" cy="55887"/>
              <a:chOff x="348576" y="4592313"/>
              <a:chExt cx="440035" cy="55887"/>
            </a:xfrm>
          </p:grpSpPr>
          <p:sp>
            <p:nvSpPr>
              <p:cNvPr id="19" name="Oval 18"/>
              <p:cNvSpPr/>
              <p:nvPr/>
            </p:nvSpPr>
            <p:spPr>
              <a:xfrm>
                <a:off x="348576" y="4592313"/>
                <a:ext cx="55887" cy="55887"/>
              </a:xfrm>
              <a:prstGeom prst="ellipse">
                <a:avLst/>
              </a:prstGeom>
              <a:solidFill>
                <a:srgbClr val="92D050"/>
              </a:solidFill>
              <a:ln w="3175">
                <a:solidFill>
                  <a:srgbClr val="4682A5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" name="Oval 103"/>
              <p:cNvSpPr/>
              <p:nvPr/>
            </p:nvSpPr>
            <p:spPr>
              <a:xfrm>
                <a:off x="476625" y="4592313"/>
                <a:ext cx="55887" cy="55887"/>
              </a:xfrm>
              <a:prstGeom prst="ellipse">
                <a:avLst/>
              </a:prstGeom>
              <a:solidFill>
                <a:srgbClr val="92D050"/>
              </a:solidFill>
              <a:ln w="3175">
                <a:solidFill>
                  <a:srgbClr val="4682A5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Oval 105"/>
              <p:cNvSpPr/>
              <p:nvPr/>
            </p:nvSpPr>
            <p:spPr>
              <a:xfrm>
                <a:off x="604674" y="4592313"/>
                <a:ext cx="55887" cy="55887"/>
              </a:xfrm>
              <a:prstGeom prst="ellipse">
                <a:avLst/>
              </a:prstGeom>
              <a:solidFill>
                <a:srgbClr val="92D050"/>
              </a:solidFill>
              <a:ln w="3175">
                <a:solidFill>
                  <a:srgbClr val="4682A5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Oval 107"/>
              <p:cNvSpPr/>
              <p:nvPr/>
            </p:nvSpPr>
            <p:spPr>
              <a:xfrm>
                <a:off x="732724" y="4592313"/>
                <a:ext cx="55887" cy="55887"/>
              </a:xfrm>
              <a:prstGeom prst="ellipse">
                <a:avLst/>
              </a:prstGeom>
              <a:solidFill>
                <a:srgbClr val="92D050"/>
              </a:solidFill>
              <a:ln w="3175">
                <a:solidFill>
                  <a:srgbClr val="4682A5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142874" y="4562856"/>
              <a:ext cx="227948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dirty="0">
                  <a:solidFill>
                    <a:srgbClr val="53565A"/>
                  </a:solidFill>
                </a:rPr>
                <a:t>1</a:t>
              </a:r>
            </a:p>
          </p:txBody>
        </p:sp>
        <p:grpSp>
          <p:nvGrpSpPr>
            <p:cNvPr id="109" name="Group 108"/>
            <p:cNvGrpSpPr/>
            <p:nvPr/>
          </p:nvGrpSpPr>
          <p:grpSpPr>
            <a:xfrm>
              <a:off x="348576" y="4732521"/>
              <a:ext cx="440035" cy="55887"/>
              <a:chOff x="348576" y="4592313"/>
              <a:chExt cx="440035" cy="55887"/>
            </a:xfrm>
          </p:grpSpPr>
          <p:sp>
            <p:nvSpPr>
              <p:cNvPr id="110" name="Oval 109"/>
              <p:cNvSpPr/>
              <p:nvPr/>
            </p:nvSpPr>
            <p:spPr>
              <a:xfrm>
                <a:off x="348576" y="4592313"/>
                <a:ext cx="55887" cy="55887"/>
              </a:xfrm>
              <a:prstGeom prst="ellipse">
                <a:avLst/>
              </a:prstGeom>
              <a:solidFill>
                <a:srgbClr val="92D050"/>
              </a:solidFill>
              <a:ln w="3175">
                <a:solidFill>
                  <a:srgbClr val="4682A5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Oval 110"/>
              <p:cNvSpPr/>
              <p:nvPr/>
            </p:nvSpPr>
            <p:spPr>
              <a:xfrm>
                <a:off x="476625" y="4592313"/>
                <a:ext cx="55887" cy="55887"/>
              </a:xfrm>
              <a:prstGeom prst="ellipse">
                <a:avLst/>
              </a:prstGeom>
              <a:solidFill>
                <a:srgbClr val="92D050"/>
              </a:solidFill>
              <a:ln w="3175">
                <a:solidFill>
                  <a:srgbClr val="4682A5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Oval 111"/>
              <p:cNvSpPr/>
              <p:nvPr/>
            </p:nvSpPr>
            <p:spPr>
              <a:xfrm>
                <a:off x="604674" y="4592313"/>
                <a:ext cx="55887" cy="55887"/>
              </a:xfrm>
              <a:prstGeom prst="ellipse">
                <a:avLst/>
              </a:prstGeom>
              <a:solidFill>
                <a:srgbClr val="92D050"/>
              </a:solidFill>
              <a:ln w="3175">
                <a:solidFill>
                  <a:srgbClr val="4682A5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Oval 112"/>
              <p:cNvSpPr/>
              <p:nvPr/>
            </p:nvSpPr>
            <p:spPr>
              <a:xfrm>
                <a:off x="732724" y="4592313"/>
                <a:ext cx="55887" cy="55887"/>
              </a:xfrm>
              <a:prstGeom prst="ellipse">
                <a:avLst/>
              </a:prstGeom>
              <a:solidFill>
                <a:srgbClr val="92D050"/>
              </a:solidFill>
              <a:ln w="3175">
                <a:solidFill>
                  <a:srgbClr val="4682A5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14" name="TextBox 113"/>
            <p:cNvSpPr txBox="1"/>
            <p:nvPr/>
          </p:nvSpPr>
          <p:spPr>
            <a:xfrm>
              <a:off x="142874" y="4678460"/>
              <a:ext cx="227948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dirty="0">
                  <a:solidFill>
                    <a:srgbClr val="53565A"/>
                  </a:solidFill>
                </a:rPr>
                <a:t>5</a:t>
              </a: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762000" y="4562856"/>
              <a:ext cx="227948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dirty="0">
                  <a:solidFill>
                    <a:srgbClr val="53565A"/>
                  </a:solidFill>
                </a:rPr>
                <a:t>4</a:t>
              </a: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762000" y="4678460"/>
              <a:ext cx="227948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dirty="0">
                  <a:solidFill>
                    <a:srgbClr val="53565A"/>
                  </a:solidFill>
                </a:rPr>
                <a:t>8</a:t>
              </a:r>
            </a:p>
          </p:txBody>
        </p:sp>
      </p:grpSp>
      <p:sp>
        <p:nvSpPr>
          <p:cNvPr id="118" name="TextBox 117"/>
          <p:cNvSpPr txBox="1"/>
          <p:nvPr/>
        </p:nvSpPr>
        <p:spPr>
          <a:xfrm>
            <a:off x="2080104" y="4514981"/>
            <a:ext cx="1241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/>
              <a:t>1/10G Port status indicators </a:t>
            </a:r>
          </a:p>
        </p:txBody>
      </p:sp>
      <p:cxnSp>
        <p:nvCxnSpPr>
          <p:cNvPr id="97" name="Straight Arrow Connector 96"/>
          <p:cNvCxnSpPr/>
          <p:nvPr/>
        </p:nvCxnSpPr>
        <p:spPr>
          <a:xfrm flipH="1" flipV="1">
            <a:off x="1811882" y="4212428"/>
            <a:ext cx="320038" cy="8152"/>
          </a:xfrm>
          <a:prstGeom prst="straightConnector1">
            <a:avLst/>
          </a:prstGeom>
          <a:ln w="19050">
            <a:solidFill>
              <a:srgbClr val="EC824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Arrow Connector 119"/>
          <p:cNvCxnSpPr/>
          <p:nvPr/>
        </p:nvCxnSpPr>
        <p:spPr>
          <a:xfrm flipH="1" flipV="1">
            <a:off x="1811882" y="4609270"/>
            <a:ext cx="320038" cy="8152"/>
          </a:xfrm>
          <a:prstGeom prst="straightConnector1">
            <a:avLst/>
          </a:prstGeom>
          <a:ln w="19050">
            <a:solidFill>
              <a:srgbClr val="EC824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Group 37"/>
          <p:cNvGrpSpPr/>
          <p:nvPr/>
        </p:nvGrpSpPr>
        <p:grpSpPr>
          <a:xfrm>
            <a:off x="7364362" y="4319310"/>
            <a:ext cx="2332421" cy="1628891"/>
            <a:chOff x="4862374" y="4438152"/>
            <a:chExt cx="2332421" cy="1628891"/>
          </a:xfrm>
        </p:grpSpPr>
        <p:sp>
          <p:nvSpPr>
            <p:cNvPr id="122" name="Rectangle 121"/>
            <p:cNvSpPr/>
            <p:nvPr/>
          </p:nvSpPr>
          <p:spPr>
            <a:xfrm>
              <a:off x="4862374" y="4438152"/>
              <a:ext cx="2073051" cy="1628891"/>
            </a:xfrm>
            <a:prstGeom prst="rect">
              <a:avLst/>
            </a:prstGeom>
            <a:solidFill>
              <a:srgbClr val="C2D8E4"/>
            </a:solidFill>
            <a:ln w="3175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25" name="Group 124"/>
            <p:cNvGrpSpPr/>
            <p:nvPr/>
          </p:nvGrpSpPr>
          <p:grpSpPr>
            <a:xfrm>
              <a:off x="4949656" y="4537982"/>
              <a:ext cx="2234537" cy="342053"/>
              <a:chOff x="4928739" y="3625305"/>
              <a:chExt cx="1971259" cy="301752"/>
            </a:xfrm>
          </p:grpSpPr>
          <p:pic>
            <p:nvPicPr>
              <p:cNvPr id="144" name="Picture 143"/>
              <p:cNvPicPr/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28739" y="3625305"/>
                <a:ext cx="301752" cy="301752"/>
              </a:xfrm>
              <a:prstGeom prst="rect">
                <a:avLst/>
              </a:prstGeom>
              <a:ln>
                <a:noFill/>
              </a:ln>
              <a:effectLst>
                <a:outerShdw blurRad="254000" dist="76200" dir="2700000" sx="80000" sy="8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145" name="Rectangle 144"/>
              <p:cNvSpPr/>
              <p:nvPr/>
            </p:nvSpPr>
            <p:spPr>
              <a:xfrm>
                <a:off x="5263184" y="3668459"/>
                <a:ext cx="1636814" cy="1900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800" b="1" dirty="0"/>
                  <a:t>Utilization Statistics</a:t>
                </a:r>
                <a:endParaRPr lang="en-US" sz="800" dirty="0"/>
              </a:p>
            </p:txBody>
          </p:sp>
        </p:grpSp>
        <p:grpSp>
          <p:nvGrpSpPr>
            <p:cNvPr id="129" name="Group 128"/>
            <p:cNvGrpSpPr/>
            <p:nvPr/>
          </p:nvGrpSpPr>
          <p:grpSpPr>
            <a:xfrm>
              <a:off x="4949656" y="4922217"/>
              <a:ext cx="2245139" cy="342053"/>
              <a:chOff x="4928739" y="4962565"/>
              <a:chExt cx="1980612" cy="301752"/>
            </a:xfrm>
          </p:grpSpPr>
          <p:pic>
            <p:nvPicPr>
              <p:cNvPr id="136" name="Picture 135"/>
              <p:cNvPicPr/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28739" y="4962565"/>
                <a:ext cx="301752" cy="301752"/>
              </a:xfrm>
              <a:prstGeom prst="rect">
                <a:avLst/>
              </a:prstGeom>
              <a:ln>
                <a:noFill/>
              </a:ln>
              <a:effectLst>
                <a:outerShdw blurRad="254000" dist="76200" dir="2700000" sx="80000" sy="8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137" name="Rectangle 136"/>
              <p:cNvSpPr/>
              <p:nvPr/>
            </p:nvSpPr>
            <p:spPr>
              <a:xfrm>
                <a:off x="5263183" y="5005719"/>
                <a:ext cx="1646168" cy="1900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800" b="1" dirty="0"/>
                  <a:t>Replication</a:t>
                </a:r>
                <a:endParaRPr lang="en-US" sz="800" dirty="0"/>
              </a:p>
            </p:txBody>
          </p:sp>
        </p:grpSp>
        <p:grpSp>
          <p:nvGrpSpPr>
            <p:cNvPr id="130" name="Group 129"/>
            <p:cNvGrpSpPr/>
            <p:nvPr/>
          </p:nvGrpSpPr>
          <p:grpSpPr>
            <a:xfrm>
              <a:off x="4949656" y="5690687"/>
              <a:ext cx="2234537" cy="342053"/>
              <a:chOff x="4928739" y="5296880"/>
              <a:chExt cx="1971259" cy="301752"/>
            </a:xfrm>
          </p:grpSpPr>
          <p:pic>
            <p:nvPicPr>
              <p:cNvPr id="134" name="Picture 133"/>
              <p:cNvPicPr/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28739" y="5296880"/>
                <a:ext cx="301752" cy="301752"/>
              </a:xfrm>
              <a:prstGeom prst="rect">
                <a:avLst/>
              </a:prstGeom>
              <a:ln>
                <a:noFill/>
              </a:ln>
              <a:effectLst>
                <a:outerShdw blurRad="254000" dist="76200" dir="2700000" sx="80000" sy="8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135" name="Rectangle 134"/>
              <p:cNvSpPr/>
              <p:nvPr/>
            </p:nvSpPr>
            <p:spPr>
              <a:xfrm>
                <a:off x="5263184" y="5340034"/>
                <a:ext cx="1636814" cy="1900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40005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800" b="1" dirty="0"/>
                  <a:t>Layer 1 Switching</a:t>
                </a:r>
                <a:endParaRPr lang="en-US" sz="800" dirty="0"/>
              </a:p>
            </p:txBody>
          </p:sp>
        </p:grpSp>
        <p:grpSp>
          <p:nvGrpSpPr>
            <p:cNvPr id="131" name="Group 130"/>
            <p:cNvGrpSpPr/>
            <p:nvPr/>
          </p:nvGrpSpPr>
          <p:grpSpPr>
            <a:xfrm>
              <a:off x="4949656" y="5306452"/>
              <a:ext cx="2234536" cy="342053"/>
              <a:chOff x="4928739" y="5631195"/>
              <a:chExt cx="1971258" cy="301752"/>
            </a:xfrm>
          </p:grpSpPr>
          <p:pic>
            <p:nvPicPr>
              <p:cNvPr id="132" name="Picture 131"/>
              <p:cNvPicPr/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28739" y="5631195"/>
                <a:ext cx="301752" cy="301752"/>
              </a:xfrm>
              <a:prstGeom prst="rect">
                <a:avLst/>
              </a:prstGeom>
              <a:ln>
                <a:noFill/>
              </a:ln>
              <a:effectLst>
                <a:outerShdw blurRad="254000" dist="76200" dir="2700000" sx="80000" sy="8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133" name="Rectangle 132"/>
              <p:cNvSpPr/>
              <p:nvPr/>
            </p:nvSpPr>
            <p:spPr>
              <a:xfrm>
                <a:off x="5263183" y="5674349"/>
                <a:ext cx="1636814" cy="1900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40005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800" b="1" dirty="0"/>
                  <a:t>Tap</a:t>
                </a:r>
                <a:endParaRPr lang="en-US" sz="800" dirty="0"/>
              </a:p>
            </p:txBody>
          </p:sp>
        </p:grpSp>
      </p:grpSp>
      <p:grpSp>
        <p:nvGrpSpPr>
          <p:cNvPr id="45" name="Group 44"/>
          <p:cNvGrpSpPr/>
          <p:nvPr/>
        </p:nvGrpSpPr>
        <p:grpSpPr>
          <a:xfrm>
            <a:off x="1580521" y="4104389"/>
            <a:ext cx="219932" cy="169277"/>
            <a:chOff x="783625" y="4193078"/>
            <a:chExt cx="219932" cy="169277"/>
          </a:xfrm>
        </p:grpSpPr>
        <p:sp>
          <p:nvSpPr>
            <p:cNvPr id="76" name="Flowchart: Extract 75"/>
            <p:cNvSpPr/>
            <p:nvPr/>
          </p:nvSpPr>
          <p:spPr>
            <a:xfrm flipV="1">
              <a:off x="847871" y="4235553"/>
              <a:ext cx="91440" cy="109728"/>
            </a:xfrm>
            <a:prstGeom prst="flowChartExtract">
              <a:avLst/>
            </a:prstGeom>
            <a:solidFill>
              <a:srgbClr val="92D050"/>
            </a:solidFill>
            <a:ln w="9525">
              <a:solidFill>
                <a:srgbClr val="4682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" dirty="0">
                <a:solidFill>
                  <a:schemeClr val="tx1"/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83625" y="4193078"/>
              <a:ext cx="219932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500" dirty="0"/>
                <a:t>5</a:t>
              </a: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943247" y="4131866"/>
            <a:ext cx="219932" cy="169277"/>
            <a:chOff x="146351" y="4220555"/>
            <a:chExt cx="219932" cy="169277"/>
          </a:xfrm>
        </p:grpSpPr>
        <p:sp>
          <p:nvSpPr>
            <p:cNvPr id="48" name="Flowchart: Extract 47"/>
            <p:cNvSpPr/>
            <p:nvPr/>
          </p:nvSpPr>
          <p:spPr>
            <a:xfrm>
              <a:off x="210597" y="4235553"/>
              <a:ext cx="91440" cy="109728"/>
            </a:xfrm>
            <a:prstGeom prst="flowChartExtract">
              <a:avLst/>
            </a:prstGeom>
            <a:solidFill>
              <a:srgbClr val="92D050"/>
            </a:solidFill>
            <a:ln w="9525">
              <a:solidFill>
                <a:srgbClr val="4682A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" dirty="0">
                <a:solidFill>
                  <a:schemeClr val="tx1"/>
                </a:solidFill>
              </a:endParaRP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146351" y="4220555"/>
              <a:ext cx="219932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500" dirty="0"/>
                <a:t>1</a:t>
              </a:r>
            </a:p>
          </p:txBody>
        </p:sp>
      </p:grpSp>
      <p:sp>
        <p:nvSpPr>
          <p:cNvPr id="61" name="Rectangle 60"/>
          <p:cNvSpPr/>
          <p:nvPr/>
        </p:nvSpPr>
        <p:spPr>
          <a:xfrm>
            <a:off x="947022" y="3892784"/>
            <a:ext cx="850634" cy="627103"/>
          </a:xfrm>
          <a:prstGeom prst="rect">
            <a:avLst/>
          </a:prstGeom>
          <a:solidFill>
            <a:srgbClr val="65C60D">
              <a:alpha val="27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graphicFrame>
        <p:nvGraphicFramePr>
          <p:cNvPr id="75" name="Table 7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7702558"/>
              </p:ext>
            </p:extLst>
          </p:nvPr>
        </p:nvGraphicFramePr>
        <p:xfrm>
          <a:off x="7349822" y="1324846"/>
          <a:ext cx="3915784" cy="27736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39157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9456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S-Blade Pro Features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19456"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24 QSFP Ports per Blade: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sz="1000" dirty="0"/>
                        <a:t>    Standard L1 – Up to 72x1/10G or 18x40G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sz="1000" dirty="0"/>
                        <a:t>    Smart L1 – Up to 24x10G or 6x40G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19456"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Hot-swappable QSFPs with</a:t>
                      </a:r>
                      <a:r>
                        <a:rPr kumimoji="0" lang="en-US" sz="1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auto speed</a:t>
                      </a:r>
                      <a:endParaRPr kumimoji="0" lang="en-US" sz="1000" b="0" i="0" u="none" strike="noStrike" kern="1200" cap="none" spc="0" normalizeH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19456"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Real</a:t>
                      </a: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time and historical Utilization Statistics</a:t>
                      </a:r>
                      <a:endParaRPr kumimoji="0" lang="en-US" sz="1000" b="0" i="0" u="none" strike="noStrike" kern="1200" cap="none" spc="0" normalizeH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9456"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Utilization Statistics available on all ports</a:t>
                      </a:r>
                      <a:endParaRPr kumimoji="0" lang="en-US" sz="1000" b="0" i="0" u="none" strike="noStrike" kern="1200" cap="none" spc="0" normalizeH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19456"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sz="1000" dirty="0"/>
                        <a:t>Media conversion</a:t>
                      </a:r>
                      <a:r>
                        <a:rPr lang="en-US" sz="1000" baseline="0" dirty="0"/>
                        <a:t> for</a:t>
                      </a:r>
                      <a:r>
                        <a:rPr lang="en-US" sz="1000" dirty="0"/>
                        <a:t> SM</a:t>
                      </a:r>
                      <a:r>
                        <a:rPr lang="en-US" sz="1000" baseline="0" dirty="0"/>
                        <a:t> fiber, MM fiber, or copper</a:t>
                      </a:r>
                      <a:r>
                        <a:rPr lang="en-US" sz="1000" dirty="0"/>
                        <a:t> </a:t>
                      </a:r>
                      <a:endParaRPr kumimoji="0" lang="en-US" sz="1000" b="0" i="0" u="none" strike="noStrike" kern="1200" cap="none" spc="0" normalizeH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Arial" pitchFamily="34" charset="0"/>
                        <a:buNone/>
                        <a:tabLst>
                          <a:tab pos="798513" algn="l"/>
                        </a:tabLst>
                        <a:defRPr/>
                      </a:pPr>
                      <a:r>
                        <a:rPr lang="en-US" sz="1000" baseline="0" dirty="0"/>
                        <a:t>Low latency: 	Standard Layer 1 ports &lt;10ns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Arial" pitchFamily="34" charset="0"/>
                        <a:buNone/>
                        <a:tabLst>
                          <a:tab pos="798513" algn="l"/>
                        </a:tabLst>
                        <a:defRPr/>
                      </a:pPr>
                      <a:r>
                        <a:rPr lang="en-US" sz="1000" baseline="0" dirty="0"/>
                        <a:t>		Smart Layer 1 ports  &lt;500ns 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9456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sz="1000" strike="noStrike" dirty="0">
                          <a:solidFill>
                            <a:schemeClr val="tx1"/>
                          </a:solidFill>
                        </a:rPr>
                        <a:t>Connection Options: Port,</a:t>
                      </a:r>
                      <a:r>
                        <a:rPr lang="en-US" sz="1000" strike="noStrike" baseline="0" dirty="0">
                          <a:solidFill>
                            <a:schemeClr val="tx1"/>
                          </a:solidFill>
                        </a:rPr>
                        <a:t> group, multi-cast,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9456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sz="1000" strike="noStrike" baseline="0" dirty="0">
                          <a:solidFill>
                            <a:schemeClr val="tx1"/>
                          </a:solidFill>
                        </a:rPr>
                        <a:t>Productivity  Tools: Port Flap, TAP/test, Port Locking, QSFP Diagnostics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73" name="TextBox 72"/>
          <p:cNvSpPr txBox="1"/>
          <p:nvPr/>
        </p:nvSpPr>
        <p:spPr>
          <a:xfrm>
            <a:off x="1101697" y="5871007"/>
            <a:ext cx="15715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/>
              <a:t>Hot Swappable QSFP, with auto speed and protocol recognition</a:t>
            </a:r>
            <a:endParaRPr lang="en-US" sz="700" dirty="0"/>
          </a:p>
        </p:txBody>
      </p:sp>
      <p:sp>
        <p:nvSpPr>
          <p:cNvPr id="74" name="TextBox 73"/>
          <p:cNvSpPr txBox="1"/>
          <p:nvPr/>
        </p:nvSpPr>
        <p:spPr>
          <a:xfrm>
            <a:off x="3540096" y="5871007"/>
            <a:ext cx="1828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/>
              <a:t>Multiple speeds and protocols supported</a:t>
            </a:r>
            <a:endParaRPr lang="en-US" sz="700" dirty="0"/>
          </a:p>
        </p:txBody>
      </p:sp>
      <p:sp>
        <p:nvSpPr>
          <p:cNvPr id="77" name="TextBox 76"/>
          <p:cNvSpPr txBox="1"/>
          <p:nvPr/>
        </p:nvSpPr>
        <p:spPr>
          <a:xfrm>
            <a:off x="2369730" y="5843504"/>
            <a:ext cx="157151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/>
              <a:t>QSFP</a:t>
            </a:r>
            <a:endParaRPr lang="en-US" sz="700" dirty="0"/>
          </a:p>
        </p:txBody>
      </p:sp>
      <p:grpSp>
        <p:nvGrpSpPr>
          <p:cNvPr id="79" name="Group 78"/>
          <p:cNvGrpSpPr/>
          <p:nvPr/>
        </p:nvGrpSpPr>
        <p:grpSpPr>
          <a:xfrm>
            <a:off x="2439784" y="5488340"/>
            <a:ext cx="1431400" cy="370542"/>
            <a:chOff x="4196793" y="5716419"/>
            <a:chExt cx="1431400" cy="370542"/>
          </a:xfrm>
        </p:grpSpPr>
        <p:cxnSp>
          <p:nvCxnSpPr>
            <p:cNvPr id="80" name="Straight Arrow Connector 79"/>
            <p:cNvCxnSpPr/>
            <p:nvPr/>
          </p:nvCxnSpPr>
          <p:spPr>
            <a:xfrm flipH="1" flipV="1">
              <a:off x="4699404" y="5716419"/>
              <a:ext cx="214164" cy="367114"/>
            </a:xfrm>
            <a:prstGeom prst="straightConnector1">
              <a:avLst/>
            </a:prstGeom>
            <a:ln w="3175" cap="flat" cmpd="sng" algn="ctr">
              <a:solidFill>
                <a:srgbClr val="4D4D4D"/>
              </a:solidFill>
              <a:prstDash val="solid"/>
              <a:round/>
              <a:headEnd type="none" w="med" len="med"/>
              <a:tailEnd type="triangle" w="med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Arrow Connector 80"/>
            <p:cNvCxnSpPr/>
            <p:nvPr/>
          </p:nvCxnSpPr>
          <p:spPr>
            <a:xfrm flipH="1" flipV="1">
              <a:off x="4196793" y="5727512"/>
              <a:ext cx="717103" cy="359449"/>
            </a:xfrm>
            <a:prstGeom prst="straightConnector1">
              <a:avLst/>
            </a:prstGeom>
            <a:ln w="3175" cap="flat" cmpd="sng" algn="ctr">
              <a:solidFill>
                <a:srgbClr val="4D4D4D"/>
              </a:solidFill>
              <a:prstDash val="solid"/>
              <a:round/>
              <a:headEnd type="none" w="med" len="med"/>
              <a:tailEnd type="triangle" w="med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Arrow Connector 81"/>
            <p:cNvCxnSpPr/>
            <p:nvPr/>
          </p:nvCxnSpPr>
          <p:spPr>
            <a:xfrm flipV="1">
              <a:off x="4911090" y="5727512"/>
              <a:ext cx="717103" cy="359449"/>
            </a:xfrm>
            <a:prstGeom prst="straightConnector1">
              <a:avLst/>
            </a:prstGeom>
            <a:ln w="3175" cap="flat" cmpd="sng" algn="ctr">
              <a:solidFill>
                <a:srgbClr val="4D4D4D"/>
              </a:solidFill>
              <a:prstDash val="solid"/>
              <a:round/>
              <a:headEnd type="none" w="med" len="med"/>
              <a:tailEnd type="triangle" w="med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Arrow Connector 82"/>
            <p:cNvCxnSpPr/>
            <p:nvPr/>
          </p:nvCxnSpPr>
          <p:spPr>
            <a:xfrm flipV="1">
              <a:off x="4912995" y="5716419"/>
              <a:ext cx="214164" cy="367114"/>
            </a:xfrm>
            <a:prstGeom prst="straightConnector1">
              <a:avLst/>
            </a:prstGeom>
            <a:ln w="3175" cap="flat" cmpd="sng" algn="ctr">
              <a:solidFill>
                <a:srgbClr val="4D4D4D"/>
              </a:solidFill>
              <a:prstDash val="solid"/>
              <a:round/>
              <a:headEnd type="none" w="med" len="med"/>
              <a:tailEnd type="triangle" w="med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4" name="Picture 2" descr="image004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408430">
            <a:off x="2737226" y="6114331"/>
            <a:ext cx="756540" cy="405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1401570" y="5054309"/>
            <a:ext cx="3506466" cy="435937"/>
            <a:chOff x="604674" y="5047725"/>
            <a:chExt cx="3506466" cy="435937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8" cstate="screen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4674" y="5047725"/>
              <a:ext cx="3506466" cy="43593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78" name="Picture 77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350" y="5107206"/>
              <a:ext cx="369683" cy="76223"/>
            </a:xfrm>
            <a:prstGeom prst="rect">
              <a:avLst/>
            </a:prstGeom>
          </p:spPr>
        </p:pic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654" y="2673632"/>
            <a:ext cx="4567171" cy="1779417"/>
          </a:xfrm>
          <a:prstGeom prst="rect">
            <a:avLst/>
          </a:prstGeom>
          <a:ln>
            <a:noFill/>
          </a:ln>
          <a:effectLst>
            <a:outerShdw blurRad="101600" dist="38100" dir="2700000" algn="tl" rotWithShape="0">
              <a:prstClr val="black">
                <a:alpha val="6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26414808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S-Blade Pro Architecture </a:t>
            </a:r>
          </a:p>
        </p:txBody>
      </p:sp>
      <p:sp>
        <p:nvSpPr>
          <p:cNvPr id="49" name="Content Placeholder 4"/>
          <p:cNvSpPr>
            <a:spLocks noGrp="1"/>
          </p:cNvSpPr>
          <p:nvPr>
            <p:ph idx="1"/>
          </p:nvPr>
        </p:nvSpPr>
        <p:spPr>
          <a:xfrm>
            <a:off x="1137644" y="4267200"/>
            <a:ext cx="4251167" cy="1874382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74C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STANDARD LAYER 1 PORTS</a:t>
            </a:r>
          </a:p>
          <a:p>
            <a:pPr marL="1090613" lvl="2">
              <a:buFont typeface="Arial" panose="020B0604020202020204" pitchFamily="34" charset="0"/>
              <a:buChar char="-"/>
            </a:pPr>
            <a:r>
              <a:rPr lang="en-US" dirty="0">
                <a:solidFill>
                  <a:schemeClr val="tx1"/>
                </a:solidFill>
              </a:rPr>
              <a:t>18 QSFP ports</a:t>
            </a:r>
          </a:p>
          <a:p>
            <a:pPr marL="1090613" lvl="2">
              <a:buFont typeface="Arial" panose="020B0604020202020204" pitchFamily="34" charset="0"/>
              <a:buChar char="-"/>
            </a:pPr>
            <a:r>
              <a:rPr lang="en-US" dirty="0">
                <a:solidFill>
                  <a:schemeClr val="tx1"/>
                </a:solidFill>
              </a:rPr>
              <a:t>Each QSFP 4x1G, 4x10G, 1x40G</a:t>
            </a:r>
          </a:p>
          <a:p>
            <a:pPr marL="1090613" lvl="2">
              <a:buFont typeface="Arial" panose="020B0604020202020204" pitchFamily="34" charset="0"/>
              <a:buChar char="-"/>
            </a:pPr>
            <a:r>
              <a:rPr lang="en-US" dirty="0">
                <a:solidFill>
                  <a:schemeClr val="tx1"/>
                </a:solidFill>
              </a:rPr>
              <a:t>18x40G, 72x1/10G</a:t>
            </a:r>
          </a:p>
          <a:p>
            <a:pPr marL="1090613" lvl="2">
              <a:buFont typeface="Arial" panose="020B0604020202020204" pitchFamily="34" charset="0"/>
              <a:buChar char="-"/>
            </a:pPr>
            <a:r>
              <a:rPr lang="en-US" dirty="0">
                <a:solidFill>
                  <a:schemeClr val="tx1"/>
                </a:solidFill>
              </a:rPr>
              <a:t>&lt;10ns latency</a:t>
            </a:r>
          </a:p>
          <a:p>
            <a:pPr marL="1090613" lvl="2">
              <a:buFont typeface="Arial" panose="020B0604020202020204" pitchFamily="34" charset="0"/>
              <a:buChar char="-"/>
            </a:pPr>
            <a:r>
              <a:rPr lang="en-US" dirty="0">
                <a:solidFill>
                  <a:schemeClr val="tx1"/>
                </a:solidFill>
              </a:rPr>
              <a:t>1/10/40GbE</a:t>
            </a:r>
          </a:p>
          <a:p>
            <a:pPr marL="1090613" lvl="2">
              <a:buFont typeface="Arial" panose="020B0604020202020204" pitchFamily="34" charset="0"/>
              <a:buChar char="-"/>
            </a:pPr>
            <a:r>
              <a:rPr lang="en-US" dirty="0">
                <a:solidFill>
                  <a:schemeClr val="tx1"/>
                </a:solidFill>
              </a:rPr>
              <a:t>*Additional Protocols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179DAA28-B5B3-1F4F-BBE4-B1BE279727CC}" type="slidenum">
              <a:rPr lang="en-US" smtClean="0">
                <a:solidFill>
                  <a:prstClr val="white"/>
                </a:solidFill>
              </a:rPr>
              <a:pPr/>
              <a:t>23</a:t>
            </a:fld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958158" y="2502939"/>
            <a:ext cx="2349585" cy="1187826"/>
            <a:chOff x="4763942" y="2303924"/>
            <a:chExt cx="1636858" cy="1187826"/>
          </a:xfrm>
        </p:grpSpPr>
        <p:cxnSp>
          <p:nvCxnSpPr>
            <p:cNvPr id="32" name="Straight Arrow Connector 31"/>
            <p:cNvCxnSpPr/>
            <p:nvPr/>
          </p:nvCxnSpPr>
          <p:spPr>
            <a:xfrm>
              <a:off x="4763942" y="2303924"/>
              <a:ext cx="1636858" cy="0"/>
            </a:xfrm>
            <a:prstGeom prst="straightConnector1">
              <a:avLst/>
            </a:prstGeom>
            <a:ln w="12700">
              <a:prstDash val="dash"/>
              <a:headEnd type="triangle" w="sm" len="sm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/>
            <p:nvPr/>
          </p:nvCxnSpPr>
          <p:spPr>
            <a:xfrm>
              <a:off x="4763942" y="2383112"/>
              <a:ext cx="1636858" cy="0"/>
            </a:xfrm>
            <a:prstGeom prst="straightConnector1">
              <a:avLst/>
            </a:prstGeom>
            <a:ln w="12700">
              <a:prstDash val="dash"/>
              <a:headEnd type="triangle" w="sm" len="sm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/>
            <p:nvPr/>
          </p:nvCxnSpPr>
          <p:spPr>
            <a:xfrm>
              <a:off x="4763942" y="2462300"/>
              <a:ext cx="1636858" cy="0"/>
            </a:xfrm>
            <a:prstGeom prst="straightConnector1">
              <a:avLst/>
            </a:prstGeom>
            <a:ln w="12700">
              <a:prstDash val="dash"/>
              <a:headEnd type="triangle" w="sm" len="sm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/>
            <p:nvPr/>
          </p:nvCxnSpPr>
          <p:spPr>
            <a:xfrm>
              <a:off x="4763942" y="2541488"/>
              <a:ext cx="1636858" cy="0"/>
            </a:xfrm>
            <a:prstGeom prst="straightConnector1">
              <a:avLst/>
            </a:prstGeom>
            <a:ln w="12700">
              <a:prstDash val="dash"/>
              <a:headEnd type="triangle" w="sm" len="sm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/>
            <p:nvPr/>
          </p:nvCxnSpPr>
          <p:spPr>
            <a:xfrm>
              <a:off x="4763942" y="2620676"/>
              <a:ext cx="1636858" cy="0"/>
            </a:xfrm>
            <a:prstGeom prst="straightConnector1">
              <a:avLst/>
            </a:prstGeom>
            <a:ln w="12700">
              <a:prstDash val="dash"/>
              <a:headEnd type="triangle" w="sm" len="sm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/>
            <p:cNvCxnSpPr/>
            <p:nvPr/>
          </p:nvCxnSpPr>
          <p:spPr>
            <a:xfrm>
              <a:off x="4763942" y="2699864"/>
              <a:ext cx="1636858" cy="0"/>
            </a:xfrm>
            <a:prstGeom prst="straightConnector1">
              <a:avLst/>
            </a:prstGeom>
            <a:ln w="12700">
              <a:prstDash val="dash"/>
              <a:headEnd type="triangle" w="sm" len="sm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/>
            <p:nvPr/>
          </p:nvCxnSpPr>
          <p:spPr>
            <a:xfrm>
              <a:off x="4763942" y="2779052"/>
              <a:ext cx="1636858" cy="0"/>
            </a:xfrm>
            <a:prstGeom prst="straightConnector1">
              <a:avLst/>
            </a:prstGeom>
            <a:ln w="12700">
              <a:prstDash val="dash"/>
              <a:headEnd type="triangle" w="sm" len="sm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>
              <a:off x="4763942" y="2858240"/>
              <a:ext cx="1636858" cy="0"/>
            </a:xfrm>
            <a:prstGeom prst="straightConnector1">
              <a:avLst/>
            </a:prstGeom>
            <a:ln w="12700">
              <a:prstDash val="dash"/>
              <a:headEnd type="triangle" w="sm" len="sm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>
              <a:off x="4763942" y="2937428"/>
              <a:ext cx="1636858" cy="0"/>
            </a:xfrm>
            <a:prstGeom prst="straightConnector1">
              <a:avLst/>
            </a:prstGeom>
            <a:ln w="12700">
              <a:prstDash val="dash"/>
              <a:headEnd type="triangle" w="sm" len="sm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>
              <a:off x="4763942" y="3016616"/>
              <a:ext cx="1636858" cy="0"/>
            </a:xfrm>
            <a:prstGeom prst="straightConnector1">
              <a:avLst/>
            </a:prstGeom>
            <a:ln w="12700">
              <a:prstDash val="dash"/>
              <a:headEnd type="triangle" w="sm" len="sm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/>
            <p:nvPr/>
          </p:nvCxnSpPr>
          <p:spPr>
            <a:xfrm>
              <a:off x="4763942" y="3095804"/>
              <a:ext cx="1636858" cy="0"/>
            </a:xfrm>
            <a:prstGeom prst="straightConnector1">
              <a:avLst/>
            </a:prstGeom>
            <a:ln w="12700">
              <a:prstDash val="dash"/>
              <a:headEnd type="triangle" w="sm" len="sm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/>
            <p:cNvCxnSpPr/>
            <p:nvPr/>
          </p:nvCxnSpPr>
          <p:spPr>
            <a:xfrm>
              <a:off x="4763942" y="3174992"/>
              <a:ext cx="1636858" cy="0"/>
            </a:xfrm>
            <a:prstGeom prst="straightConnector1">
              <a:avLst/>
            </a:prstGeom>
            <a:ln w="12700">
              <a:prstDash val="dash"/>
              <a:headEnd type="triangle" w="sm" len="sm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>
            <a:xfrm>
              <a:off x="4763942" y="3254180"/>
              <a:ext cx="1636858" cy="0"/>
            </a:xfrm>
            <a:prstGeom prst="straightConnector1">
              <a:avLst/>
            </a:prstGeom>
            <a:ln w="12700">
              <a:prstDash val="dash"/>
              <a:headEnd type="triangle" w="sm" len="sm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/>
            <p:nvPr/>
          </p:nvCxnSpPr>
          <p:spPr>
            <a:xfrm>
              <a:off x="4763942" y="3333368"/>
              <a:ext cx="1636858" cy="0"/>
            </a:xfrm>
            <a:prstGeom prst="straightConnector1">
              <a:avLst/>
            </a:prstGeom>
            <a:ln w="12700">
              <a:prstDash val="dash"/>
              <a:headEnd type="triangle" w="sm" len="sm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/>
            <p:nvPr/>
          </p:nvCxnSpPr>
          <p:spPr>
            <a:xfrm>
              <a:off x="4763942" y="3412556"/>
              <a:ext cx="1636858" cy="0"/>
            </a:xfrm>
            <a:prstGeom prst="straightConnector1">
              <a:avLst/>
            </a:prstGeom>
            <a:ln w="12700">
              <a:prstDash val="dash"/>
              <a:headEnd type="triangle" w="sm" len="sm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46"/>
            <p:cNvCxnSpPr/>
            <p:nvPr/>
          </p:nvCxnSpPr>
          <p:spPr>
            <a:xfrm>
              <a:off x="4763942" y="3491750"/>
              <a:ext cx="1636858" cy="0"/>
            </a:xfrm>
            <a:prstGeom prst="straightConnector1">
              <a:avLst/>
            </a:prstGeom>
            <a:ln w="12700">
              <a:prstDash val="dash"/>
              <a:headEnd type="triangle" w="sm" len="sm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Rounded Rectangle 82"/>
          <p:cNvSpPr/>
          <p:nvPr/>
        </p:nvSpPr>
        <p:spPr>
          <a:xfrm>
            <a:off x="662018" y="1554479"/>
            <a:ext cx="10867964" cy="291951"/>
          </a:xfrm>
          <a:prstGeom prst="roundRect">
            <a:avLst/>
          </a:prstGeom>
          <a:solidFill>
            <a:srgbClr val="53565A"/>
          </a:solidFill>
          <a:ln w="9525">
            <a:solidFill>
              <a:schemeClr val="accent1">
                <a:shade val="95000"/>
                <a:satMod val="10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sz="1600" b="1" spc="50" dirty="0">
                <a:solidFill>
                  <a:srgbClr val="65C60D"/>
                </a:solidFill>
              </a:rPr>
              <a:t>BACKPLANE</a:t>
            </a:r>
            <a:endParaRPr lang="en-US" sz="2800" b="1" spc="50" dirty="0">
              <a:solidFill>
                <a:srgbClr val="65C60D"/>
              </a:solidFill>
            </a:endParaRPr>
          </a:p>
        </p:txBody>
      </p:sp>
      <p:pic>
        <p:nvPicPr>
          <p:cNvPr id="26" name="Picture 3" descr="C:\Users\lloydm\Documents\0NetScout\Projects\S-Blade Pro\s-blade pro fp-Final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57715" y="2539640"/>
            <a:ext cx="1634946" cy="990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8664624" y="2299555"/>
            <a:ext cx="162112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1050" dirty="0">
                <a:solidFill>
                  <a:srgbClr val="53565A"/>
                </a:solidFill>
              </a:rPr>
              <a:t>24 back links</a:t>
            </a:r>
          </a:p>
        </p:txBody>
      </p:sp>
      <p:cxnSp>
        <p:nvCxnSpPr>
          <p:cNvPr id="86" name="Straight Arrow Connector 85"/>
          <p:cNvCxnSpPr/>
          <p:nvPr/>
        </p:nvCxnSpPr>
        <p:spPr>
          <a:xfrm flipV="1">
            <a:off x="9475188" y="1876425"/>
            <a:ext cx="0" cy="411480"/>
          </a:xfrm>
          <a:prstGeom prst="straightConnector1">
            <a:avLst/>
          </a:prstGeom>
          <a:ln>
            <a:tailEnd type="triangle" w="med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5" name="Picture 3" descr="C:\Users\lloydm\Documents\0NetScout\Projects\S-Blade Pro\s-blade pro fp-Final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73633" y="2541477"/>
            <a:ext cx="4765093" cy="990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880541" y="2287905"/>
            <a:ext cx="475127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1050" dirty="0">
                <a:solidFill>
                  <a:srgbClr val="53565A"/>
                </a:solidFill>
              </a:rPr>
              <a:t>72 back links</a:t>
            </a:r>
          </a:p>
        </p:txBody>
      </p:sp>
      <p:cxnSp>
        <p:nvCxnSpPr>
          <p:cNvPr id="85" name="Straight Arrow Connector 84"/>
          <p:cNvCxnSpPr/>
          <p:nvPr/>
        </p:nvCxnSpPr>
        <p:spPr>
          <a:xfrm flipV="1">
            <a:off x="3256179" y="1876425"/>
            <a:ext cx="0" cy="411480"/>
          </a:xfrm>
          <a:prstGeom prst="straightConnector1">
            <a:avLst/>
          </a:prstGeom>
          <a:ln>
            <a:tailEnd type="triangle" w="med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880540" y="3548390"/>
            <a:ext cx="475127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1050" dirty="0">
                <a:solidFill>
                  <a:srgbClr val="53565A"/>
                </a:solidFill>
              </a:rPr>
              <a:t>Standard L1 front ports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8667646" y="3548390"/>
            <a:ext cx="16150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1050" dirty="0">
                <a:solidFill>
                  <a:srgbClr val="53565A"/>
                </a:solidFill>
              </a:rPr>
              <a:t>Smart L1 front ports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835785" y="4267201"/>
            <a:ext cx="2610124" cy="51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>
                <a:solidFill>
                  <a:srgbClr val="74C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SMART BRIDGE</a:t>
            </a:r>
          </a:p>
          <a:p>
            <a:pPr marL="1022350" lvl="1" indent="-171450" defTabSz="571500">
              <a:spcBef>
                <a:spcPct val="20000"/>
              </a:spcBef>
              <a:buFont typeface="Arial" panose="020B0604020202020204" pitchFamily="34" charset="0"/>
              <a:buChar char="-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160G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8339766" y="4267201"/>
            <a:ext cx="2291589" cy="17481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00" b="1" dirty="0">
                <a:solidFill>
                  <a:srgbClr val="74C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SMART LAYER 1 PORTS</a:t>
            </a:r>
          </a:p>
          <a:p>
            <a:pPr marL="400050" lvl="2" indent="-171450" defTabSz="342900">
              <a:spcBef>
                <a:spcPct val="20000"/>
              </a:spcBef>
              <a:buFont typeface="Arial" panose="020B0604020202020204" pitchFamily="34" charset="0"/>
              <a:buChar char="-"/>
            </a:pP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6 QSFP ports</a:t>
            </a:r>
          </a:p>
          <a:p>
            <a:pPr marL="400050" lvl="2" indent="-171450" defTabSz="342900">
              <a:spcBef>
                <a:spcPct val="20000"/>
              </a:spcBef>
              <a:buFont typeface="Arial" panose="020B0604020202020204" pitchFamily="34" charset="0"/>
              <a:buChar char="-"/>
            </a:pP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Each QSFP 4x10G, 1x40G</a:t>
            </a:r>
          </a:p>
          <a:p>
            <a:pPr marL="400050" lvl="2" indent="-171450" defTabSz="342900">
              <a:spcBef>
                <a:spcPct val="20000"/>
              </a:spcBef>
              <a:buFont typeface="Arial" panose="020B0604020202020204" pitchFamily="34" charset="0"/>
              <a:buChar char="-"/>
            </a:pP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6x40G, 24x10G</a:t>
            </a:r>
          </a:p>
          <a:p>
            <a:pPr marL="400050" lvl="2" indent="-171450" defTabSz="342900">
              <a:spcBef>
                <a:spcPct val="20000"/>
              </a:spcBef>
              <a:buFont typeface="Arial" panose="020B0604020202020204" pitchFamily="34" charset="0"/>
              <a:buChar char="-"/>
            </a:pP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≈ 500 ns latency</a:t>
            </a:r>
          </a:p>
          <a:p>
            <a:pPr marL="400050" lvl="2" indent="-171450" defTabSz="342900">
              <a:spcBef>
                <a:spcPct val="20000"/>
              </a:spcBef>
              <a:buFont typeface="Arial" panose="020B0604020202020204" pitchFamily="34" charset="0"/>
              <a:buChar char="-"/>
            </a:pP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Ethernet packet ports</a:t>
            </a:r>
          </a:p>
          <a:p>
            <a:pPr marL="400050" lvl="2" indent="-171450" defTabSz="342900">
              <a:spcBef>
                <a:spcPct val="20000"/>
              </a:spcBef>
              <a:buFont typeface="Arial" panose="020B0604020202020204" pitchFamily="34" charset="0"/>
              <a:buChar char="-"/>
            </a:pP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Utilization Statistics</a:t>
            </a:r>
          </a:p>
          <a:p>
            <a:pPr marL="400050" lvl="2" indent="-171450" defTabSz="342900">
              <a:spcBef>
                <a:spcPct val="20000"/>
              </a:spcBef>
              <a:buFont typeface="Arial" panose="020B0604020202020204" pitchFamily="34" charset="0"/>
              <a:buChar char="-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*Impairment</a:t>
            </a:r>
          </a:p>
        </p:txBody>
      </p:sp>
      <p:sp>
        <p:nvSpPr>
          <p:cNvPr id="8" name="Right Brace 7"/>
          <p:cNvSpPr/>
          <p:nvPr/>
        </p:nvSpPr>
        <p:spPr>
          <a:xfrm rot="5400000">
            <a:off x="3066041" y="1555899"/>
            <a:ext cx="380277" cy="4751278"/>
          </a:xfrm>
          <a:prstGeom prst="rightBrace">
            <a:avLst>
              <a:gd name="adj1" fmla="val 38936"/>
              <a:gd name="adj2" fmla="val 50000"/>
            </a:avLst>
          </a:prstGeom>
          <a:ln w="15875">
            <a:solidFill>
              <a:srgbClr val="65C60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Right Brace 54"/>
          <p:cNvSpPr/>
          <p:nvPr/>
        </p:nvSpPr>
        <p:spPr>
          <a:xfrm rot="5400000">
            <a:off x="6964242" y="2812357"/>
            <a:ext cx="340248" cy="2278392"/>
          </a:xfrm>
          <a:prstGeom prst="rightBrace">
            <a:avLst>
              <a:gd name="adj1" fmla="val 38936"/>
              <a:gd name="adj2" fmla="val 50000"/>
            </a:avLst>
          </a:prstGeom>
          <a:ln w="15875">
            <a:solidFill>
              <a:srgbClr val="65C60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Right Brace 55"/>
          <p:cNvSpPr/>
          <p:nvPr/>
        </p:nvSpPr>
        <p:spPr>
          <a:xfrm rot="5400000">
            <a:off x="9285050" y="3048037"/>
            <a:ext cx="380277" cy="1767003"/>
          </a:xfrm>
          <a:prstGeom prst="rightBrace">
            <a:avLst>
              <a:gd name="adj1" fmla="val 38936"/>
              <a:gd name="adj2" fmla="val 50000"/>
            </a:avLst>
          </a:prstGeom>
          <a:ln w="15875">
            <a:solidFill>
              <a:srgbClr val="65C60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816475" y="6198272"/>
            <a:ext cx="25590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*See Account Team for details</a:t>
            </a:r>
          </a:p>
        </p:txBody>
      </p:sp>
    </p:spTree>
    <p:extLst>
      <p:ext uri="{BB962C8B-B14F-4D97-AF65-F5344CB8AC3E}">
        <p14:creationId xmlns:p14="http://schemas.microsoft.com/office/powerpoint/2010/main" val="6814794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6993" y="2566176"/>
            <a:ext cx="4207811" cy="2214903"/>
          </a:xfrm>
          <a:prstGeom prst="rect">
            <a:avLst/>
          </a:prstGeom>
          <a:ln>
            <a:noFill/>
          </a:ln>
          <a:effectLst>
            <a:outerShdw blurRad="101600" dist="38100" dir="2700000" algn="tl" rotWithShape="0">
              <a:prstClr val="black">
                <a:alpha val="65000"/>
              </a:prstClr>
            </a:outerShdw>
          </a:effectLst>
        </p:spPr>
      </p:pic>
      <p:grpSp>
        <p:nvGrpSpPr>
          <p:cNvPr id="15" name="Group 14"/>
          <p:cNvGrpSpPr/>
          <p:nvPr/>
        </p:nvGrpSpPr>
        <p:grpSpPr>
          <a:xfrm>
            <a:off x="4740501" y="4926590"/>
            <a:ext cx="1070796" cy="559193"/>
            <a:chOff x="4151783" y="3552528"/>
            <a:chExt cx="1070796" cy="559193"/>
          </a:xfrm>
        </p:grpSpPr>
        <p:sp>
          <p:nvSpPr>
            <p:cNvPr id="74" name="Oval 73"/>
            <p:cNvSpPr/>
            <p:nvPr/>
          </p:nvSpPr>
          <p:spPr>
            <a:xfrm>
              <a:off x="4151783" y="3552528"/>
              <a:ext cx="1070796" cy="559193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 w="12700">
              <a:solidFill>
                <a:srgbClr val="4682A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588206" y="3734315"/>
              <a:ext cx="377347" cy="209253"/>
            </a:xfrm>
            <a:prstGeom prst="rect">
              <a:avLst/>
            </a:prstGeom>
            <a:noFill/>
            <a:ln w="12700">
              <a:solidFill>
                <a:srgbClr val="4682A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chemeClr val="tx1"/>
                  </a:solidFill>
                </a:rPr>
                <a:t>SFP</a:t>
              </a: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4326460" y="3842221"/>
              <a:ext cx="108706" cy="138223"/>
            </a:xfrm>
            <a:prstGeom prst="rect">
              <a:avLst/>
            </a:prstGeom>
            <a:noFill/>
            <a:ln w="12700">
              <a:solidFill>
                <a:srgbClr val="4682A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Rectangle 77"/>
            <p:cNvSpPr/>
            <p:nvPr/>
          </p:nvSpPr>
          <p:spPr>
            <a:xfrm>
              <a:off x="4326460" y="3689821"/>
              <a:ext cx="108706" cy="138223"/>
            </a:xfrm>
            <a:prstGeom prst="rect">
              <a:avLst/>
            </a:prstGeom>
            <a:noFill/>
            <a:ln w="12700">
              <a:solidFill>
                <a:srgbClr val="4682A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81" name="Picture 80"/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46450" y="3758932"/>
              <a:ext cx="160020" cy="160020"/>
            </a:xfrm>
            <a:prstGeom prst="rect">
              <a:avLst/>
            </a:prstGeom>
          </p:spPr>
        </p:pic>
        <p:sp>
          <p:nvSpPr>
            <p:cNvPr id="75" name="U-Turn Arrow 74"/>
            <p:cNvSpPr/>
            <p:nvPr/>
          </p:nvSpPr>
          <p:spPr>
            <a:xfrm rot="5400000">
              <a:off x="4994173" y="3741379"/>
              <a:ext cx="151464" cy="207042"/>
            </a:xfrm>
            <a:prstGeom prst="uturnArrow">
              <a:avLst>
                <a:gd name="adj1" fmla="val 8231"/>
                <a:gd name="adj2" fmla="val 13120"/>
                <a:gd name="adj3" fmla="val 16324"/>
                <a:gd name="adj4" fmla="val 43750"/>
                <a:gd name="adj5" fmla="val 100000"/>
              </a:avLst>
            </a:prstGeom>
            <a:solidFill>
              <a:srgbClr val="EA7125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dirty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endParaRPr>
            </a:p>
          </p:txBody>
        </p:sp>
        <p:sp>
          <p:nvSpPr>
            <p:cNvPr id="79" name="Right Arrow 78"/>
            <p:cNvSpPr/>
            <p:nvPr/>
          </p:nvSpPr>
          <p:spPr>
            <a:xfrm>
              <a:off x="4444050" y="3758932"/>
              <a:ext cx="153040" cy="45719"/>
            </a:xfrm>
            <a:prstGeom prst="rightArrow">
              <a:avLst/>
            </a:prstGeom>
            <a:solidFill>
              <a:srgbClr val="EA712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0" name="Right Arrow 79"/>
            <p:cNvSpPr/>
            <p:nvPr/>
          </p:nvSpPr>
          <p:spPr>
            <a:xfrm rot="10800000" flipV="1">
              <a:off x="4435166" y="3886100"/>
              <a:ext cx="153040" cy="45719"/>
            </a:xfrm>
            <a:prstGeom prst="rightArrow">
              <a:avLst/>
            </a:prstGeom>
            <a:solidFill>
              <a:srgbClr val="EA712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S-Blade Detail</a:t>
            </a:r>
          </a:p>
        </p:txBody>
      </p:sp>
      <p:cxnSp>
        <p:nvCxnSpPr>
          <p:cNvPr id="97" name="Straight Arrow Connector 96"/>
          <p:cNvCxnSpPr/>
          <p:nvPr/>
        </p:nvCxnSpPr>
        <p:spPr>
          <a:xfrm flipH="1" flipV="1">
            <a:off x="1914102" y="4736303"/>
            <a:ext cx="278253" cy="574"/>
          </a:xfrm>
          <a:prstGeom prst="straightConnector1">
            <a:avLst/>
          </a:prstGeom>
          <a:ln w="19050">
            <a:solidFill>
              <a:srgbClr val="EC824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2011252" y="4592765"/>
            <a:ext cx="9284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/>
              <a:t>Port status indicators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1397357" y="6158530"/>
            <a:ext cx="157151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/>
              <a:t>Hot Swappable SFP and SFP+, with auto speed and protocol recognition</a:t>
            </a:r>
            <a:endParaRPr lang="en-US" sz="700" dirty="0"/>
          </a:p>
        </p:txBody>
      </p:sp>
      <p:pic>
        <p:nvPicPr>
          <p:cNvPr id="102" name="Picture 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1646381" flipH="1">
            <a:off x="2781085" y="6172249"/>
            <a:ext cx="439724" cy="452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5" name="TextBox 104"/>
          <p:cNvSpPr txBox="1"/>
          <p:nvPr/>
        </p:nvSpPr>
        <p:spPr>
          <a:xfrm>
            <a:off x="3403078" y="6171520"/>
            <a:ext cx="15715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/>
              <a:t>Speeds and protocols selectable by license</a:t>
            </a:r>
            <a:endParaRPr lang="en-US" sz="700" dirty="0"/>
          </a:p>
        </p:txBody>
      </p:sp>
      <p:sp>
        <p:nvSpPr>
          <p:cNvPr id="107" name="Rectangle 106"/>
          <p:cNvSpPr/>
          <p:nvPr/>
        </p:nvSpPr>
        <p:spPr>
          <a:xfrm>
            <a:off x="2746563" y="5120484"/>
            <a:ext cx="1588897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" b="1" dirty="0"/>
              <a:t>Internal and external diagnostics</a:t>
            </a:r>
            <a:endParaRPr lang="en-US" sz="700" dirty="0"/>
          </a:p>
        </p:txBody>
      </p:sp>
      <p:sp>
        <p:nvSpPr>
          <p:cNvPr id="123" name="TextBox 122"/>
          <p:cNvSpPr txBox="1"/>
          <p:nvPr/>
        </p:nvSpPr>
        <p:spPr>
          <a:xfrm>
            <a:off x="2672278" y="5895000"/>
            <a:ext cx="157151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/>
              <a:t>SFP(+)</a:t>
            </a:r>
            <a:endParaRPr lang="en-US" sz="700" dirty="0"/>
          </a:p>
        </p:txBody>
      </p:sp>
      <p:graphicFrame>
        <p:nvGraphicFramePr>
          <p:cNvPr id="53" name="Table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7700517"/>
              </p:ext>
            </p:extLst>
          </p:nvPr>
        </p:nvGraphicFramePr>
        <p:xfrm>
          <a:off x="7163128" y="1327747"/>
          <a:ext cx="3782467" cy="203668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378246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1766"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S-Blade Layer 1 Features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1766">
                <a:tc>
                  <a:txBody>
                    <a:bodyPr/>
                    <a:lstStyle/>
                    <a:p>
                      <a:pPr marL="285750" lvl="0" indent="-28575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Arial" pitchFamily="34" charset="0"/>
                        <a:buNone/>
                        <a:defRPr/>
                      </a:pPr>
                      <a:r>
                        <a:rPr kumimoji="0" lang="en-US" sz="105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48 High Density Ports per Blade</a:t>
                      </a:r>
                      <a:endPara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51766">
                <a:tc>
                  <a:txBody>
                    <a:bodyPr/>
                    <a:lstStyle/>
                    <a:p>
                      <a:pPr marL="285750" lvl="0" indent="-28575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Arial" pitchFamily="34" charset="0"/>
                        <a:buNone/>
                        <a:defRPr/>
                      </a:pPr>
                      <a:r>
                        <a:rPr kumimoji="0" lang="en-US" sz="1050" u="none" strike="noStrike" kern="1200" cap="none" spc="0" normalizeH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Any-Rate Speeds from 1G to 10G on</a:t>
                      </a:r>
                      <a:r>
                        <a:rPr kumimoji="0" lang="en-US" sz="105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All Ports</a:t>
                      </a:r>
                      <a:endParaRPr kumimoji="0" lang="en-US" sz="1050" b="0" i="0" u="none" strike="noStrike" kern="1200" cap="none" spc="0" normalizeH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51766">
                <a:tc>
                  <a:txBody>
                    <a:bodyPr/>
                    <a:lstStyle/>
                    <a:p>
                      <a:pPr marL="285750" lvl="0" indent="-28575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Arial" pitchFamily="34" charset="0"/>
                        <a:buNone/>
                        <a:defRPr/>
                      </a:pPr>
                      <a:r>
                        <a:rPr kumimoji="0" lang="en-US" sz="1050" u="none" strike="noStrike" kern="1200" cap="none" spc="0" normalizeH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Hot-Swappable SFPs with</a:t>
                      </a:r>
                      <a:r>
                        <a:rPr kumimoji="0" lang="en-US" sz="105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Auto Speed and Protocols</a:t>
                      </a:r>
                      <a:endParaRPr kumimoji="0" lang="en-US" sz="1050" b="0" i="0" u="none" strike="noStrike" kern="1200" cap="none" spc="0" normalizeH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51766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sz="1050" dirty="0"/>
                        <a:t>Port,</a:t>
                      </a:r>
                      <a:r>
                        <a:rPr lang="en-US" sz="1050" baseline="0" dirty="0"/>
                        <a:t> Group, Multi-Cast, Port Flap, TAP or Interactive Test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51766">
                <a:tc>
                  <a:txBody>
                    <a:bodyPr/>
                    <a:lstStyle/>
                    <a:p>
                      <a:pPr marL="285750" lvl="0" indent="-28575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Arial" pitchFamily="34" charset="0"/>
                        <a:buNone/>
                        <a:defRPr/>
                      </a:pPr>
                      <a:r>
                        <a:rPr lang="en-US" sz="1050" dirty="0"/>
                        <a:t>Media Conversion</a:t>
                      </a:r>
                      <a:r>
                        <a:rPr lang="en-US" sz="1050" baseline="0" dirty="0"/>
                        <a:t> for</a:t>
                      </a:r>
                      <a:r>
                        <a:rPr lang="en-US" sz="1050" dirty="0"/>
                        <a:t> SM</a:t>
                      </a:r>
                      <a:r>
                        <a:rPr lang="en-US" sz="1050" baseline="0" dirty="0"/>
                        <a:t> Fiber, MM Fiber, or Copper</a:t>
                      </a:r>
                      <a:r>
                        <a:rPr lang="en-US" sz="1050" dirty="0"/>
                        <a:t> </a:t>
                      </a:r>
                      <a:endParaRPr kumimoji="0" lang="en-US" sz="1050" b="0" i="0" u="none" strike="noStrike" kern="1200" cap="none" spc="0" normalizeH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51766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sz="1050" baseline="0" dirty="0"/>
                        <a:t>On-Board Data Generator</a:t>
                      </a:r>
                      <a:endParaRPr lang="en-US" sz="105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1766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sz="1050" dirty="0"/>
                        <a:t>Low </a:t>
                      </a:r>
                      <a:r>
                        <a:rPr lang="en-US" sz="1050" baseline="0" dirty="0"/>
                        <a:t>Latency &lt; 50ns</a:t>
                      </a:r>
                      <a:endParaRPr lang="en-US" sz="105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57" name="Content Placeholder 2"/>
          <p:cNvSpPr txBox="1">
            <a:spLocks/>
          </p:cNvSpPr>
          <p:nvPr/>
        </p:nvSpPr>
        <p:spPr bwMode="auto">
          <a:xfrm>
            <a:off x="886968" y="1417320"/>
            <a:ext cx="4773829" cy="1676591"/>
          </a:xfrm>
          <a:prstGeom prst="rect">
            <a:avLst/>
          </a:prstGeom>
          <a:ln w="3175" cap="flat" cmpd="sng" algn="ctr">
            <a:noFill/>
            <a:prstDash val="solid"/>
            <a:round/>
            <a:headEnd type="none" w="med" len="med"/>
            <a:tailEnd type="triangl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defTabSz="457200" rtl="0" eaLnBrk="1" fontAlgn="base" hangingPunct="1">
              <a:spcBef>
                <a:spcPts val="100"/>
              </a:spcBef>
              <a:spcAft>
                <a:spcPts val="800"/>
              </a:spcAft>
              <a:buClr>
                <a:srgbClr val="558ED5"/>
              </a:buClr>
              <a:buFont typeface="Arial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defRPr>
            </a:lvl1pPr>
            <a:lvl2pPr marL="460375" indent="-3175" algn="l" defTabSz="457200" rtl="0" eaLnBrk="1" fontAlgn="base" hangingPunct="1">
              <a:spcBef>
                <a:spcPts val="100"/>
              </a:spcBef>
              <a:spcAft>
                <a:spcPts val="800"/>
              </a:spcAft>
              <a:defRPr sz="20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2pPr>
            <a:lvl3pPr marL="685800" indent="-228600" algn="l" defTabSz="457200" rtl="0" eaLnBrk="1" fontAlgn="base" hangingPunct="1">
              <a:spcBef>
                <a:spcPts val="100"/>
              </a:spcBef>
              <a:spcAft>
                <a:spcPts val="800"/>
              </a:spcAft>
              <a:buClr>
                <a:srgbClr val="558ED5"/>
              </a:buClr>
              <a:buFont typeface="Lucida Grande" pitchFamily="-84" charset="0"/>
              <a:buChar char="-"/>
              <a:defRPr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3pPr>
            <a:lvl4pPr marL="914400" indent="0" algn="l" defTabSz="457200" rtl="0" eaLnBrk="1" fontAlgn="base" hangingPunct="1">
              <a:spcBef>
                <a:spcPts val="100"/>
              </a:spcBef>
              <a:spcAft>
                <a:spcPts val="800"/>
              </a:spcAft>
              <a:defRPr sz="16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4pPr>
            <a:lvl5pPr marL="1144588" indent="-1588" algn="l" defTabSz="457200" rtl="0" eaLnBrk="1" fontAlgn="base" hangingPunct="1">
              <a:spcBef>
                <a:spcPts val="100"/>
              </a:spcBef>
              <a:spcAft>
                <a:spcPts val="800"/>
              </a:spcAft>
              <a:defRPr sz="14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400"/>
              </a:spcAft>
              <a:buClrTx/>
            </a:pPr>
            <a:r>
              <a:rPr lang="en-US" sz="16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1-slot (48 ports, 1G to 10G on any port)</a:t>
            </a:r>
          </a:p>
          <a:p>
            <a:pPr>
              <a:spcAft>
                <a:spcPts val="400"/>
              </a:spcAft>
              <a:buClrTx/>
            </a:pPr>
            <a:r>
              <a:rPr lang="en-US" sz="16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Layer 1 functionality on all ports</a:t>
            </a:r>
          </a:p>
          <a:p>
            <a:pPr>
              <a:spcAft>
                <a:spcPts val="400"/>
              </a:spcAft>
              <a:buClrTx/>
            </a:pPr>
            <a:r>
              <a:rPr lang="en-US" sz="16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1/10G Ethernet, 1/2/4/8G FC, OC-48-192</a:t>
            </a:r>
          </a:p>
        </p:txBody>
      </p:sp>
      <p:pic>
        <p:nvPicPr>
          <p:cNvPr id="55" name="Picture 4"/>
          <p:cNvPicPr>
            <a:picLocks noChangeAspect="1" noChangeArrowheads="1"/>
          </p:cNvPicPr>
          <p:nvPr/>
        </p:nvPicPr>
        <p:blipFill>
          <a:blip r:embed="rId6" cstate="screen">
            <a:duotone>
              <a:prstClr val="black"/>
              <a:srgbClr val="0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8217" y="5322441"/>
            <a:ext cx="3646254" cy="3584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3" name="Rectangle 92"/>
          <p:cNvSpPr/>
          <p:nvPr/>
        </p:nvSpPr>
        <p:spPr>
          <a:xfrm>
            <a:off x="1928323" y="5347362"/>
            <a:ext cx="115170" cy="228600"/>
          </a:xfrm>
          <a:prstGeom prst="rect">
            <a:avLst/>
          </a:prstGeom>
          <a:solidFill>
            <a:srgbClr val="65C60D">
              <a:alpha val="50980"/>
            </a:srgbClr>
          </a:solidFill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DFFBC5"/>
              </a:solidFill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4654610" y="4636767"/>
            <a:ext cx="14221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700" b="1" dirty="0"/>
              <a:t>Data Generator / any port</a:t>
            </a:r>
          </a:p>
          <a:p>
            <a:pPr algn="ctr"/>
            <a:r>
              <a:rPr lang="en-US" sz="700" b="1" dirty="0"/>
              <a:t>for infrastructure verification</a:t>
            </a:r>
            <a:endParaRPr lang="en-US" sz="700" dirty="0"/>
          </a:p>
        </p:txBody>
      </p:sp>
      <p:grpSp>
        <p:nvGrpSpPr>
          <p:cNvPr id="6" name="Group 5"/>
          <p:cNvGrpSpPr/>
          <p:nvPr/>
        </p:nvGrpSpPr>
        <p:grpSpPr>
          <a:xfrm>
            <a:off x="7163128" y="3598491"/>
            <a:ext cx="1891233" cy="1106063"/>
            <a:chOff x="5124450" y="3673426"/>
            <a:chExt cx="1891233" cy="1106063"/>
          </a:xfrm>
        </p:grpSpPr>
        <p:sp>
          <p:nvSpPr>
            <p:cNvPr id="18" name="Rectangle 17"/>
            <p:cNvSpPr/>
            <p:nvPr/>
          </p:nvSpPr>
          <p:spPr>
            <a:xfrm>
              <a:off x="5124450" y="3673426"/>
              <a:ext cx="1828800" cy="1106063"/>
            </a:xfrm>
            <a:prstGeom prst="rect">
              <a:avLst/>
            </a:prstGeom>
            <a:solidFill>
              <a:srgbClr val="C2D8E4"/>
            </a:solidFill>
            <a:ln w="3175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5216696" y="4405561"/>
              <a:ext cx="1798987" cy="301752"/>
              <a:chOff x="5216696" y="3821283"/>
              <a:chExt cx="1798987" cy="301752"/>
            </a:xfrm>
          </p:grpSpPr>
          <p:pic>
            <p:nvPicPr>
              <p:cNvPr id="58" name="Picture 57"/>
              <p:cNvPicPr/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16696" y="3821283"/>
                <a:ext cx="301752" cy="301752"/>
              </a:xfrm>
              <a:prstGeom prst="rect">
                <a:avLst/>
              </a:prstGeom>
              <a:ln>
                <a:noFill/>
              </a:ln>
              <a:effectLst>
                <a:outerShdw blurRad="254000" dist="76200" dir="2700000" sx="80000" sy="8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67" name="Rectangle 66"/>
              <p:cNvSpPr/>
              <p:nvPr/>
            </p:nvSpPr>
            <p:spPr>
              <a:xfrm>
                <a:off x="5533332" y="3859757"/>
                <a:ext cx="1482351" cy="2339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40005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800" b="1" dirty="0"/>
                  <a:t>Switch</a:t>
                </a:r>
                <a:endParaRPr lang="en-US" sz="800" dirty="0">
                  <a:latin typeface="Calibri"/>
                  <a:ea typeface="Calibri"/>
                  <a:cs typeface="Times New Roman"/>
                </a:endParaRPr>
              </a:p>
            </p:txBody>
          </p:sp>
        </p:grpSp>
        <p:grpSp>
          <p:nvGrpSpPr>
            <p:cNvPr id="4" name="Group 3"/>
            <p:cNvGrpSpPr/>
            <p:nvPr/>
          </p:nvGrpSpPr>
          <p:grpSpPr>
            <a:xfrm>
              <a:off x="5216696" y="4056839"/>
              <a:ext cx="1798987" cy="301752"/>
              <a:chOff x="5216696" y="4199908"/>
              <a:chExt cx="1798987" cy="301752"/>
            </a:xfrm>
          </p:grpSpPr>
          <p:pic>
            <p:nvPicPr>
              <p:cNvPr id="64" name="Picture 63"/>
              <p:cNvPicPr/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16696" y="4199908"/>
                <a:ext cx="301752" cy="301752"/>
              </a:xfrm>
              <a:prstGeom prst="rect">
                <a:avLst/>
              </a:prstGeom>
              <a:ln>
                <a:noFill/>
              </a:ln>
              <a:effectLst>
                <a:outerShdw blurRad="254000" dist="76200" dir="2700000" sx="80000" sy="8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12" name="Rectangle 11"/>
              <p:cNvSpPr/>
              <p:nvPr/>
            </p:nvSpPr>
            <p:spPr>
              <a:xfrm>
                <a:off x="5533332" y="4243062"/>
                <a:ext cx="1482351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800" b="1" dirty="0"/>
                  <a:t>Tap</a:t>
                </a:r>
                <a:endParaRPr lang="en-US" sz="800" dirty="0"/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5216696" y="3708116"/>
              <a:ext cx="1798987" cy="301752"/>
              <a:chOff x="5216696" y="4560067"/>
              <a:chExt cx="1798987" cy="301752"/>
            </a:xfrm>
          </p:grpSpPr>
          <p:pic>
            <p:nvPicPr>
              <p:cNvPr id="66" name="Picture 65"/>
              <p:cNvPicPr/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16696" y="4560067"/>
                <a:ext cx="301752" cy="301752"/>
              </a:xfrm>
              <a:prstGeom prst="rect">
                <a:avLst/>
              </a:prstGeom>
              <a:ln>
                <a:noFill/>
              </a:ln>
              <a:effectLst>
                <a:outerShdw blurRad="254000" dist="76200" dir="2700000" sx="80000" sy="8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54" name="Rectangle 53"/>
              <p:cNvSpPr/>
              <p:nvPr/>
            </p:nvSpPr>
            <p:spPr>
              <a:xfrm>
                <a:off x="5533332" y="4603221"/>
                <a:ext cx="1482351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800" b="1" dirty="0"/>
                  <a:t>Replication</a:t>
                </a:r>
                <a:endParaRPr lang="en-US" sz="800" dirty="0"/>
              </a:p>
            </p:txBody>
          </p:sp>
        </p:grpSp>
      </p:grpSp>
      <p:sp>
        <p:nvSpPr>
          <p:cNvPr id="69" name="Isosceles Triangle 68"/>
          <p:cNvSpPr/>
          <p:nvPr/>
        </p:nvSpPr>
        <p:spPr>
          <a:xfrm rot="9085036">
            <a:off x="1589219" y="4549683"/>
            <a:ext cx="420829" cy="827166"/>
          </a:xfrm>
          <a:prstGeom prst="triangle">
            <a:avLst>
              <a:gd name="adj" fmla="val 53105"/>
            </a:avLst>
          </a:prstGeom>
          <a:gradFill>
            <a:gsLst>
              <a:gs pos="833">
                <a:srgbClr val="65C60D">
                  <a:alpha val="50000"/>
                </a:srgbClr>
              </a:gs>
              <a:gs pos="15000">
                <a:srgbClr val="65C60D">
                  <a:alpha val="50000"/>
                </a:srgbClr>
              </a:gs>
              <a:gs pos="40000">
                <a:srgbClr val="90F236">
                  <a:alpha val="21961"/>
                </a:srgbClr>
              </a:gs>
              <a:gs pos="87000">
                <a:srgbClr val="EDFDDF"/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6" name="Group 15"/>
          <p:cNvGrpSpPr/>
          <p:nvPr/>
        </p:nvGrpSpPr>
        <p:grpSpPr>
          <a:xfrm>
            <a:off x="1319458" y="3972620"/>
            <a:ext cx="496163" cy="1091262"/>
            <a:chOff x="238051" y="4019012"/>
            <a:chExt cx="496163" cy="1091262"/>
          </a:xfrm>
        </p:grpSpPr>
        <p:sp>
          <p:nvSpPr>
            <p:cNvPr id="59" name="Rectangle 58"/>
            <p:cNvSpPr/>
            <p:nvPr/>
          </p:nvSpPr>
          <p:spPr>
            <a:xfrm>
              <a:off x="244414" y="4189718"/>
              <a:ext cx="489800" cy="27564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4682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60" name="Rectangle 59"/>
            <p:cNvSpPr/>
            <p:nvPr/>
          </p:nvSpPr>
          <p:spPr>
            <a:xfrm>
              <a:off x="244414" y="4660069"/>
              <a:ext cx="489800" cy="268567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4682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61" name="Rectangle 60"/>
            <p:cNvSpPr/>
            <p:nvPr/>
          </p:nvSpPr>
          <p:spPr>
            <a:xfrm>
              <a:off x="244413" y="4189718"/>
              <a:ext cx="489800" cy="738918"/>
            </a:xfrm>
            <a:prstGeom prst="rect">
              <a:avLst/>
            </a:prstGeom>
            <a:solidFill>
              <a:srgbClr val="65C60D">
                <a:alpha val="39000"/>
              </a:srgbClr>
            </a:solidFill>
            <a:ln w="12700">
              <a:solidFill>
                <a:srgbClr val="4682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238052" y="4019012"/>
              <a:ext cx="496161" cy="200055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" dirty="0"/>
                <a:t>Port 1</a:t>
              </a: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238051" y="4910219"/>
              <a:ext cx="496162" cy="200055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" dirty="0"/>
                <a:t>Port 2</a:t>
              </a:r>
            </a:p>
          </p:txBody>
        </p:sp>
        <p:grpSp>
          <p:nvGrpSpPr>
            <p:cNvPr id="8" name="Group 27"/>
            <p:cNvGrpSpPr/>
            <p:nvPr/>
          </p:nvGrpSpPr>
          <p:grpSpPr>
            <a:xfrm>
              <a:off x="257134" y="4491442"/>
              <a:ext cx="464354" cy="135467"/>
              <a:chOff x="2531706" y="1931437"/>
              <a:chExt cx="1063690" cy="317241"/>
            </a:xfrm>
          </p:grpSpPr>
          <p:sp>
            <p:nvSpPr>
              <p:cNvPr id="70" name="Flowchart: Extract 69"/>
              <p:cNvSpPr/>
              <p:nvPr/>
            </p:nvSpPr>
            <p:spPr>
              <a:xfrm>
                <a:off x="2780522" y="1931437"/>
                <a:ext cx="298580" cy="317241"/>
              </a:xfrm>
              <a:prstGeom prst="flowChartExtract">
                <a:avLst/>
              </a:prstGeom>
              <a:solidFill>
                <a:srgbClr val="92D050"/>
              </a:solidFill>
              <a:ln w="12700">
                <a:solidFill>
                  <a:srgbClr val="4682A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00" dirty="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71" name="Flowchart: Merge 70"/>
              <p:cNvSpPr/>
              <p:nvPr/>
            </p:nvSpPr>
            <p:spPr>
              <a:xfrm>
                <a:off x="3047999" y="1931439"/>
                <a:ext cx="279918" cy="307911"/>
              </a:xfrm>
              <a:prstGeom prst="flowChartMerge">
                <a:avLst/>
              </a:prstGeom>
              <a:solidFill>
                <a:srgbClr val="92D050"/>
              </a:solidFill>
              <a:ln w="12700">
                <a:solidFill>
                  <a:srgbClr val="4682A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00" dirty="0">
                    <a:solidFill>
                      <a:schemeClr val="tx1"/>
                    </a:solidFill>
                  </a:rPr>
                  <a:t>2</a:t>
                </a:r>
              </a:p>
            </p:txBody>
          </p:sp>
          <p:sp>
            <p:nvSpPr>
              <p:cNvPr id="72" name="Flowchart: Merge 71"/>
              <p:cNvSpPr/>
              <p:nvPr/>
            </p:nvSpPr>
            <p:spPr>
              <a:xfrm>
                <a:off x="2531706" y="1931437"/>
                <a:ext cx="279919" cy="307911"/>
              </a:xfrm>
              <a:prstGeom prst="flowChartMerge">
                <a:avLst/>
              </a:prstGeom>
              <a:solidFill>
                <a:srgbClr val="FFFF00"/>
              </a:solidFill>
              <a:ln w="12700">
                <a:solidFill>
                  <a:srgbClr val="4682A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00" dirty="0">
                    <a:solidFill>
                      <a:schemeClr val="tx1"/>
                    </a:solidFill>
                  </a:rPr>
                  <a:t>2</a:t>
                </a:r>
              </a:p>
            </p:txBody>
          </p:sp>
          <p:sp>
            <p:nvSpPr>
              <p:cNvPr id="76" name="Flowchart: Extract 75"/>
              <p:cNvSpPr/>
              <p:nvPr/>
            </p:nvSpPr>
            <p:spPr>
              <a:xfrm>
                <a:off x="3296816" y="1931437"/>
                <a:ext cx="298580" cy="317241"/>
              </a:xfrm>
              <a:prstGeom prst="flowChartExtract">
                <a:avLst/>
              </a:prstGeom>
              <a:solidFill>
                <a:srgbClr val="FFFF00"/>
              </a:solidFill>
              <a:ln w="12700">
                <a:solidFill>
                  <a:srgbClr val="4682A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00" dirty="0">
                    <a:solidFill>
                      <a:schemeClr val="tx1"/>
                    </a:solidFill>
                  </a:rPr>
                  <a:t>1</a:t>
                </a:r>
              </a:p>
            </p:txBody>
          </p:sp>
        </p:grpSp>
        <p:sp>
          <p:nvSpPr>
            <p:cNvPr id="65" name="TextBox 64"/>
            <p:cNvSpPr txBox="1"/>
            <p:nvPr/>
          </p:nvSpPr>
          <p:spPr>
            <a:xfrm>
              <a:off x="335587" y="4238978"/>
              <a:ext cx="333746" cy="184666"/>
            </a:xfrm>
            <a:prstGeom prst="rect">
              <a:avLst/>
            </a:prstGeom>
            <a:noFill/>
            <a:ln w="12700">
              <a:solidFill>
                <a:srgbClr val="4682A5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600" dirty="0"/>
                <a:t>SFP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335587" y="4696697"/>
              <a:ext cx="333746" cy="184666"/>
            </a:xfrm>
            <a:prstGeom prst="rect">
              <a:avLst/>
            </a:prstGeom>
            <a:noFill/>
            <a:ln w="12700">
              <a:solidFill>
                <a:srgbClr val="4682A5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600" dirty="0"/>
                <a:t>SFP</a:t>
              </a:r>
            </a:p>
          </p:txBody>
        </p:sp>
      </p:grpSp>
      <p:cxnSp>
        <p:nvCxnSpPr>
          <p:cNvPr id="82" name="Straight Arrow Connector 81"/>
          <p:cNvCxnSpPr/>
          <p:nvPr/>
        </p:nvCxnSpPr>
        <p:spPr>
          <a:xfrm flipV="1">
            <a:off x="3430869" y="5557211"/>
            <a:ext cx="0" cy="367114"/>
          </a:xfrm>
          <a:prstGeom prst="straightConnector1">
            <a:avLst/>
          </a:prstGeom>
          <a:ln w="3175" cap="flat" cmpd="sng" algn="ctr">
            <a:solidFill>
              <a:srgbClr val="4D4D4D"/>
            </a:solidFill>
            <a:prstDash val="solid"/>
            <a:round/>
            <a:headEnd type="none" w="med" len="med"/>
            <a:tailEnd type="triangl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/>
          <p:nvPr/>
        </p:nvCxnSpPr>
        <p:spPr>
          <a:xfrm flipH="1" flipV="1">
            <a:off x="2711055" y="5557211"/>
            <a:ext cx="723166" cy="363982"/>
          </a:xfrm>
          <a:prstGeom prst="straightConnector1">
            <a:avLst/>
          </a:prstGeom>
          <a:ln w="3175" cap="flat" cmpd="sng" algn="ctr">
            <a:solidFill>
              <a:srgbClr val="4D4D4D"/>
            </a:solidFill>
            <a:prstDash val="solid"/>
            <a:round/>
            <a:headEnd type="none" w="med" len="med"/>
            <a:tailEnd type="triangl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3423373" y="5557211"/>
            <a:ext cx="688682" cy="363982"/>
          </a:xfrm>
          <a:prstGeom prst="straightConnector1">
            <a:avLst/>
          </a:prstGeom>
          <a:ln w="3175" cap="flat" cmpd="sng" algn="ctr">
            <a:solidFill>
              <a:srgbClr val="4D4D4D"/>
            </a:solidFill>
            <a:prstDash val="solid"/>
            <a:round/>
            <a:headEnd type="none" w="med" len="med"/>
            <a:tailEnd type="triangl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7165882" y="4916436"/>
            <a:ext cx="2878278" cy="430887"/>
          </a:xfrm>
          <a:prstGeom prst="rect">
            <a:avLst/>
          </a:prstGeom>
          <a:solidFill>
            <a:srgbClr val="65C60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1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algn="l"/>
            <a:r>
              <a:rPr lang="en-US" dirty="0"/>
              <a:t>For use in 3901, 3903, and 3912 chassis</a:t>
            </a:r>
          </a:p>
          <a:p>
            <a:pPr algn="l"/>
            <a:r>
              <a:rPr lang="en-US" dirty="0"/>
              <a:t>Primary or backup controller capable</a:t>
            </a:r>
          </a:p>
        </p:txBody>
      </p:sp>
    </p:spTree>
    <p:extLst>
      <p:ext uri="{BB962C8B-B14F-4D97-AF65-F5344CB8AC3E}">
        <p14:creationId xmlns:p14="http://schemas.microsoft.com/office/powerpoint/2010/main" val="2928733008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1513793" y="5211781"/>
            <a:ext cx="3648456" cy="401438"/>
            <a:chOff x="438912" y="5042011"/>
            <a:chExt cx="3648456" cy="401438"/>
          </a:xfrm>
        </p:grpSpPr>
        <p:grpSp>
          <p:nvGrpSpPr>
            <p:cNvPr id="15" name="Group 14"/>
            <p:cNvGrpSpPr/>
            <p:nvPr/>
          </p:nvGrpSpPr>
          <p:grpSpPr>
            <a:xfrm>
              <a:off x="438912" y="5042011"/>
              <a:ext cx="3648456" cy="401438"/>
              <a:chOff x="438912" y="5042011"/>
              <a:chExt cx="3648456" cy="401438"/>
            </a:xfrm>
          </p:grpSpPr>
          <p:pic>
            <p:nvPicPr>
              <p:cNvPr id="2053" name="Picture 5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438912" y="5042011"/>
                <a:ext cx="3648456" cy="401438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1007" y="5065922"/>
                <a:ext cx="533393" cy="95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1007" y="5075435"/>
              <a:ext cx="369683" cy="76223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T-Blade Detail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148678" y="5724502"/>
            <a:ext cx="68717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/>
              <a:t>SFP(+)</a:t>
            </a:r>
            <a:endParaRPr lang="en-US" sz="700" dirty="0"/>
          </a:p>
        </p:txBody>
      </p:sp>
      <p:sp>
        <p:nvSpPr>
          <p:cNvPr id="35" name="TextBox 34"/>
          <p:cNvSpPr txBox="1"/>
          <p:nvPr/>
        </p:nvSpPr>
        <p:spPr>
          <a:xfrm>
            <a:off x="2099174" y="5724502"/>
            <a:ext cx="119412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/>
              <a:t>SFP(+)</a:t>
            </a:r>
            <a:endParaRPr lang="en-US" sz="700" dirty="0"/>
          </a:p>
        </p:txBody>
      </p:sp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886968" y="1417320"/>
            <a:ext cx="4261694" cy="1676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defTabSz="457200" rtl="0" eaLnBrk="1" fontAlgn="base" hangingPunct="1">
              <a:spcBef>
                <a:spcPts val="100"/>
              </a:spcBef>
              <a:spcAft>
                <a:spcPts val="800"/>
              </a:spcAft>
              <a:buClr>
                <a:srgbClr val="558ED5"/>
              </a:buClr>
              <a:buFont typeface="Arial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defRPr>
            </a:lvl1pPr>
            <a:lvl2pPr marL="460375" indent="-3175" algn="l" defTabSz="457200" rtl="0" eaLnBrk="1" fontAlgn="base" hangingPunct="1">
              <a:spcBef>
                <a:spcPts val="100"/>
              </a:spcBef>
              <a:spcAft>
                <a:spcPts val="800"/>
              </a:spcAft>
              <a:defRPr sz="20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2pPr>
            <a:lvl3pPr marL="685800" indent="-228600" algn="l" defTabSz="457200" rtl="0" eaLnBrk="1" fontAlgn="base" hangingPunct="1">
              <a:spcBef>
                <a:spcPts val="100"/>
              </a:spcBef>
              <a:spcAft>
                <a:spcPts val="800"/>
              </a:spcAft>
              <a:buClr>
                <a:srgbClr val="558ED5"/>
              </a:buClr>
              <a:buFont typeface="Lucida Grande" pitchFamily="-84" charset="0"/>
              <a:buChar char="-"/>
              <a:defRPr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3pPr>
            <a:lvl4pPr marL="914400" indent="0" algn="l" defTabSz="457200" rtl="0" eaLnBrk="1" fontAlgn="base" hangingPunct="1">
              <a:spcBef>
                <a:spcPts val="100"/>
              </a:spcBef>
              <a:spcAft>
                <a:spcPts val="800"/>
              </a:spcAft>
              <a:defRPr sz="16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4pPr>
            <a:lvl5pPr marL="1144588" indent="-1588" algn="l" defTabSz="457200" rtl="0" eaLnBrk="1" fontAlgn="base" hangingPunct="1">
              <a:spcBef>
                <a:spcPts val="100"/>
              </a:spcBef>
              <a:spcAft>
                <a:spcPts val="800"/>
              </a:spcAft>
              <a:defRPr sz="14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400"/>
              </a:spcAft>
              <a:buClrTx/>
            </a:pPr>
            <a:r>
              <a:rPr lang="en-US" sz="16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1-slot (up to 48 ports, 32-1/10G &amp; 4-40G)</a:t>
            </a:r>
          </a:p>
          <a:p>
            <a:pPr>
              <a:spcAft>
                <a:spcPts val="400"/>
              </a:spcAft>
              <a:buClrTx/>
            </a:pPr>
            <a:r>
              <a:rPr lang="en-US" sz="16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Layer 2-4 functionality on all ports</a:t>
            </a:r>
          </a:p>
          <a:p>
            <a:pPr>
              <a:spcAft>
                <a:spcPts val="400"/>
              </a:spcAft>
              <a:buClrTx/>
            </a:pPr>
            <a:r>
              <a:rPr lang="en-US" sz="16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1/10/40G Ethernet </a:t>
            </a:r>
          </a:p>
        </p:txBody>
      </p:sp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2799727"/>
              </p:ext>
            </p:extLst>
          </p:nvPr>
        </p:nvGraphicFramePr>
        <p:xfrm>
          <a:off x="7140716" y="1297953"/>
          <a:ext cx="4093561" cy="17830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40935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4167"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T-Blade Layer 2-4 Features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2986">
                <a:tc>
                  <a:txBody>
                    <a:bodyPr/>
                    <a:lstStyle/>
                    <a:p>
                      <a:pPr marL="285750" lvl="0" indent="-28575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Arial" pitchFamily="34" charset="0"/>
                        <a:buNone/>
                        <a:defRPr/>
                      </a:pPr>
                      <a:r>
                        <a:rPr kumimoji="0" lang="en-US" sz="105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48 High Density Ports per Blade (32 SFP+ 4 QSFP+)</a:t>
                      </a:r>
                      <a:endPara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32986">
                <a:tc>
                  <a:txBody>
                    <a:bodyPr/>
                    <a:lstStyle/>
                    <a:p>
                      <a:pPr marL="285750" lvl="0" indent="-28575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Arial" pitchFamily="34" charset="0"/>
                        <a:buNone/>
                        <a:defRPr/>
                      </a:pPr>
                      <a:r>
                        <a:rPr kumimoji="0" lang="en-US" sz="1050" u="none" strike="noStrike" kern="1200" cap="none" spc="0" normalizeH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Speeds: 32 - 1/10G, </a:t>
                      </a:r>
                      <a:r>
                        <a:rPr kumimoji="0" lang="en-US" sz="1050" u="none" strike="noStrike" kern="1200" cap="none" spc="0" normalizeH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4 - </a:t>
                      </a:r>
                      <a:r>
                        <a:rPr kumimoji="0" lang="en-US" sz="1050" u="none" strike="noStrike" kern="1200" cap="none" spc="0" normalizeH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40G or 48 - 1/10G</a:t>
                      </a:r>
                      <a:endParaRPr kumimoji="0" lang="en-US" sz="1050" b="0" i="0" u="none" strike="noStrike" kern="1200" cap="none" spc="0" normalizeH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32986">
                <a:tc>
                  <a:txBody>
                    <a:bodyPr/>
                    <a:lstStyle/>
                    <a:p>
                      <a:pPr marL="285750" lvl="0" indent="-28575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Arial" pitchFamily="34" charset="0"/>
                        <a:buNone/>
                        <a:defRPr/>
                      </a:pPr>
                      <a:r>
                        <a:rPr kumimoji="0" lang="en-US" sz="1050" u="none" strike="noStrike" kern="1200" cap="none" spc="0" normalizeH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Hot-Swappable SFPs - QSFPs</a:t>
                      </a:r>
                      <a:endParaRPr kumimoji="0" lang="en-US" sz="1050" b="0" i="0" u="none" strike="noStrike" kern="1200" cap="none" spc="0" normalizeH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32986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sz="1050" dirty="0"/>
                        <a:t>Layer 2-4 Intelligence, All Functions (shown below) on All Ports</a:t>
                      </a:r>
                      <a:endParaRPr lang="en-US" sz="1050" baseline="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32986">
                <a:tc>
                  <a:txBody>
                    <a:bodyPr/>
                    <a:lstStyle/>
                    <a:p>
                      <a:pPr marL="285750" lvl="0" indent="-28575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Arial" pitchFamily="34" charset="0"/>
                        <a:buNone/>
                        <a:defRPr/>
                      </a:pPr>
                      <a:r>
                        <a:rPr lang="en-US" sz="1050" dirty="0"/>
                        <a:t>Media Conversion</a:t>
                      </a:r>
                      <a:r>
                        <a:rPr lang="en-US" sz="1050" baseline="0" dirty="0"/>
                        <a:t> for</a:t>
                      </a:r>
                      <a:r>
                        <a:rPr lang="en-US" sz="1050" dirty="0"/>
                        <a:t> SM</a:t>
                      </a:r>
                      <a:r>
                        <a:rPr lang="en-US" sz="1050" baseline="0" dirty="0"/>
                        <a:t> Fiber, MM Fiber, or Copper</a:t>
                      </a:r>
                      <a:r>
                        <a:rPr lang="en-US" sz="1050" dirty="0"/>
                        <a:t> </a:t>
                      </a:r>
                      <a:endParaRPr kumimoji="0" lang="en-US" sz="1050" b="0" i="0" u="none" strike="noStrike" kern="1200" cap="none" spc="0" normalizeH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32986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sz="1050" dirty="0"/>
                        <a:t>Deterministic</a:t>
                      </a:r>
                      <a:r>
                        <a:rPr lang="en-US" sz="1050" baseline="0" dirty="0"/>
                        <a:t> </a:t>
                      </a:r>
                      <a:r>
                        <a:rPr lang="en-US" sz="1050" dirty="0"/>
                        <a:t>Low</a:t>
                      </a:r>
                      <a:r>
                        <a:rPr lang="en-US" sz="1050" baseline="0" dirty="0"/>
                        <a:t> Latency (typical &lt;500ns)</a:t>
                      </a:r>
                      <a:endParaRPr lang="en-US" sz="105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0" name="TextBox 39"/>
          <p:cNvSpPr txBox="1"/>
          <p:nvPr/>
        </p:nvSpPr>
        <p:spPr>
          <a:xfrm>
            <a:off x="1919158" y="6213604"/>
            <a:ext cx="157151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/>
              <a:t>Hot Swappable SFP, QSFP, with auto speed and protocol recognition</a:t>
            </a:r>
            <a:endParaRPr lang="en-US" sz="700" dirty="0"/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1555711" y="6141598"/>
            <a:ext cx="439724" cy="452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2" name="Rectangle 61"/>
          <p:cNvSpPr/>
          <p:nvPr/>
        </p:nvSpPr>
        <p:spPr>
          <a:xfrm flipH="1">
            <a:off x="2206619" y="5273997"/>
            <a:ext cx="118872" cy="237744"/>
          </a:xfrm>
          <a:prstGeom prst="rect">
            <a:avLst/>
          </a:prstGeom>
          <a:solidFill>
            <a:srgbClr val="65C60D">
              <a:alpha val="50980"/>
            </a:srgbClr>
          </a:solidFill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DFFBC5"/>
              </a:solidFill>
            </a:endParaRPr>
          </a:p>
        </p:txBody>
      </p:sp>
      <p:cxnSp>
        <p:nvCxnSpPr>
          <p:cNvPr id="63" name="Straight Arrow Connector 62"/>
          <p:cNvCxnSpPr/>
          <p:nvPr/>
        </p:nvCxnSpPr>
        <p:spPr>
          <a:xfrm flipH="1" flipV="1">
            <a:off x="2179282" y="4689735"/>
            <a:ext cx="278253" cy="574"/>
          </a:xfrm>
          <a:prstGeom prst="straightConnector1">
            <a:avLst/>
          </a:prstGeom>
          <a:ln w="19050">
            <a:solidFill>
              <a:srgbClr val="EC824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2276432" y="4546197"/>
            <a:ext cx="9284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/>
              <a:t>Port status indicators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56132" y="6151470"/>
            <a:ext cx="588962" cy="466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Rectangle 45"/>
          <p:cNvSpPr/>
          <p:nvPr/>
        </p:nvSpPr>
        <p:spPr>
          <a:xfrm>
            <a:off x="1556847" y="5724502"/>
            <a:ext cx="695325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00" b="1" dirty="0"/>
              <a:t>1PPS Ports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7151349" y="3181521"/>
            <a:ext cx="2113731" cy="3066666"/>
            <a:chOff x="4851741" y="2905128"/>
            <a:chExt cx="2113731" cy="3066666"/>
          </a:xfrm>
        </p:grpSpPr>
        <p:sp>
          <p:nvSpPr>
            <p:cNvPr id="71" name="Rectangle 70"/>
            <p:cNvSpPr/>
            <p:nvPr/>
          </p:nvSpPr>
          <p:spPr>
            <a:xfrm>
              <a:off x="4851741" y="2905128"/>
              <a:ext cx="1828800" cy="3066666"/>
            </a:xfrm>
            <a:prstGeom prst="rect">
              <a:avLst/>
            </a:prstGeom>
            <a:solidFill>
              <a:srgbClr val="C2D8E4"/>
            </a:solidFill>
            <a:ln w="3175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4928739" y="2956675"/>
              <a:ext cx="2036732" cy="301752"/>
              <a:chOff x="4928739" y="2956675"/>
              <a:chExt cx="2036732" cy="301752"/>
            </a:xfrm>
          </p:grpSpPr>
          <p:pic>
            <p:nvPicPr>
              <p:cNvPr id="72" name="Picture 71"/>
              <p:cNvPicPr/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28739" y="2956675"/>
                <a:ext cx="301752" cy="301752"/>
              </a:xfrm>
              <a:prstGeom prst="rect">
                <a:avLst/>
              </a:prstGeom>
              <a:ln>
                <a:noFill/>
              </a:ln>
              <a:effectLst>
                <a:outerShdw blurRad="254000" dist="76200" dir="2700000" sx="80000" sy="8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79" name="Rectangle 78"/>
              <p:cNvSpPr/>
              <p:nvPr/>
            </p:nvSpPr>
            <p:spPr>
              <a:xfrm>
                <a:off x="5263183" y="2999829"/>
                <a:ext cx="1702288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800" b="1" dirty="0"/>
                  <a:t>Packet Generation</a:t>
                </a:r>
                <a:endParaRPr lang="en-US" sz="800" dirty="0"/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4928739" y="3292063"/>
              <a:ext cx="2036733" cy="301752"/>
              <a:chOff x="4928739" y="3290990"/>
              <a:chExt cx="2036733" cy="301752"/>
            </a:xfrm>
          </p:grpSpPr>
          <p:pic>
            <p:nvPicPr>
              <p:cNvPr id="73" name="Picture 72"/>
              <p:cNvPicPr/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28739" y="3290990"/>
                <a:ext cx="301752" cy="301752"/>
              </a:xfrm>
              <a:prstGeom prst="rect">
                <a:avLst/>
              </a:prstGeom>
              <a:ln>
                <a:noFill/>
              </a:ln>
              <a:effectLst>
                <a:outerShdw blurRad="254000" dist="76200" dir="2700000" sx="80000" sy="8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80" name="Rectangle 79"/>
              <p:cNvSpPr/>
              <p:nvPr/>
            </p:nvSpPr>
            <p:spPr>
              <a:xfrm>
                <a:off x="5263184" y="3334144"/>
                <a:ext cx="1702288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800" b="1" dirty="0"/>
                  <a:t>Impairment</a:t>
                </a:r>
                <a:endParaRPr lang="en-US" sz="800" dirty="0"/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4928739" y="3627451"/>
              <a:ext cx="1971259" cy="301752"/>
              <a:chOff x="4928739" y="3625305"/>
              <a:chExt cx="1971259" cy="301752"/>
            </a:xfrm>
          </p:grpSpPr>
          <p:pic>
            <p:nvPicPr>
              <p:cNvPr id="74" name="Picture 73"/>
              <p:cNvPicPr/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28739" y="3625305"/>
                <a:ext cx="301752" cy="301752"/>
              </a:xfrm>
              <a:prstGeom prst="rect">
                <a:avLst/>
              </a:prstGeom>
              <a:ln>
                <a:noFill/>
              </a:ln>
              <a:effectLst>
                <a:outerShdw blurRad="254000" dist="76200" dir="2700000" sx="80000" sy="8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81" name="Rectangle 80"/>
              <p:cNvSpPr/>
              <p:nvPr/>
            </p:nvSpPr>
            <p:spPr>
              <a:xfrm>
                <a:off x="5263184" y="3668459"/>
                <a:ext cx="1636814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800" b="1" dirty="0"/>
                  <a:t>Traffic Statistics</a:t>
                </a:r>
                <a:endParaRPr lang="en-US" sz="800" dirty="0"/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4928739" y="3962839"/>
              <a:ext cx="1933847" cy="301752"/>
              <a:chOff x="4928739" y="3959620"/>
              <a:chExt cx="1933847" cy="301752"/>
            </a:xfrm>
          </p:grpSpPr>
          <p:pic>
            <p:nvPicPr>
              <p:cNvPr id="75" name="Picture 74"/>
              <p:cNvPicPr/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28739" y="3959620"/>
                <a:ext cx="301752" cy="301752"/>
              </a:xfrm>
              <a:prstGeom prst="rect">
                <a:avLst/>
              </a:prstGeom>
              <a:ln>
                <a:noFill/>
              </a:ln>
              <a:effectLst>
                <a:outerShdw blurRad="254000" dist="76200" dir="2700000" sx="80000" sy="8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82" name="Rectangle 81"/>
              <p:cNvSpPr/>
              <p:nvPr/>
            </p:nvSpPr>
            <p:spPr>
              <a:xfrm>
                <a:off x="5263184" y="4002774"/>
                <a:ext cx="1599402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800" b="1" dirty="0"/>
                  <a:t>Filtering</a:t>
                </a:r>
                <a:endParaRPr lang="en-US" sz="800" dirty="0"/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4928739" y="4298227"/>
              <a:ext cx="1957229" cy="301752"/>
              <a:chOff x="4928739" y="4293935"/>
              <a:chExt cx="1957229" cy="301752"/>
            </a:xfrm>
          </p:grpSpPr>
          <p:pic>
            <p:nvPicPr>
              <p:cNvPr id="76" name="Picture 75"/>
              <p:cNvPicPr/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28739" y="4293935"/>
                <a:ext cx="301752" cy="301752"/>
              </a:xfrm>
              <a:prstGeom prst="rect">
                <a:avLst/>
              </a:prstGeom>
              <a:ln>
                <a:noFill/>
              </a:ln>
              <a:effectLst>
                <a:outerShdw blurRad="254000" dist="76200" dir="2700000" sx="80000" sy="8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83" name="Rectangle 82"/>
              <p:cNvSpPr/>
              <p:nvPr/>
            </p:nvSpPr>
            <p:spPr>
              <a:xfrm>
                <a:off x="5263183" y="4337089"/>
                <a:ext cx="1622785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800" b="1" dirty="0"/>
                  <a:t>Aggregation</a:t>
                </a:r>
                <a:endParaRPr lang="en-US" sz="800" dirty="0"/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4928739" y="4633615"/>
              <a:ext cx="1971259" cy="301752"/>
              <a:chOff x="4928739" y="4628250"/>
              <a:chExt cx="1971259" cy="301752"/>
            </a:xfrm>
          </p:grpSpPr>
          <p:pic>
            <p:nvPicPr>
              <p:cNvPr id="77" name="Picture 76"/>
              <p:cNvPicPr/>
              <p:nvPr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28739" y="4628250"/>
                <a:ext cx="301752" cy="301752"/>
              </a:xfrm>
              <a:prstGeom prst="rect">
                <a:avLst/>
              </a:prstGeom>
              <a:ln>
                <a:noFill/>
              </a:ln>
              <a:effectLst>
                <a:outerShdw blurRad="254000" dist="76200" dir="2700000" sx="80000" sy="8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84" name="Rectangle 83"/>
              <p:cNvSpPr/>
              <p:nvPr/>
            </p:nvSpPr>
            <p:spPr>
              <a:xfrm>
                <a:off x="5263184" y="4671404"/>
                <a:ext cx="1636814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800" b="1" dirty="0"/>
                  <a:t>Rate Conversion</a:t>
                </a:r>
                <a:endParaRPr lang="en-US" sz="800" dirty="0"/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4928739" y="4969003"/>
              <a:ext cx="1980612" cy="301752"/>
              <a:chOff x="4928739" y="4962565"/>
              <a:chExt cx="1980612" cy="301752"/>
            </a:xfrm>
          </p:grpSpPr>
          <p:pic>
            <p:nvPicPr>
              <p:cNvPr id="78" name="Picture 77"/>
              <p:cNvPicPr/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28739" y="4962565"/>
                <a:ext cx="301752" cy="301752"/>
              </a:xfrm>
              <a:prstGeom prst="rect">
                <a:avLst/>
              </a:prstGeom>
              <a:ln>
                <a:noFill/>
              </a:ln>
              <a:effectLst>
                <a:outerShdw blurRad="254000" dist="76200" dir="2700000" sx="80000" sy="8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85" name="Rectangle 84"/>
              <p:cNvSpPr/>
              <p:nvPr/>
            </p:nvSpPr>
            <p:spPr>
              <a:xfrm>
                <a:off x="5263183" y="5005719"/>
                <a:ext cx="1646168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800" b="1" dirty="0"/>
                  <a:t>Replication</a:t>
                </a:r>
                <a:endParaRPr lang="en-US" sz="800" dirty="0"/>
              </a:p>
            </p:txBody>
          </p:sp>
        </p:grpSp>
        <p:grpSp>
          <p:nvGrpSpPr>
            <p:cNvPr id="4" name="Group 3"/>
            <p:cNvGrpSpPr/>
            <p:nvPr/>
          </p:nvGrpSpPr>
          <p:grpSpPr>
            <a:xfrm>
              <a:off x="4928739" y="5639780"/>
              <a:ext cx="1971259" cy="301752"/>
              <a:chOff x="4928739" y="5296880"/>
              <a:chExt cx="1971259" cy="301752"/>
            </a:xfrm>
          </p:grpSpPr>
          <p:pic>
            <p:nvPicPr>
              <p:cNvPr id="86" name="Picture 85"/>
              <p:cNvPicPr/>
              <p:nvPr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28739" y="5296880"/>
                <a:ext cx="301752" cy="301752"/>
              </a:xfrm>
              <a:prstGeom prst="rect">
                <a:avLst/>
              </a:prstGeom>
              <a:ln>
                <a:noFill/>
              </a:ln>
              <a:effectLst>
                <a:outerShdw blurRad="254000" dist="76200" dir="2700000" sx="80000" sy="8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88" name="Rectangle 87"/>
              <p:cNvSpPr/>
              <p:nvPr/>
            </p:nvSpPr>
            <p:spPr>
              <a:xfrm>
                <a:off x="5263184" y="5340034"/>
                <a:ext cx="1636814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40005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800" b="1" dirty="0"/>
                  <a:t>Switch</a:t>
                </a:r>
                <a:endParaRPr lang="en-US" sz="800" dirty="0"/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4928739" y="5304391"/>
              <a:ext cx="1971258" cy="301752"/>
              <a:chOff x="4928739" y="5631195"/>
              <a:chExt cx="1971258" cy="301752"/>
            </a:xfrm>
          </p:grpSpPr>
          <p:pic>
            <p:nvPicPr>
              <p:cNvPr id="87" name="Picture 86"/>
              <p:cNvPicPr/>
              <p:nvPr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28739" y="5631195"/>
                <a:ext cx="301752" cy="301752"/>
              </a:xfrm>
              <a:prstGeom prst="rect">
                <a:avLst/>
              </a:prstGeom>
              <a:ln>
                <a:noFill/>
              </a:ln>
              <a:effectLst>
                <a:outerShdw blurRad="254000" dist="76200" dir="2700000" sx="80000" sy="8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89" name="Rectangle 88"/>
              <p:cNvSpPr/>
              <p:nvPr/>
            </p:nvSpPr>
            <p:spPr>
              <a:xfrm>
                <a:off x="5263183" y="5674349"/>
                <a:ext cx="1636814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40005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800" b="1" dirty="0"/>
                  <a:t>Tap</a:t>
                </a:r>
                <a:endParaRPr lang="en-US" sz="800" dirty="0"/>
              </a:p>
            </p:txBody>
          </p:sp>
        </p:grpSp>
      </p:grpSp>
      <p:sp>
        <p:nvSpPr>
          <p:cNvPr id="65" name="TextBox 64"/>
          <p:cNvSpPr txBox="1"/>
          <p:nvPr/>
        </p:nvSpPr>
        <p:spPr>
          <a:xfrm>
            <a:off x="3260469" y="5724502"/>
            <a:ext cx="68717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/>
              <a:t>QSFP</a:t>
            </a:r>
            <a:endParaRPr lang="en-US" sz="700" dirty="0"/>
          </a:p>
        </p:txBody>
      </p:sp>
      <p:cxnSp>
        <p:nvCxnSpPr>
          <p:cNvPr id="94" name="Straight Arrow Connector 93"/>
          <p:cNvCxnSpPr/>
          <p:nvPr/>
        </p:nvCxnSpPr>
        <p:spPr>
          <a:xfrm flipV="1">
            <a:off x="2686443" y="5501800"/>
            <a:ext cx="0" cy="228600"/>
          </a:xfrm>
          <a:prstGeom prst="straightConnector1">
            <a:avLst/>
          </a:prstGeom>
          <a:ln w="3175" cap="flat" cmpd="sng" algn="ctr">
            <a:solidFill>
              <a:srgbClr val="4D4D4D"/>
            </a:solidFill>
            <a:prstDash val="solid"/>
            <a:round/>
            <a:headEnd type="none" w="med" len="med"/>
            <a:tailEnd type="triangl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/>
          <p:nvPr/>
        </p:nvCxnSpPr>
        <p:spPr>
          <a:xfrm flipV="1">
            <a:off x="4484763" y="5501800"/>
            <a:ext cx="0" cy="228600"/>
          </a:xfrm>
          <a:prstGeom prst="straightConnector1">
            <a:avLst/>
          </a:prstGeom>
          <a:ln w="3175" cap="flat" cmpd="sng" algn="ctr">
            <a:solidFill>
              <a:srgbClr val="4D4D4D"/>
            </a:solidFill>
            <a:prstDash val="solid"/>
            <a:round/>
            <a:headEnd type="none" w="med" len="med"/>
            <a:tailEnd type="triangl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95"/>
          <p:cNvCxnSpPr/>
          <p:nvPr/>
        </p:nvCxnSpPr>
        <p:spPr>
          <a:xfrm flipH="1" flipV="1">
            <a:off x="3447771" y="5488050"/>
            <a:ext cx="147700" cy="242351"/>
          </a:xfrm>
          <a:prstGeom prst="straightConnector1">
            <a:avLst/>
          </a:prstGeom>
          <a:ln w="3175" cap="flat" cmpd="sng" algn="ctr">
            <a:solidFill>
              <a:srgbClr val="4D4D4D"/>
            </a:solidFill>
            <a:prstDash val="solid"/>
            <a:round/>
            <a:headEnd type="none" w="med" len="med"/>
            <a:tailEnd type="triangl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/>
          <p:cNvCxnSpPr/>
          <p:nvPr/>
        </p:nvCxnSpPr>
        <p:spPr>
          <a:xfrm flipV="1">
            <a:off x="3594455" y="5488050"/>
            <a:ext cx="147700" cy="242351"/>
          </a:xfrm>
          <a:prstGeom prst="straightConnector1">
            <a:avLst/>
          </a:prstGeom>
          <a:ln w="3175" cap="flat" cmpd="sng" algn="ctr">
            <a:solidFill>
              <a:srgbClr val="4D4D4D"/>
            </a:solidFill>
            <a:prstDash val="solid"/>
            <a:round/>
            <a:headEnd type="none" w="med" len="med"/>
            <a:tailEnd type="triangl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8" name="Straight Arrow Connector 97"/>
          <p:cNvCxnSpPr/>
          <p:nvPr/>
        </p:nvCxnSpPr>
        <p:spPr>
          <a:xfrm flipH="1" flipV="1">
            <a:off x="1750699" y="5467510"/>
            <a:ext cx="79799" cy="262891"/>
          </a:xfrm>
          <a:prstGeom prst="straightConnector1">
            <a:avLst/>
          </a:prstGeom>
          <a:ln w="3175" cap="flat" cmpd="sng" algn="ctr">
            <a:solidFill>
              <a:srgbClr val="4D4D4D"/>
            </a:solidFill>
            <a:prstDash val="solid"/>
            <a:round/>
            <a:headEnd type="none" w="med" len="med"/>
            <a:tailEnd type="triangl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/>
          <p:cNvCxnSpPr/>
          <p:nvPr/>
        </p:nvCxnSpPr>
        <p:spPr>
          <a:xfrm flipV="1">
            <a:off x="1826976" y="5467510"/>
            <a:ext cx="79799" cy="262891"/>
          </a:xfrm>
          <a:prstGeom prst="straightConnector1">
            <a:avLst/>
          </a:prstGeom>
          <a:ln w="3175" cap="flat" cmpd="sng" algn="ctr">
            <a:solidFill>
              <a:srgbClr val="4D4D4D"/>
            </a:solidFill>
            <a:prstDash val="solid"/>
            <a:round/>
            <a:headEnd type="none" w="med" len="med"/>
            <a:tailEnd type="triangl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7140715" y="6350076"/>
            <a:ext cx="3181350" cy="430887"/>
          </a:xfrm>
          <a:prstGeom prst="rect">
            <a:avLst/>
          </a:prstGeom>
          <a:solidFill>
            <a:srgbClr val="65C60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1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algn="l"/>
            <a:r>
              <a:rPr lang="en-US" dirty="0"/>
              <a:t>For use in 3901, 3903, and 3912 chassis</a:t>
            </a:r>
          </a:p>
          <a:p>
            <a:pPr algn="l"/>
            <a:r>
              <a:rPr lang="en-US" dirty="0"/>
              <a:t>Primary or backup controller capable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1149" y="2572328"/>
            <a:ext cx="4279039" cy="2078564"/>
          </a:xfrm>
          <a:prstGeom prst="rect">
            <a:avLst/>
          </a:prstGeom>
          <a:ln>
            <a:noFill/>
          </a:ln>
          <a:effectLst>
            <a:outerShdw blurRad="101600" dist="38100" dir="2700000" algn="tl" rotWithShape="0">
              <a:prstClr val="black">
                <a:alpha val="65000"/>
              </a:prstClr>
            </a:outerShdw>
          </a:effectLst>
        </p:spPr>
      </p:pic>
      <p:sp>
        <p:nvSpPr>
          <p:cNvPr id="67" name="Isosceles Triangle 66"/>
          <p:cNvSpPr/>
          <p:nvPr/>
        </p:nvSpPr>
        <p:spPr>
          <a:xfrm rot="8505189">
            <a:off x="1863767" y="4622610"/>
            <a:ext cx="420829" cy="683140"/>
          </a:xfrm>
          <a:prstGeom prst="triangle">
            <a:avLst>
              <a:gd name="adj" fmla="val 53105"/>
            </a:avLst>
          </a:prstGeom>
          <a:gradFill>
            <a:gsLst>
              <a:gs pos="12000">
                <a:srgbClr val="65C60D">
                  <a:alpha val="50000"/>
                </a:srgbClr>
              </a:gs>
              <a:gs pos="31000">
                <a:srgbClr val="90F236">
                  <a:alpha val="21961"/>
                </a:srgbClr>
              </a:gs>
              <a:gs pos="87000">
                <a:srgbClr val="EDFDDF"/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9" name="Group 48"/>
          <p:cNvGrpSpPr/>
          <p:nvPr/>
        </p:nvGrpSpPr>
        <p:grpSpPr>
          <a:xfrm>
            <a:off x="1504607" y="4042737"/>
            <a:ext cx="496163" cy="1091262"/>
            <a:chOff x="238051" y="4019012"/>
            <a:chExt cx="496163" cy="1091262"/>
          </a:xfrm>
        </p:grpSpPr>
        <p:sp>
          <p:nvSpPr>
            <p:cNvPr id="50" name="Rectangle 49"/>
            <p:cNvSpPr/>
            <p:nvPr/>
          </p:nvSpPr>
          <p:spPr>
            <a:xfrm>
              <a:off x="244414" y="4189718"/>
              <a:ext cx="489800" cy="27564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4682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51" name="Rectangle 50"/>
            <p:cNvSpPr/>
            <p:nvPr/>
          </p:nvSpPr>
          <p:spPr>
            <a:xfrm>
              <a:off x="244414" y="4660069"/>
              <a:ext cx="489800" cy="268567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4682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52" name="Rectangle 51"/>
            <p:cNvSpPr/>
            <p:nvPr/>
          </p:nvSpPr>
          <p:spPr>
            <a:xfrm>
              <a:off x="244413" y="4189718"/>
              <a:ext cx="489800" cy="738918"/>
            </a:xfrm>
            <a:prstGeom prst="rect">
              <a:avLst/>
            </a:prstGeom>
            <a:solidFill>
              <a:srgbClr val="65C60D">
                <a:alpha val="39000"/>
              </a:srgbClr>
            </a:solidFill>
            <a:ln w="12700">
              <a:solidFill>
                <a:srgbClr val="4682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238052" y="4019012"/>
              <a:ext cx="496161" cy="200055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" dirty="0"/>
                <a:t>Port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238051" y="4910219"/>
              <a:ext cx="496162" cy="200055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" dirty="0"/>
                <a:t>Port</a:t>
              </a:r>
            </a:p>
          </p:txBody>
        </p:sp>
        <p:grpSp>
          <p:nvGrpSpPr>
            <p:cNvPr id="55" name="Group 27"/>
            <p:cNvGrpSpPr/>
            <p:nvPr/>
          </p:nvGrpSpPr>
          <p:grpSpPr>
            <a:xfrm>
              <a:off x="257134" y="4491442"/>
              <a:ext cx="464354" cy="135467"/>
              <a:chOff x="2531706" y="1931437"/>
              <a:chExt cx="1063690" cy="317241"/>
            </a:xfrm>
          </p:grpSpPr>
          <p:sp>
            <p:nvSpPr>
              <p:cNvPr id="58" name="Flowchart: Extract 57"/>
              <p:cNvSpPr/>
              <p:nvPr/>
            </p:nvSpPr>
            <p:spPr>
              <a:xfrm>
                <a:off x="2780522" y="1931437"/>
                <a:ext cx="298580" cy="317241"/>
              </a:xfrm>
              <a:prstGeom prst="flowChartExtract">
                <a:avLst/>
              </a:prstGeom>
              <a:solidFill>
                <a:srgbClr val="92D050"/>
              </a:solidFill>
              <a:ln w="12700">
                <a:solidFill>
                  <a:srgbClr val="4682A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00" dirty="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59" name="Flowchart: Merge 58"/>
              <p:cNvSpPr/>
              <p:nvPr/>
            </p:nvSpPr>
            <p:spPr>
              <a:xfrm>
                <a:off x="3047999" y="1931439"/>
                <a:ext cx="279918" cy="307911"/>
              </a:xfrm>
              <a:prstGeom prst="flowChartMerge">
                <a:avLst/>
              </a:prstGeom>
              <a:solidFill>
                <a:srgbClr val="92D050"/>
              </a:solidFill>
              <a:ln w="12700">
                <a:solidFill>
                  <a:srgbClr val="4682A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00" dirty="0">
                    <a:solidFill>
                      <a:schemeClr val="tx1"/>
                    </a:solidFill>
                  </a:rPr>
                  <a:t>2</a:t>
                </a:r>
              </a:p>
            </p:txBody>
          </p:sp>
          <p:sp>
            <p:nvSpPr>
              <p:cNvPr id="60" name="Flowchart: Merge 59"/>
              <p:cNvSpPr/>
              <p:nvPr/>
            </p:nvSpPr>
            <p:spPr>
              <a:xfrm>
                <a:off x="2531706" y="1931437"/>
                <a:ext cx="279919" cy="307911"/>
              </a:xfrm>
              <a:prstGeom prst="flowChartMerge">
                <a:avLst/>
              </a:prstGeom>
              <a:solidFill>
                <a:srgbClr val="FFFF00"/>
              </a:solidFill>
              <a:ln w="12700">
                <a:solidFill>
                  <a:srgbClr val="4682A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00" dirty="0">
                    <a:solidFill>
                      <a:schemeClr val="tx1"/>
                    </a:solidFill>
                  </a:rPr>
                  <a:t>2</a:t>
                </a:r>
              </a:p>
            </p:txBody>
          </p:sp>
          <p:sp>
            <p:nvSpPr>
              <p:cNvPr id="61" name="Flowchart: Extract 60"/>
              <p:cNvSpPr/>
              <p:nvPr/>
            </p:nvSpPr>
            <p:spPr>
              <a:xfrm>
                <a:off x="3296816" y="1931437"/>
                <a:ext cx="298580" cy="317241"/>
              </a:xfrm>
              <a:prstGeom prst="flowChartExtract">
                <a:avLst/>
              </a:prstGeom>
              <a:solidFill>
                <a:srgbClr val="FFFF00"/>
              </a:solidFill>
              <a:ln w="12700">
                <a:solidFill>
                  <a:srgbClr val="4682A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00" dirty="0">
                    <a:solidFill>
                      <a:schemeClr val="tx1"/>
                    </a:solidFill>
                  </a:rPr>
                  <a:t>1</a:t>
                </a:r>
              </a:p>
            </p:txBody>
          </p:sp>
        </p:grpSp>
        <p:sp>
          <p:nvSpPr>
            <p:cNvPr id="56" name="TextBox 55"/>
            <p:cNvSpPr txBox="1"/>
            <p:nvPr/>
          </p:nvSpPr>
          <p:spPr>
            <a:xfrm>
              <a:off x="335587" y="4238978"/>
              <a:ext cx="333746" cy="184666"/>
            </a:xfrm>
            <a:prstGeom prst="rect">
              <a:avLst/>
            </a:prstGeom>
            <a:noFill/>
            <a:ln w="12700">
              <a:solidFill>
                <a:srgbClr val="4682A5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600" dirty="0"/>
                <a:t>SFP</a:t>
              </a: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35587" y="4696697"/>
              <a:ext cx="333746" cy="184666"/>
            </a:xfrm>
            <a:prstGeom prst="rect">
              <a:avLst/>
            </a:prstGeom>
            <a:noFill/>
            <a:ln w="12700">
              <a:solidFill>
                <a:srgbClr val="4682A5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600" dirty="0"/>
                <a:t>SFP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8926288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179078" y="5196472"/>
            <a:ext cx="3754491" cy="382710"/>
            <a:chOff x="460006" y="5082409"/>
            <a:chExt cx="3754491" cy="382710"/>
          </a:xfrm>
        </p:grpSpPr>
        <p:pic>
          <p:nvPicPr>
            <p:cNvPr id="50" name="Picture 3" descr="C:\Users\lloydm\AppData\Local\Microsoft\Windows\Temporary Internet Files\Content.Outlook\9AJ26Q2K\T100Blade.png"/>
            <p:cNvPicPr>
              <a:picLocks noChangeAspect="1" noChangeArrowheads="1"/>
            </p:cNvPicPr>
            <p:nvPr/>
          </p:nvPicPr>
          <p:blipFill rotWithShape="1">
            <a:blip r:embed="rId3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60006" y="5082409"/>
              <a:ext cx="3754491" cy="38271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3433" y="5118128"/>
              <a:ext cx="369683" cy="76223"/>
            </a:xfrm>
            <a:prstGeom prst="rect">
              <a:avLst/>
            </a:prstGeom>
          </p:spPr>
        </p:pic>
      </p:grpSp>
      <p:graphicFrame>
        <p:nvGraphicFramePr>
          <p:cNvPr id="149" name="Table 1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1733572"/>
              </p:ext>
            </p:extLst>
          </p:nvPr>
        </p:nvGraphicFramePr>
        <p:xfrm>
          <a:off x="7147241" y="1304392"/>
          <a:ext cx="4109955" cy="17830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41099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54631"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T100-Blade Layer 2-4 Features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4967">
                <a:tc>
                  <a:txBody>
                    <a:bodyPr/>
                    <a:lstStyle/>
                    <a:p>
                      <a:pPr marL="285750" lvl="0" indent="-28575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Arial" pitchFamily="34" charset="0"/>
                        <a:buNone/>
                        <a:defRPr/>
                      </a:pPr>
                      <a:r>
                        <a:rPr kumimoji="0" lang="en-US" sz="105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26 High Density Ports per Blade (24 SFP+ 2 MM CXP)</a:t>
                      </a:r>
                      <a:endPara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44967">
                <a:tc>
                  <a:txBody>
                    <a:bodyPr/>
                    <a:lstStyle/>
                    <a:p>
                      <a:pPr marL="285750" lvl="0" indent="-28575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Arial" pitchFamily="34" charset="0"/>
                        <a:buNone/>
                        <a:defRPr/>
                      </a:pPr>
                      <a:r>
                        <a:rPr kumimoji="0" lang="en-US" sz="1050" u="none" strike="noStrike" kern="1200" cap="none" spc="0" normalizeH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Speeds: 24</a:t>
                      </a:r>
                      <a:r>
                        <a:rPr kumimoji="0" lang="en-US" sz="105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- </a:t>
                      </a:r>
                      <a:r>
                        <a:rPr kumimoji="0" lang="en-US" sz="1050" u="none" strike="noStrike" kern="1200" cap="none" spc="0" normalizeH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10G,</a:t>
                      </a:r>
                      <a:r>
                        <a:rPr kumimoji="0" lang="en-US" sz="105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0" lang="en-US" sz="1050" u="none" strike="noStrike" kern="1200" cap="none" spc="0" normalizeH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</a:t>
                      </a:r>
                      <a:r>
                        <a:rPr kumimoji="0" lang="en-US" sz="105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- </a:t>
                      </a:r>
                      <a:r>
                        <a:rPr kumimoji="0" lang="en-US" sz="1050" u="none" strike="noStrike" kern="1200" cap="none" spc="0" normalizeH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100G SR10</a:t>
                      </a:r>
                      <a:endParaRPr kumimoji="0" lang="en-US" sz="1050" b="0" i="0" u="none" strike="noStrike" kern="1200" cap="none" spc="0" normalizeH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44967">
                <a:tc>
                  <a:txBody>
                    <a:bodyPr/>
                    <a:lstStyle/>
                    <a:p>
                      <a:pPr marL="285750" lvl="0" indent="-28575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Arial" pitchFamily="34" charset="0"/>
                        <a:buNone/>
                        <a:defRPr/>
                      </a:pPr>
                      <a:r>
                        <a:rPr kumimoji="0" lang="en-US" sz="1050" u="none" strike="noStrike" kern="1200" cap="none" spc="0" normalizeH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Hot-Swappable SFPs - CXPs</a:t>
                      </a:r>
                      <a:endParaRPr kumimoji="0" lang="en-US" sz="1050" b="0" i="0" u="none" strike="noStrike" kern="1200" cap="none" spc="0" normalizeH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44967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sz="1050" dirty="0"/>
                        <a:t>Layer 2-4 Intelligence, All Functions  (shown below) on All Ports</a:t>
                      </a:r>
                      <a:endParaRPr lang="en-US" sz="1050" baseline="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44967">
                <a:tc>
                  <a:txBody>
                    <a:bodyPr/>
                    <a:lstStyle/>
                    <a:p>
                      <a:pPr marL="285750" lvl="0" indent="-28575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Arial" pitchFamily="34" charset="0"/>
                        <a:buNone/>
                        <a:defRPr/>
                      </a:pPr>
                      <a:r>
                        <a:rPr lang="en-US" sz="1050" dirty="0"/>
                        <a:t>Media Conversion</a:t>
                      </a:r>
                      <a:r>
                        <a:rPr lang="en-US" sz="1050" baseline="0" dirty="0"/>
                        <a:t> for</a:t>
                      </a:r>
                      <a:r>
                        <a:rPr lang="en-US" sz="1050" dirty="0"/>
                        <a:t> SM</a:t>
                      </a:r>
                      <a:r>
                        <a:rPr lang="en-US" sz="1050" baseline="0" dirty="0"/>
                        <a:t> Fiber, MM Fiber, or Copper</a:t>
                      </a:r>
                      <a:r>
                        <a:rPr lang="en-US" sz="1050" dirty="0"/>
                        <a:t> </a:t>
                      </a:r>
                      <a:endParaRPr kumimoji="0" lang="en-US" sz="1050" b="0" i="0" u="none" strike="noStrike" kern="1200" cap="none" spc="0" normalizeH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44967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sz="1050" dirty="0"/>
                        <a:t>Deterministic</a:t>
                      </a:r>
                      <a:r>
                        <a:rPr lang="en-US" sz="1050" baseline="0" dirty="0"/>
                        <a:t> L</a:t>
                      </a:r>
                      <a:r>
                        <a:rPr lang="en-US" sz="1050" dirty="0"/>
                        <a:t>ow</a:t>
                      </a:r>
                      <a:r>
                        <a:rPr lang="en-US" sz="1050" baseline="0" dirty="0"/>
                        <a:t> Latency</a:t>
                      </a:r>
                      <a:endParaRPr lang="en-US" sz="105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T100-Blade Detail</a:t>
            </a:r>
          </a:p>
        </p:txBody>
      </p:sp>
      <p:cxnSp>
        <p:nvCxnSpPr>
          <p:cNvPr id="97" name="Straight Arrow Connector 96"/>
          <p:cNvCxnSpPr/>
          <p:nvPr/>
        </p:nvCxnSpPr>
        <p:spPr>
          <a:xfrm>
            <a:off x="1793818" y="4729399"/>
            <a:ext cx="208015" cy="0"/>
          </a:xfrm>
          <a:prstGeom prst="straightConnector1">
            <a:avLst/>
          </a:prstGeom>
          <a:ln w="19050">
            <a:solidFill>
              <a:srgbClr val="EC824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1179077" y="4575797"/>
            <a:ext cx="6624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/>
              <a:t>Port status indicators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2985948" y="6053122"/>
            <a:ext cx="157151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/>
              <a:t>Hot Swappable SFP and CXP, with auto speed and protocol recognition</a:t>
            </a:r>
            <a:endParaRPr lang="en-US" sz="700" dirty="0"/>
          </a:p>
        </p:txBody>
      </p:sp>
      <p:pic>
        <p:nvPicPr>
          <p:cNvPr id="102" name="Picture 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1646381" flipH="1">
            <a:off x="2779002" y="6057316"/>
            <a:ext cx="439724" cy="452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7" name="Content Placeholder 2"/>
          <p:cNvSpPr txBox="1">
            <a:spLocks/>
          </p:cNvSpPr>
          <p:nvPr/>
        </p:nvSpPr>
        <p:spPr bwMode="auto">
          <a:xfrm>
            <a:off x="886968" y="1417320"/>
            <a:ext cx="4016121" cy="1676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228600" indent="-228600" defTabSz="457200" eaLnBrk="1" hangingPunct="1">
              <a:spcBef>
                <a:spcPts val="100"/>
              </a:spcBef>
              <a:spcAft>
                <a:spcPts val="400"/>
              </a:spcAft>
              <a:buClrTx/>
              <a:buFont typeface="Arial" charset="0"/>
              <a:buChar char="•"/>
              <a:defRPr sz="1600" b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60375" indent="-3175" defTabSz="457200" eaLnBrk="1" hangingPunct="1">
              <a:spcBef>
                <a:spcPts val="100"/>
              </a:spcBef>
              <a:spcAft>
                <a:spcPts val="800"/>
              </a:spcAft>
              <a:defRPr sz="2000">
                <a:latin typeface="+mn-lt"/>
                <a:ea typeface="ＭＳ Ｐゴシック" pitchFamily="-65" charset="-128"/>
              </a:defRPr>
            </a:lvl2pPr>
            <a:lvl3pPr marL="685800" indent="-228600" defTabSz="457200" eaLnBrk="1" hangingPunct="1">
              <a:spcBef>
                <a:spcPts val="100"/>
              </a:spcBef>
              <a:spcAft>
                <a:spcPts val="800"/>
              </a:spcAft>
              <a:buClr>
                <a:srgbClr val="558ED5"/>
              </a:buClr>
              <a:buFont typeface="Lucida Grande" pitchFamily="-84" charset="0"/>
              <a:buChar char="-"/>
              <a:defRPr>
                <a:latin typeface="+mn-lt"/>
                <a:ea typeface="ＭＳ Ｐゴシック" pitchFamily="-65" charset="-128"/>
              </a:defRPr>
            </a:lvl3pPr>
            <a:lvl4pPr marL="914400" indent="0" defTabSz="457200" eaLnBrk="1" hangingPunct="1">
              <a:spcBef>
                <a:spcPts val="100"/>
              </a:spcBef>
              <a:spcAft>
                <a:spcPts val="800"/>
              </a:spcAft>
              <a:defRPr sz="1600">
                <a:latin typeface="+mn-lt"/>
                <a:ea typeface="ＭＳ Ｐゴシック" pitchFamily="-65" charset="-128"/>
              </a:defRPr>
            </a:lvl4pPr>
            <a:lvl5pPr marL="1144588" indent="-1588" defTabSz="457200" eaLnBrk="1" hangingPunct="1">
              <a:spcBef>
                <a:spcPts val="100"/>
              </a:spcBef>
              <a:spcAft>
                <a:spcPts val="800"/>
              </a:spcAft>
              <a:defRPr sz="1400">
                <a:latin typeface="+mn-lt"/>
                <a:ea typeface="ＭＳ Ｐゴシック" pitchFamily="-65" charset="-128"/>
              </a:defRPr>
            </a:lvl5pPr>
            <a:lvl6pPr marL="2514600" indent="-228600" defTabSz="4572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</a:defRPr>
            </a:lvl6pPr>
            <a:lvl7pPr marL="2971800" indent="-228600" defTabSz="4572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</a:defRPr>
            </a:lvl7pPr>
            <a:lvl8pPr marL="3429000" indent="-228600" defTabSz="4572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</a:defRPr>
            </a:lvl8pPr>
            <a:lvl9pPr marL="3886200" indent="-228600" defTabSz="4572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</a:defRPr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1-slot (26 ports, 24-10G &amp; 2-100G)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Layer 2-4 functionality on all ports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10/100G Ethernet</a:t>
            </a:r>
          </a:p>
        </p:txBody>
      </p:sp>
      <p:sp>
        <p:nvSpPr>
          <p:cNvPr id="148" name="Rectangle 147"/>
          <p:cNvSpPr/>
          <p:nvPr/>
        </p:nvSpPr>
        <p:spPr>
          <a:xfrm>
            <a:off x="2752871" y="5244044"/>
            <a:ext cx="127593" cy="230744"/>
          </a:xfrm>
          <a:prstGeom prst="rect">
            <a:avLst/>
          </a:prstGeom>
          <a:solidFill>
            <a:srgbClr val="65C60D">
              <a:alpha val="50980"/>
            </a:srgbClr>
          </a:solidFill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DFFBC5"/>
              </a:solidFill>
            </a:endParaRPr>
          </a:p>
        </p:txBody>
      </p:sp>
      <p:sp>
        <p:nvSpPr>
          <p:cNvPr id="107" name="Rectangle 106"/>
          <p:cNvSpPr/>
          <p:nvPr/>
        </p:nvSpPr>
        <p:spPr>
          <a:xfrm>
            <a:off x="3068329" y="4996171"/>
            <a:ext cx="1588897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" b="1" dirty="0"/>
              <a:t>Internal and external diagnostics</a:t>
            </a:r>
            <a:endParaRPr lang="en-US" sz="700" dirty="0"/>
          </a:p>
        </p:txBody>
      </p:sp>
      <p:sp>
        <p:nvSpPr>
          <p:cNvPr id="4" name="Rectangle 3"/>
          <p:cNvSpPr/>
          <p:nvPr/>
        </p:nvSpPr>
        <p:spPr>
          <a:xfrm>
            <a:off x="1219774" y="5749900"/>
            <a:ext cx="741115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00" b="1" dirty="0"/>
              <a:t>1PPS Ports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81422" y="5867163"/>
            <a:ext cx="809625" cy="742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4209695" y="5749900"/>
            <a:ext cx="65200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/>
              <a:t>SFP(+)</a:t>
            </a:r>
            <a:endParaRPr lang="en-US" sz="700" dirty="0"/>
          </a:p>
        </p:txBody>
      </p:sp>
      <p:sp>
        <p:nvSpPr>
          <p:cNvPr id="67" name="TextBox 66"/>
          <p:cNvSpPr txBox="1"/>
          <p:nvPr/>
        </p:nvSpPr>
        <p:spPr>
          <a:xfrm>
            <a:off x="3550802" y="5749900"/>
            <a:ext cx="4452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/>
              <a:t>CXP</a:t>
            </a:r>
            <a:endParaRPr lang="en-US" sz="700" dirty="0"/>
          </a:p>
        </p:txBody>
      </p:sp>
      <p:sp>
        <p:nvSpPr>
          <p:cNvPr id="69" name="TextBox 68"/>
          <p:cNvSpPr txBox="1"/>
          <p:nvPr/>
        </p:nvSpPr>
        <p:spPr>
          <a:xfrm>
            <a:off x="2929534" y="5749900"/>
            <a:ext cx="68381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/>
              <a:t>SFP(+)</a:t>
            </a:r>
            <a:endParaRPr lang="en-US" sz="700" dirty="0"/>
          </a:p>
        </p:txBody>
      </p:sp>
      <p:sp>
        <p:nvSpPr>
          <p:cNvPr id="71" name="TextBox 70"/>
          <p:cNvSpPr txBox="1"/>
          <p:nvPr/>
        </p:nvSpPr>
        <p:spPr>
          <a:xfrm>
            <a:off x="2349088" y="5749900"/>
            <a:ext cx="38961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/>
              <a:t>CXP</a:t>
            </a:r>
            <a:endParaRPr lang="en-US" sz="700" dirty="0"/>
          </a:p>
        </p:txBody>
      </p:sp>
      <p:cxnSp>
        <p:nvCxnSpPr>
          <p:cNvPr id="73" name="Straight Arrow Connector 72"/>
          <p:cNvCxnSpPr/>
          <p:nvPr/>
        </p:nvCxnSpPr>
        <p:spPr>
          <a:xfrm flipV="1">
            <a:off x="2543895" y="5493507"/>
            <a:ext cx="0" cy="274320"/>
          </a:xfrm>
          <a:prstGeom prst="straightConnector1">
            <a:avLst/>
          </a:prstGeom>
          <a:ln w="3175" cap="flat" cmpd="sng" algn="ctr">
            <a:solidFill>
              <a:srgbClr val="4D4D4D"/>
            </a:solidFill>
            <a:prstDash val="solid"/>
            <a:round/>
            <a:headEnd type="none" w="med" len="med"/>
            <a:tailEnd type="triangl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/>
          <p:nvPr/>
        </p:nvCxnSpPr>
        <p:spPr>
          <a:xfrm flipV="1">
            <a:off x="4511448" y="5493507"/>
            <a:ext cx="0" cy="274320"/>
          </a:xfrm>
          <a:prstGeom prst="straightConnector1">
            <a:avLst/>
          </a:prstGeom>
          <a:ln w="3175" cap="flat" cmpd="sng" algn="ctr">
            <a:solidFill>
              <a:srgbClr val="4D4D4D"/>
            </a:solidFill>
            <a:prstDash val="solid"/>
            <a:round/>
            <a:headEnd type="none" w="med" len="med"/>
            <a:tailEnd type="triangl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/>
          <p:nvPr/>
        </p:nvCxnSpPr>
        <p:spPr>
          <a:xfrm flipV="1">
            <a:off x="3758054" y="5493507"/>
            <a:ext cx="0" cy="274320"/>
          </a:xfrm>
          <a:prstGeom prst="straightConnector1">
            <a:avLst/>
          </a:prstGeom>
          <a:ln w="3175" cap="flat" cmpd="sng" algn="ctr">
            <a:solidFill>
              <a:srgbClr val="4D4D4D"/>
            </a:solidFill>
            <a:prstDash val="solid"/>
            <a:round/>
            <a:headEnd type="none" w="med" len="med"/>
            <a:tailEnd type="triangl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/>
          <p:nvPr/>
        </p:nvCxnSpPr>
        <p:spPr>
          <a:xfrm flipV="1">
            <a:off x="3241039" y="5493507"/>
            <a:ext cx="0" cy="274320"/>
          </a:xfrm>
          <a:prstGeom prst="straightConnector1">
            <a:avLst/>
          </a:prstGeom>
          <a:ln w="3175" cap="flat" cmpd="sng" algn="ctr">
            <a:solidFill>
              <a:srgbClr val="4D4D4D"/>
            </a:solidFill>
            <a:prstDash val="solid"/>
            <a:round/>
            <a:headEnd type="none" w="med" len="med"/>
            <a:tailEnd type="triangl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/>
          <p:nvPr/>
        </p:nvCxnSpPr>
        <p:spPr>
          <a:xfrm flipH="1" flipV="1">
            <a:off x="1442657" y="5485445"/>
            <a:ext cx="79799" cy="262891"/>
          </a:xfrm>
          <a:prstGeom prst="straightConnector1">
            <a:avLst/>
          </a:prstGeom>
          <a:ln w="3175" cap="flat" cmpd="sng" algn="ctr">
            <a:solidFill>
              <a:srgbClr val="4D4D4D"/>
            </a:solidFill>
            <a:prstDash val="solid"/>
            <a:round/>
            <a:headEnd type="none" w="med" len="med"/>
            <a:tailEnd type="triangl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/>
          <p:nvPr/>
        </p:nvCxnSpPr>
        <p:spPr>
          <a:xfrm flipV="1">
            <a:off x="1518934" y="5483473"/>
            <a:ext cx="79799" cy="262891"/>
          </a:xfrm>
          <a:prstGeom prst="straightConnector1">
            <a:avLst/>
          </a:prstGeom>
          <a:ln w="3175" cap="flat" cmpd="sng" algn="ctr">
            <a:solidFill>
              <a:srgbClr val="4D4D4D"/>
            </a:solidFill>
            <a:prstDash val="solid"/>
            <a:round/>
            <a:headEnd type="none" w="med" len="med"/>
            <a:tailEnd type="triangl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080" y="2812024"/>
            <a:ext cx="3974016" cy="1466493"/>
          </a:xfrm>
          <a:prstGeom prst="rect">
            <a:avLst/>
          </a:prstGeom>
          <a:ln>
            <a:noFill/>
          </a:ln>
          <a:effectLst>
            <a:outerShdw blurRad="101600" dist="38100" dir="2700000" algn="tl" rotWithShape="0">
              <a:prstClr val="black">
                <a:alpha val="65000"/>
              </a:prstClr>
            </a:outerShdw>
          </a:effectLst>
        </p:spPr>
      </p:pic>
      <p:grpSp>
        <p:nvGrpSpPr>
          <p:cNvPr id="70" name="Group 69"/>
          <p:cNvGrpSpPr/>
          <p:nvPr/>
        </p:nvGrpSpPr>
        <p:grpSpPr>
          <a:xfrm>
            <a:off x="7154151" y="3191972"/>
            <a:ext cx="2113731" cy="3066666"/>
            <a:chOff x="4851741" y="2905128"/>
            <a:chExt cx="2113731" cy="3066666"/>
          </a:xfrm>
        </p:grpSpPr>
        <p:sp>
          <p:nvSpPr>
            <p:cNvPr id="72" name="Rectangle 71"/>
            <p:cNvSpPr/>
            <p:nvPr/>
          </p:nvSpPr>
          <p:spPr>
            <a:xfrm>
              <a:off x="4851741" y="2905128"/>
              <a:ext cx="1828800" cy="3066666"/>
            </a:xfrm>
            <a:prstGeom prst="rect">
              <a:avLst/>
            </a:prstGeom>
            <a:solidFill>
              <a:srgbClr val="C2D8E4"/>
            </a:solidFill>
            <a:ln w="3175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74" name="Group 73"/>
            <p:cNvGrpSpPr/>
            <p:nvPr/>
          </p:nvGrpSpPr>
          <p:grpSpPr>
            <a:xfrm>
              <a:off x="4928739" y="2956675"/>
              <a:ext cx="2036732" cy="301752"/>
              <a:chOff x="4928739" y="2956675"/>
              <a:chExt cx="2036732" cy="301752"/>
            </a:xfrm>
          </p:grpSpPr>
          <p:pic>
            <p:nvPicPr>
              <p:cNvPr id="109" name="Picture 108"/>
              <p:cNvPicPr/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28739" y="2956675"/>
                <a:ext cx="301752" cy="301752"/>
              </a:xfrm>
              <a:prstGeom prst="rect">
                <a:avLst/>
              </a:prstGeom>
              <a:ln>
                <a:noFill/>
              </a:ln>
              <a:effectLst>
                <a:outerShdw blurRad="254000" dist="76200" dir="2700000" sx="80000" sy="8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110" name="Rectangle 109"/>
              <p:cNvSpPr/>
              <p:nvPr/>
            </p:nvSpPr>
            <p:spPr>
              <a:xfrm>
                <a:off x="5263183" y="2999829"/>
                <a:ext cx="1702288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800" b="1" dirty="0"/>
                  <a:t>Packet Generation</a:t>
                </a:r>
                <a:endParaRPr lang="en-US" sz="800" dirty="0"/>
              </a:p>
            </p:txBody>
          </p:sp>
        </p:grpSp>
        <p:grpSp>
          <p:nvGrpSpPr>
            <p:cNvPr id="75" name="Group 74"/>
            <p:cNvGrpSpPr/>
            <p:nvPr/>
          </p:nvGrpSpPr>
          <p:grpSpPr>
            <a:xfrm>
              <a:off x="4928739" y="3292063"/>
              <a:ext cx="2036733" cy="301752"/>
              <a:chOff x="4928739" y="3290990"/>
              <a:chExt cx="2036733" cy="301752"/>
            </a:xfrm>
          </p:grpSpPr>
          <p:pic>
            <p:nvPicPr>
              <p:cNvPr id="106" name="Picture 105"/>
              <p:cNvPicPr/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28739" y="3290990"/>
                <a:ext cx="301752" cy="301752"/>
              </a:xfrm>
              <a:prstGeom prst="rect">
                <a:avLst/>
              </a:prstGeom>
              <a:ln>
                <a:noFill/>
              </a:ln>
              <a:effectLst>
                <a:outerShdw blurRad="254000" dist="76200" dir="2700000" sx="80000" sy="8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108" name="Rectangle 107"/>
              <p:cNvSpPr/>
              <p:nvPr/>
            </p:nvSpPr>
            <p:spPr>
              <a:xfrm>
                <a:off x="5263184" y="3334144"/>
                <a:ext cx="1702288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800" b="1" dirty="0"/>
                  <a:t>Impairment</a:t>
                </a:r>
                <a:endParaRPr lang="en-US" sz="800" dirty="0"/>
              </a:p>
            </p:txBody>
          </p:sp>
        </p:grpSp>
        <p:grpSp>
          <p:nvGrpSpPr>
            <p:cNvPr id="76" name="Group 75"/>
            <p:cNvGrpSpPr/>
            <p:nvPr/>
          </p:nvGrpSpPr>
          <p:grpSpPr>
            <a:xfrm>
              <a:off x="4928739" y="3627451"/>
              <a:ext cx="1971259" cy="301752"/>
              <a:chOff x="4928739" y="3625305"/>
              <a:chExt cx="1971259" cy="301752"/>
            </a:xfrm>
          </p:grpSpPr>
          <p:pic>
            <p:nvPicPr>
              <p:cNvPr id="104" name="Picture 103"/>
              <p:cNvPicPr/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28739" y="3625305"/>
                <a:ext cx="301752" cy="301752"/>
              </a:xfrm>
              <a:prstGeom prst="rect">
                <a:avLst/>
              </a:prstGeom>
              <a:ln>
                <a:noFill/>
              </a:ln>
              <a:effectLst>
                <a:outerShdw blurRad="254000" dist="76200" dir="2700000" sx="80000" sy="8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105" name="Rectangle 104"/>
              <p:cNvSpPr/>
              <p:nvPr/>
            </p:nvSpPr>
            <p:spPr>
              <a:xfrm>
                <a:off x="5263184" y="3668459"/>
                <a:ext cx="1636814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800" b="1" dirty="0"/>
                  <a:t>Traffic Statistics</a:t>
                </a:r>
                <a:endParaRPr lang="en-US" sz="800" dirty="0"/>
              </a:p>
            </p:txBody>
          </p:sp>
        </p:grpSp>
        <p:grpSp>
          <p:nvGrpSpPr>
            <p:cNvPr id="78" name="Group 77"/>
            <p:cNvGrpSpPr/>
            <p:nvPr/>
          </p:nvGrpSpPr>
          <p:grpSpPr>
            <a:xfrm>
              <a:off x="4928739" y="3962839"/>
              <a:ext cx="1933847" cy="301752"/>
              <a:chOff x="4928739" y="3959620"/>
              <a:chExt cx="1933847" cy="301752"/>
            </a:xfrm>
          </p:grpSpPr>
          <p:pic>
            <p:nvPicPr>
              <p:cNvPr id="100" name="Picture 99"/>
              <p:cNvPicPr/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28739" y="3959620"/>
                <a:ext cx="301752" cy="301752"/>
              </a:xfrm>
              <a:prstGeom prst="rect">
                <a:avLst/>
              </a:prstGeom>
              <a:ln>
                <a:noFill/>
              </a:ln>
              <a:effectLst>
                <a:outerShdw blurRad="254000" dist="76200" dir="2700000" sx="80000" sy="8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103" name="Rectangle 102"/>
              <p:cNvSpPr/>
              <p:nvPr/>
            </p:nvSpPr>
            <p:spPr>
              <a:xfrm>
                <a:off x="5263184" y="4002774"/>
                <a:ext cx="1599402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800" b="1" dirty="0"/>
                  <a:t>Filtering</a:t>
                </a:r>
                <a:endParaRPr lang="en-US" sz="800" dirty="0"/>
              </a:p>
            </p:txBody>
          </p:sp>
        </p:grpSp>
        <p:grpSp>
          <p:nvGrpSpPr>
            <p:cNvPr id="79" name="Group 78"/>
            <p:cNvGrpSpPr/>
            <p:nvPr/>
          </p:nvGrpSpPr>
          <p:grpSpPr>
            <a:xfrm>
              <a:off x="4928739" y="4298227"/>
              <a:ext cx="1957229" cy="301752"/>
              <a:chOff x="4928739" y="4293935"/>
              <a:chExt cx="1957229" cy="301752"/>
            </a:xfrm>
          </p:grpSpPr>
          <p:pic>
            <p:nvPicPr>
              <p:cNvPr id="96" name="Picture 95"/>
              <p:cNvPicPr/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28739" y="4293935"/>
                <a:ext cx="301752" cy="301752"/>
              </a:xfrm>
              <a:prstGeom prst="rect">
                <a:avLst/>
              </a:prstGeom>
              <a:ln>
                <a:noFill/>
              </a:ln>
              <a:effectLst>
                <a:outerShdw blurRad="254000" dist="76200" dir="2700000" sx="80000" sy="8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99" name="Rectangle 98"/>
              <p:cNvSpPr/>
              <p:nvPr/>
            </p:nvSpPr>
            <p:spPr>
              <a:xfrm>
                <a:off x="5263183" y="4337089"/>
                <a:ext cx="1622785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800" b="1" dirty="0"/>
                  <a:t>Aggregation</a:t>
                </a:r>
                <a:endParaRPr lang="en-US" sz="800" dirty="0"/>
              </a:p>
            </p:txBody>
          </p:sp>
        </p:grpSp>
        <p:grpSp>
          <p:nvGrpSpPr>
            <p:cNvPr id="82" name="Group 81"/>
            <p:cNvGrpSpPr/>
            <p:nvPr/>
          </p:nvGrpSpPr>
          <p:grpSpPr>
            <a:xfrm>
              <a:off x="4928739" y="4633615"/>
              <a:ext cx="1971259" cy="301752"/>
              <a:chOff x="4928739" y="4628250"/>
              <a:chExt cx="1971259" cy="301752"/>
            </a:xfrm>
          </p:grpSpPr>
          <p:pic>
            <p:nvPicPr>
              <p:cNvPr id="94" name="Picture 93"/>
              <p:cNvPicPr/>
              <p:nvPr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28739" y="4628250"/>
                <a:ext cx="301752" cy="301752"/>
              </a:xfrm>
              <a:prstGeom prst="rect">
                <a:avLst/>
              </a:prstGeom>
              <a:ln>
                <a:noFill/>
              </a:ln>
              <a:effectLst>
                <a:outerShdw blurRad="254000" dist="76200" dir="2700000" sx="80000" sy="8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95" name="Rectangle 94"/>
              <p:cNvSpPr/>
              <p:nvPr/>
            </p:nvSpPr>
            <p:spPr>
              <a:xfrm>
                <a:off x="5263184" y="4671404"/>
                <a:ext cx="1636814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800" b="1" dirty="0"/>
                  <a:t>Rate Conversion</a:t>
                </a:r>
                <a:endParaRPr lang="en-US" sz="800" dirty="0"/>
              </a:p>
            </p:txBody>
          </p:sp>
        </p:grpSp>
        <p:grpSp>
          <p:nvGrpSpPr>
            <p:cNvPr id="85" name="Group 84"/>
            <p:cNvGrpSpPr/>
            <p:nvPr/>
          </p:nvGrpSpPr>
          <p:grpSpPr>
            <a:xfrm>
              <a:off x="4928739" y="4969003"/>
              <a:ext cx="1980612" cy="301752"/>
              <a:chOff x="4928739" y="4962565"/>
              <a:chExt cx="1980612" cy="301752"/>
            </a:xfrm>
          </p:grpSpPr>
          <p:pic>
            <p:nvPicPr>
              <p:cNvPr id="92" name="Picture 91"/>
              <p:cNvPicPr/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28739" y="4962565"/>
                <a:ext cx="301752" cy="301752"/>
              </a:xfrm>
              <a:prstGeom prst="rect">
                <a:avLst/>
              </a:prstGeom>
              <a:ln>
                <a:noFill/>
              </a:ln>
              <a:effectLst>
                <a:outerShdw blurRad="254000" dist="76200" dir="2700000" sx="80000" sy="8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93" name="Rectangle 92"/>
              <p:cNvSpPr/>
              <p:nvPr/>
            </p:nvSpPr>
            <p:spPr>
              <a:xfrm>
                <a:off x="5263183" y="5005719"/>
                <a:ext cx="1646168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800" b="1" dirty="0"/>
                  <a:t>Replication</a:t>
                </a:r>
                <a:endParaRPr lang="en-US" sz="800" dirty="0"/>
              </a:p>
            </p:txBody>
          </p:sp>
        </p:grpSp>
        <p:grpSp>
          <p:nvGrpSpPr>
            <p:cNvPr id="86" name="Group 85"/>
            <p:cNvGrpSpPr/>
            <p:nvPr/>
          </p:nvGrpSpPr>
          <p:grpSpPr>
            <a:xfrm>
              <a:off x="4928739" y="5639780"/>
              <a:ext cx="1971259" cy="301752"/>
              <a:chOff x="4928739" y="5296880"/>
              <a:chExt cx="1971259" cy="301752"/>
            </a:xfrm>
          </p:grpSpPr>
          <p:pic>
            <p:nvPicPr>
              <p:cNvPr id="90" name="Picture 89"/>
              <p:cNvPicPr/>
              <p:nvPr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28739" y="5296880"/>
                <a:ext cx="301752" cy="301752"/>
              </a:xfrm>
              <a:prstGeom prst="rect">
                <a:avLst/>
              </a:prstGeom>
              <a:ln>
                <a:noFill/>
              </a:ln>
              <a:effectLst>
                <a:outerShdw blurRad="254000" dist="76200" dir="2700000" sx="80000" sy="8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91" name="Rectangle 90"/>
              <p:cNvSpPr/>
              <p:nvPr/>
            </p:nvSpPr>
            <p:spPr>
              <a:xfrm>
                <a:off x="5263184" y="5340034"/>
                <a:ext cx="1636814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40005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800" b="1" dirty="0"/>
                  <a:t>Switch</a:t>
                </a:r>
                <a:endParaRPr lang="en-US" sz="800" dirty="0"/>
              </a:p>
            </p:txBody>
          </p:sp>
        </p:grpSp>
        <p:grpSp>
          <p:nvGrpSpPr>
            <p:cNvPr id="87" name="Group 86"/>
            <p:cNvGrpSpPr/>
            <p:nvPr/>
          </p:nvGrpSpPr>
          <p:grpSpPr>
            <a:xfrm>
              <a:off x="4928739" y="5304391"/>
              <a:ext cx="1971258" cy="301752"/>
              <a:chOff x="4928739" y="5631195"/>
              <a:chExt cx="1971258" cy="301752"/>
            </a:xfrm>
          </p:grpSpPr>
          <p:pic>
            <p:nvPicPr>
              <p:cNvPr id="88" name="Picture 87"/>
              <p:cNvPicPr/>
              <p:nvPr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28739" y="5631195"/>
                <a:ext cx="301752" cy="301752"/>
              </a:xfrm>
              <a:prstGeom prst="rect">
                <a:avLst/>
              </a:prstGeom>
              <a:ln>
                <a:noFill/>
              </a:ln>
              <a:effectLst>
                <a:outerShdw blurRad="254000" dist="76200" dir="2700000" sx="80000" sy="8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89" name="Rectangle 88"/>
              <p:cNvSpPr/>
              <p:nvPr/>
            </p:nvSpPr>
            <p:spPr>
              <a:xfrm>
                <a:off x="5263183" y="5674349"/>
                <a:ext cx="1636814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40005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800" b="1" dirty="0"/>
                  <a:t>Tap</a:t>
                </a:r>
                <a:endParaRPr lang="en-US" sz="800" dirty="0"/>
              </a:p>
            </p:txBody>
          </p:sp>
        </p:grpSp>
      </p:grpSp>
      <p:sp>
        <p:nvSpPr>
          <p:cNvPr id="111" name="Isosceles Triangle 110"/>
          <p:cNvSpPr/>
          <p:nvPr/>
        </p:nvSpPr>
        <p:spPr>
          <a:xfrm rot="8438410">
            <a:off x="2409143" y="4586930"/>
            <a:ext cx="420829" cy="683140"/>
          </a:xfrm>
          <a:prstGeom prst="triangle">
            <a:avLst>
              <a:gd name="adj" fmla="val 53105"/>
            </a:avLst>
          </a:prstGeom>
          <a:gradFill>
            <a:gsLst>
              <a:gs pos="12000">
                <a:srgbClr val="65C60D">
                  <a:alpha val="50000"/>
                </a:srgbClr>
              </a:gs>
              <a:gs pos="31000">
                <a:srgbClr val="90F236">
                  <a:alpha val="21961"/>
                </a:srgbClr>
              </a:gs>
              <a:gs pos="87000">
                <a:srgbClr val="EDFDDF"/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5" name="Group 134"/>
          <p:cNvGrpSpPr/>
          <p:nvPr/>
        </p:nvGrpSpPr>
        <p:grpSpPr>
          <a:xfrm>
            <a:off x="2041671" y="4160930"/>
            <a:ext cx="487150" cy="1075073"/>
            <a:chOff x="238051" y="4019012"/>
            <a:chExt cx="496163" cy="1094963"/>
          </a:xfrm>
        </p:grpSpPr>
        <p:sp>
          <p:nvSpPr>
            <p:cNvPr id="136" name="Rectangle 135"/>
            <p:cNvSpPr/>
            <p:nvPr/>
          </p:nvSpPr>
          <p:spPr>
            <a:xfrm>
              <a:off x="244414" y="4189718"/>
              <a:ext cx="489800" cy="27564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4682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137" name="Rectangle 136"/>
            <p:cNvSpPr/>
            <p:nvPr/>
          </p:nvSpPr>
          <p:spPr>
            <a:xfrm>
              <a:off x="244414" y="4660069"/>
              <a:ext cx="489800" cy="268567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4682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138" name="Rectangle 137"/>
            <p:cNvSpPr/>
            <p:nvPr/>
          </p:nvSpPr>
          <p:spPr>
            <a:xfrm>
              <a:off x="244413" y="4189718"/>
              <a:ext cx="489800" cy="738918"/>
            </a:xfrm>
            <a:prstGeom prst="rect">
              <a:avLst/>
            </a:prstGeom>
            <a:solidFill>
              <a:srgbClr val="65C60D">
                <a:alpha val="39000"/>
              </a:srgbClr>
            </a:solidFill>
            <a:ln w="12700">
              <a:solidFill>
                <a:srgbClr val="4682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238052" y="4019012"/>
              <a:ext cx="496161" cy="20375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" dirty="0"/>
                <a:t>Port</a:t>
              </a: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238051" y="4910219"/>
              <a:ext cx="496162" cy="20375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" dirty="0"/>
                <a:t>Port</a:t>
              </a:r>
            </a:p>
          </p:txBody>
        </p:sp>
        <p:grpSp>
          <p:nvGrpSpPr>
            <p:cNvPr id="141" name="Group 27"/>
            <p:cNvGrpSpPr/>
            <p:nvPr/>
          </p:nvGrpSpPr>
          <p:grpSpPr>
            <a:xfrm>
              <a:off x="257134" y="4491442"/>
              <a:ext cx="464354" cy="135467"/>
              <a:chOff x="2531706" y="1931437"/>
              <a:chExt cx="1063690" cy="317241"/>
            </a:xfrm>
          </p:grpSpPr>
          <p:sp>
            <p:nvSpPr>
              <p:cNvPr id="144" name="Flowchart: Extract 143"/>
              <p:cNvSpPr/>
              <p:nvPr/>
            </p:nvSpPr>
            <p:spPr>
              <a:xfrm>
                <a:off x="2780522" y="1931437"/>
                <a:ext cx="298580" cy="317241"/>
              </a:xfrm>
              <a:prstGeom prst="flowChartExtract">
                <a:avLst/>
              </a:prstGeom>
              <a:solidFill>
                <a:srgbClr val="92D050"/>
              </a:solidFill>
              <a:ln w="12700">
                <a:solidFill>
                  <a:srgbClr val="4682A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00" dirty="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145" name="Flowchart: Merge 144"/>
              <p:cNvSpPr/>
              <p:nvPr/>
            </p:nvSpPr>
            <p:spPr>
              <a:xfrm>
                <a:off x="3047999" y="1931439"/>
                <a:ext cx="279918" cy="307911"/>
              </a:xfrm>
              <a:prstGeom prst="flowChartMerge">
                <a:avLst/>
              </a:prstGeom>
              <a:solidFill>
                <a:srgbClr val="92D050"/>
              </a:solidFill>
              <a:ln w="12700">
                <a:solidFill>
                  <a:srgbClr val="4682A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00" dirty="0">
                    <a:solidFill>
                      <a:schemeClr val="tx1"/>
                    </a:solidFill>
                  </a:rPr>
                  <a:t>2</a:t>
                </a:r>
              </a:p>
            </p:txBody>
          </p:sp>
          <p:sp>
            <p:nvSpPr>
              <p:cNvPr id="146" name="Flowchart: Merge 145"/>
              <p:cNvSpPr/>
              <p:nvPr/>
            </p:nvSpPr>
            <p:spPr>
              <a:xfrm>
                <a:off x="2531706" y="1931437"/>
                <a:ext cx="279919" cy="307911"/>
              </a:xfrm>
              <a:prstGeom prst="flowChartMerge">
                <a:avLst/>
              </a:prstGeom>
              <a:solidFill>
                <a:srgbClr val="FFFF00"/>
              </a:solidFill>
              <a:ln w="12700">
                <a:solidFill>
                  <a:srgbClr val="4682A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00" dirty="0">
                    <a:solidFill>
                      <a:schemeClr val="tx1"/>
                    </a:solidFill>
                  </a:rPr>
                  <a:t>2</a:t>
                </a:r>
              </a:p>
            </p:txBody>
          </p:sp>
          <p:sp>
            <p:nvSpPr>
              <p:cNvPr id="147" name="Flowchart: Extract 146"/>
              <p:cNvSpPr/>
              <p:nvPr/>
            </p:nvSpPr>
            <p:spPr>
              <a:xfrm>
                <a:off x="3296816" y="1931437"/>
                <a:ext cx="298580" cy="317241"/>
              </a:xfrm>
              <a:prstGeom prst="flowChartExtract">
                <a:avLst/>
              </a:prstGeom>
              <a:solidFill>
                <a:srgbClr val="FFFF00"/>
              </a:solidFill>
              <a:ln w="12700">
                <a:solidFill>
                  <a:srgbClr val="4682A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00" dirty="0">
                    <a:solidFill>
                      <a:schemeClr val="tx1"/>
                    </a:solidFill>
                  </a:rPr>
                  <a:t>1</a:t>
                </a:r>
              </a:p>
            </p:txBody>
          </p:sp>
        </p:grpSp>
        <p:sp>
          <p:nvSpPr>
            <p:cNvPr id="142" name="TextBox 141"/>
            <p:cNvSpPr txBox="1"/>
            <p:nvPr/>
          </p:nvSpPr>
          <p:spPr>
            <a:xfrm>
              <a:off x="335587" y="4238978"/>
              <a:ext cx="339921" cy="188083"/>
            </a:xfrm>
            <a:prstGeom prst="rect">
              <a:avLst/>
            </a:prstGeom>
            <a:noFill/>
            <a:ln w="12700">
              <a:solidFill>
                <a:srgbClr val="4682A5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600" dirty="0"/>
                <a:t>SFP</a:t>
              </a: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335587" y="4696697"/>
              <a:ext cx="339921" cy="188083"/>
            </a:xfrm>
            <a:prstGeom prst="rect">
              <a:avLst/>
            </a:prstGeom>
            <a:noFill/>
            <a:ln w="12700">
              <a:solidFill>
                <a:srgbClr val="4682A5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600" dirty="0"/>
                <a:t>SFP</a:t>
              </a:r>
            </a:p>
          </p:txBody>
        </p:sp>
      </p:grpSp>
      <p:sp>
        <p:nvSpPr>
          <p:cNvPr id="112" name="TextBox 111"/>
          <p:cNvSpPr txBox="1"/>
          <p:nvPr/>
        </p:nvSpPr>
        <p:spPr>
          <a:xfrm>
            <a:off x="7143517" y="6351562"/>
            <a:ext cx="3181350" cy="430887"/>
          </a:xfrm>
          <a:prstGeom prst="rect">
            <a:avLst/>
          </a:prstGeom>
          <a:solidFill>
            <a:srgbClr val="65C60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1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algn="l"/>
            <a:r>
              <a:rPr lang="en-US" dirty="0"/>
              <a:t>For use in 3901, 3903, and 3912 chassis</a:t>
            </a:r>
          </a:p>
          <a:p>
            <a:pPr algn="l"/>
            <a:r>
              <a:rPr lang="en-US" dirty="0"/>
              <a:t>Primary or backup controller capable</a:t>
            </a:r>
          </a:p>
        </p:txBody>
      </p:sp>
    </p:spTree>
    <p:extLst>
      <p:ext uri="{BB962C8B-B14F-4D97-AF65-F5344CB8AC3E}">
        <p14:creationId xmlns:p14="http://schemas.microsoft.com/office/powerpoint/2010/main" val="1702083009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224950" y="5220300"/>
            <a:ext cx="3909106" cy="455752"/>
            <a:chOff x="325575" y="5030648"/>
            <a:chExt cx="3909106" cy="455752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575" y="5030648"/>
              <a:ext cx="3909106" cy="4557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0" name="Picture 59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8642" y="5107407"/>
              <a:ext cx="369683" cy="76223"/>
            </a:xfrm>
            <a:prstGeom prst="rect">
              <a:avLst/>
            </a:prstGeom>
          </p:spPr>
        </p:pic>
      </p:grpSp>
      <p:graphicFrame>
        <p:nvGraphicFramePr>
          <p:cNvPr id="149" name="Table 1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9272536"/>
              </p:ext>
            </p:extLst>
          </p:nvPr>
        </p:nvGraphicFramePr>
        <p:xfrm>
          <a:off x="7128793" y="1310831"/>
          <a:ext cx="4109955" cy="17830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41099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54631"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T100-Blade Layer 2-4 Features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4967">
                <a:tc>
                  <a:txBody>
                    <a:bodyPr/>
                    <a:lstStyle/>
                    <a:p>
                      <a:pPr marL="285750" lvl="0" indent="-28575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Arial" pitchFamily="34" charset="0"/>
                        <a:buNone/>
                        <a:defRPr/>
                      </a:pPr>
                      <a:r>
                        <a:rPr kumimoji="0" lang="en-US" sz="105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26 High Density Ports per Blade (6 QSFP+ 2 SM CFP4)</a:t>
                      </a:r>
                      <a:endPara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44967">
                <a:tc>
                  <a:txBody>
                    <a:bodyPr/>
                    <a:lstStyle/>
                    <a:p>
                      <a:pPr marL="285750" lvl="0" indent="-28575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Arial" pitchFamily="34" charset="0"/>
                        <a:buNone/>
                        <a:defRPr/>
                      </a:pPr>
                      <a:r>
                        <a:rPr kumimoji="0" lang="en-US" sz="1050" u="none" strike="noStrike" kern="1200" cap="none" spc="0" normalizeH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Speeds:</a:t>
                      </a:r>
                      <a:r>
                        <a:rPr kumimoji="0" lang="en-US" sz="105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0" lang="en-US" sz="1050" u="none" strike="noStrike" kern="1200" cap="none" spc="0" normalizeH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24</a:t>
                      </a:r>
                      <a:r>
                        <a:rPr kumimoji="0" lang="en-US" sz="105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- </a:t>
                      </a:r>
                      <a:r>
                        <a:rPr kumimoji="0" lang="en-US" sz="1050" u="none" strike="noStrike" kern="1200" cap="none" spc="0" normalizeH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10G,</a:t>
                      </a:r>
                      <a:r>
                        <a:rPr kumimoji="0" lang="en-US" sz="105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0" lang="en-US" sz="1050" u="none" strike="noStrike" kern="1200" cap="none" spc="0" normalizeH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</a:t>
                      </a:r>
                      <a:r>
                        <a:rPr kumimoji="0" lang="en-US" sz="105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- </a:t>
                      </a:r>
                      <a:r>
                        <a:rPr kumimoji="0" lang="en-US" sz="1050" u="none" strike="noStrike" kern="1200" cap="none" spc="0" normalizeH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100G LR4</a:t>
                      </a:r>
                      <a:endParaRPr kumimoji="0" lang="en-US" sz="1050" b="0" i="0" u="none" strike="noStrike" kern="1200" cap="none" spc="0" normalizeH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44967">
                <a:tc>
                  <a:txBody>
                    <a:bodyPr/>
                    <a:lstStyle/>
                    <a:p>
                      <a:pPr marL="285750" lvl="0" indent="-28575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Arial" pitchFamily="34" charset="0"/>
                        <a:buNone/>
                        <a:defRPr/>
                      </a:pPr>
                      <a:r>
                        <a:rPr kumimoji="0" lang="en-US" sz="1050" u="none" strike="noStrike" kern="1200" cap="none" spc="0" normalizeH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Hot-Swappable QSFPs </a:t>
                      </a:r>
                      <a:r>
                        <a:rPr kumimoji="0" lang="en-US" sz="105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-</a:t>
                      </a:r>
                      <a:r>
                        <a:rPr kumimoji="0" lang="en-US" sz="1050" u="none" strike="noStrike" kern="1200" cap="none" spc="0" normalizeH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CFP4s</a:t>
                      </a:r>
                      <a:endParaRPr kumimoji="0" lang="en-US" sz="1050" b="0" i="0" u="none" strike="noStrike" kern="1200" cap="none" spc="0" normalizeH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44967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sz="1050" dirty="0"/>
                        <a:t>Layer 2-4 Intelligence, All Functions  (shown below) on All Ports</a:t>
                      </a:r>
                      <a:endParaRPr lang="en-US" sz="1050" baseline="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44967"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sz="1050" dirty="0"/>
                        <a:t>Media Conversion</a:t>
                      </a:r>
                      <a:r>
                        <a:rPr lang="en-US" sz="1050" baseline="0" dirty="0"/>
                        <a:t> for</a:t>
                      </a:r>
                      <a:r>
                        <a:rPr lang="en-US" sz="1050" dirty="0"/>
                        <a:t> SM</a:t>
                      </a:r>
                      <a:r>
                        <a:rPr lang="en-US" sz="1050" baseline="0" dirty="0"/>
                        <a:t> Fiber, MM Fiber, or Copper</a:t>
                      </a:r>
                      <a:r>
                        <a:rPr lang="en-US" sz="1050" dirty="0"/>
                        <a:t> </a:t>
                      </a:r>
                      <a:endParaRPr kumimoji="0" lang="en-US" sz="1050" b="0" i="0" u="none" strike="noStrike" kern="1200" cap="none" spc="0" normalizeH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44967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sz="1050" dirty="0"/>
                        <a:t>Deterministic</a:t>
                      </a:r>
                      <a:r>
                        <a:rPr lang="en-US" sz="1050" baseline="0" dirty="0"/>
                        <a:t> L</a:t>
                      </a:r>
                      <a:r>
                        <a:rPr lang="en-US" sz="1050" dirty="0"/>
                        <a:t>ow</a:t>
                      </a:r>
                      <a:r>
                        <a:rPr lang="en-US" sz="1050" baseline="0" dirty="0"/>
                        <a:t> Latency</a:t>
                      </a:r>
                      <a:endParaRPr lang="en-US" sz="105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T100L-Blade Detail</a:t>
            </a:r>
          </a:p>
        </p:txBody>
      </p:sp>
      <p:cxnSp>
        <p:nvCxnSpPr>
          <p:cNvPr id="97" name="Straight Arrow Connector 96"/>
          <p:cNvCxnSpPr/>
          <p:nvPr/>
        </p:nvCxnSpPr>
        <p:spPr>
          <a:xfrm>
            <a:off x="1974122" y="4681163"/>
            <a:ext cx="208015" cy="0"/>
          </a:xfrm>
          <a:prstGeom prst="straightConnector1">
            <a:avLst/>
          </a:prstGeom>
          <a:ln w="19050">
            <a:solidFill>
              <a:srgbClr val="EC824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1359381" y="4527561"/>
            <a:ext cx="6624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/>
              <a:t>Port status indicators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2794777" y="6128712"/>
            <a:ext cx="15715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/>
              <a:t>Hot Swappable CFP4 and QSFP,</a:t>
            </a:r>
          </a:p>
          <a:p>
            <a:pPr algn="ctr"/>
            <a:r>
              <a:rPr lang="en-US" sz="700" b="1" dirty="0"/>
              <a:t>With Digital Diagnostics</a:t>
            </a:r>
            <a:endParaRPr lang="en-US" sz="700" dirty="0"/>
          </a:p>
        </p:txBody>
      </p:sp>
      <p:sp>
        <p:nvSpPr>
          <p:cNvPr id="57" name="Content Placeholder 2"/>
          <p:cNvSpPr txBox="1">
            <a:spLocks/>
          </p:cNvSpPr>
          <p:nvPr/>
        </p:nvSpPr>
        <p:spPr bwMode="auto">
          <a:xfrm>
            <a:off x="886968" y="1417320"/>
            <a:ext cx="4016121" cy="1676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228600" indent="-228600" defTabSz="457200" eaLnBrk="1" hangingPunct="1">
              <a:spcBef>
                <a:spcPts val="100"/>
              </a:spcBef>
              <a:spcAft>
                <a:spcPts val="400"/>
              </a:spcAft>
              <a:buClrTx/>
              <a:buFont typeface="Arial" charset="0"/>
              <a:buChar char="•"/>
              <a:defRPr sz="1600" b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60375" indent="-3175" defTabSz="457200" eaLnBrk="1" hangingPunct="1">
              <a:spcBef>
                <a:spcPts val="100"/>
              </a:spcBef>
              <a:spcAft>
                <a:spcPts val="800"/>
              </a:spcAft>
              <a:defRPr sz="2000">
                <a:latin typeface="+mn-lt"/>
                <a:ea typeface="ＭＳ Ｐゴシック" pitchFamily="-65" charset="-128"/>
              </a:defRPr>
            </a:lvl2pPr>
            <a:lvl3pPr marL="685800" indent="-228600" defTabSz="457200" eaLnBrk="1" hangingPunct="1">
              <a:spcBef>
                <a:spcPts val="100"/>
              </a:spcBef>
              <a:spcAft>
                <a:spcPts val="800"/>
              </a:spcAft>
              <a:buClr>
                <a:srgbClr val="558ED5"/>
              </a:buClr>
              <a:buFont typeface="Lucida Grande" pitchFamily="-84" charset="0"/>
              <a:buChar char="-"/>
              <a:defRPr>
                <a:latin typeface="+mn-lt"/>
                <a:ea typeface="ＭＳ Ｐゴシック" pitchFamily="-65" charset="-128"/>
              </a:defRPr>
            </a:lvl3pPr>
            <a:lvl4pPr marL="914400" indent="0" defTabSz="457200" eaLnBrk="1" hangingPunct="1">
              <a:spcBef>
                <a:spcPts val="100"/>
              </a:spcBef>
              <a:spcAft>
                <a:spcPts val="800"/>
              </a:spcAft>
              <a:defRPr sz="1600">
                <a:latin typeface="+mn-lt"/>
                <a:ea typeface="ＭＳ Ｐゴシック" pitchFamily="-65" charset="-128"/>
              </a:defRPr>
            </a:lvl4pPr>
            <a:lvl5pPr marL="1144588" indent="-1588" defTabSz="457200" eaLnBrk="1" hangingPunct="1">
              <a:spcBef>
                <a:spcPts val="100"/>
              </a:spcBef>
              <a:spcAft>
                <a:spcPts val="800"/>
              </a:spcAft>
              <a:defRPr sz="1400">
                <a:latin typeface="+mn-lt"/>
                <a:ea typeface="ＭＳ Ｐゴシック" pitchFamily="-65" charset="-128"/>
              </a:defRPr>
            </a:lvl5pPr>
            <a:lvl6pPr marL="2514600" indent="-228600" defTabSz="4572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</a:defRPr>
            </a:lvl6pPr>
            <a:lvl7pPr marL="2971800" indent="-228600" defTabSz="4572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</a:defRPr>
            </a:lvl7pPr>
            <a:lvl8pPr marL="3429000" indent="-228600" defTabSz="4572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</a:defRPr>
            </a:lvl8pPr>
            <a:lvl9pPr marL="3886200" indent="-228600" defTabSz="4572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</a:defRPr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1-slot (26 ports, 24-10G &amp; 2-100G)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Layer 2-4 functionality on all ports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10/100G Ethernet</a:t>
            </a:r>
          </a:p>
        </p:txBody>
      </p:sp>
      <p:sp>
        <p:nvSpPr>
          <p:cNvPr id="107" name="Rectangle 106"/>
          <p:cNvSpPr/>
          <p:nvPr/>
        </p:nvSpPr>
        <p:spPr>
          <a:xfrm>
            <a:off x="3248633" y="5071760"/>
            <a:ext cx="1588897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" b="1" dirty="0"/>
              <a:t>Internal and external diagnostics</a:t>
            </a:r>
            <a:endParaRPr lang="en-US" sz="700" dirty="0"/>
          </a:p>
        </p:txBody>
      </p:sp>
      <p:sp>
        <p:nvSpPr>
          <p:cNvPr id="4" name="Rectangle 3"/>
          <p:cNvSpPr/>
          <p:nvPr/>
        </p:nvSpPr>
        <p:spPr>
          <a:xfrm>
            <a:off x="1400078" y="5825489"/>
            <a:ext cx="741115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00" b="1" dirty="0"/>
              <a:t>1PPS Ports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19040" y="5942752"/>
            <a:ext cx="809625" cy="742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TextBox 65"/>
          <p:cNvSpPr txBox="1"/>
          <p:nvPr/>
        </p:nvSpPr>
        <p:spPr>
          <a:xfrm>
            <a:off x="7125069" y="6375371"/>
            <a:ext cx="3181350" cy="430887"/>
          </a:xfrm>
          <a:prstGeom prst="rect">
            <a:avLst/>
          </a:prstGeom>
          <a:solidFill>
            <a:srgbClr val="65C60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1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For use in </a:t>
            </a:r>
            <a:r>
              <a:rPr lang="en-US" dirty="0"/>
              <a:t>3901, 3903, and 3912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chassis</a:t>
            </a:r>
          </a:p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Primary or backup controller capable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4220847" y="5825489"/>
            <a:ext cx="65200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/>
              <a:t>QSFP(+)</a:t>
            </a:r>
            <a:endParaRPr lang="en-US" sz="700" dirty="0"/>
          </a:p>
        </p:txBody>
      </p:sp>
      <p:sp>
        <p:nvSpPr>
          <p:cNvPr id="67" name="TextBox 66"/>
          <p:cNvSpPr txBox="1"/>
          <p:nvPr/>
        </p:nvSpPr>
        <p:spPr>
          <a:xfrm>
            <a:off x="3482396" y="5825489"/>
            <a:ext cx="48205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/>
              <a:t>CFP4</a:t>
            </a:r>
            <a:endParaRPr lang="en-US" sz="700" dirty="0"/>
          </a:p>
        </p:txBody>
      </p:sp>
      <p:sp>
        <p:nvSpPr>
          <p:cNvPr id="69" name="TextBox 68"/>
          <p:cNvSpPr txBox="1"/>
          <p:nvPr/>
        </p:nvSpPr>
        <p:spPr>
          <a:xfrm>
            <a:off x="2956544" y="5825489"/>
            <a:ext cx="68381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/>
              <a:t>QSFP(+)</a:t>
            </a:r>
            <a:endParaRPr lang="en-US" sz="700" dirty="0"/>
          </a:p>
        </p:txBody>
      </p:sp>
      <p:sp>
        <p:nvSpPr>
          <p:cNvPr id="71" name="TextBox 70"/>
          <p:cNvSpPr txBox="1"/>
          <p:nvPr/>
        </p:nvSpPr>
        <p:spPr>
          <a:xfrm>
            <a:off x="2244107" y="5825489"/>
            <a:ext cx="46212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/>
              <a:t>CFP4</a:t>
            </a:r>
            <a:endParaRPr lang="en-US" sz="700" dirty="0"/>
          </a:p>
        </p:txBody>
      </p:sp>
      <p:cxnSp>
        <p:nvCxnSpPr>
          <p:cNvPr id="73" name="Straight Arrow Connector 72"/>
          <p:cNvCxnSpPr/>
          <p:nvPr/>
        </p:nvCxnSpPr>
        <p:spPr>
          <a:xfrm flipV="1">
            <a:off x="2475167" y="5569096"/>
            <a:ext cx="0" cy="274320"/>
          </a:xfrm>
          <a:prstGeom prst="straightConnector1">
            <a:avLst/>
          </a:prstGeom>
          <a:ln w="31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/>
          <p:nvPr/>
        </p:nvCxnSpPr>
        <p:spPr>
          <a:xfrm flipV="1">
            <a:off x="4522600" y="5569096"/>
            <a:ext cx="0" cy="274320"/>
          </a:xfrm>
          <a:prstGeom prst="straightConnector1">
            <a:avLst/>
          </a:prstGeom>
          <a:ln w="31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/>
          <p:nvPr/>
        </p:nvCxnSpPr>
        <p:spPr>
          <a:xfrm flipV="1">
            <a:off x="3726223" y="5569096"/>
            <a:ext cx="0" cy="274320"/>
          </a:xfrm>
          <a:prstGeom prst="straightConnector1">
            <a:avLst/>
          </a:prstGeom>
          <a:ln w="31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/>
          <p:nvPr/>
        </p:nvCxnSpPr>
        <p:spPr>
          <a:xfrm flipV="1">
            <a:off x="3268049" y="5569096"/>
            <a:ext cx="0" cy="274320"/>
          </a:xfrm>
          <a:prstGeom prst="straightConnector1">
            <a:avLst/>
          </a:prstGeom>
          <a:ln w="31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/>
          <p:nvPr/>
        </p:nvCxnSpPr>
        <p:spPr>
          <a:xfrm flipH="1" flipV="1">
            <a:off x="1622961" y="5561034"/>
            <a:ext cx="79799" cy="262891"/>
          </a:xfrm>
          <a:prstGeom prst="straightConnector1">
            <a:avLst/>
          </a:prstGeom>
          <a:ln w="31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/>
          <p:nvPr/>
        </p:nvCxnSpPr>
        <p:spPr>
          <a:xfrm flipV="1">
            <a:off x="1699238" y="5559062"/>
            <a:ext cx="79799" cy="262891"/>
          </a:xfrm>
          <a:prstGeom prst="straightConnector1">
            <a:avLst/>
          </a:prstGeom>
          <a:ln w="31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0" name="Group 69"/>
          <p:cNvGrpSpPr/>
          <p:nvPr/>
        </p:nvGrpSpPr>
        <p:grpSpPr>
          <a:xfrm>
            <a:off x="7135703" y="3206181"/>
            <a:ext cx="2113731" cy="3066666"/>
            <a:chOff x="4851741" y="2905128"/>
            <a:chExt cx="2113731" cy="3066666"/>
          </a:xfrm>
        </p:grpSpPr>
        <p:sp>
          <p:nvSpPr>
            <p:cNvPr id="72" name="Rectangle 71"/>
            <p:cNvSpPr/>
            <p:nvPr/>
          </p:nvSpPr>
          <p:spPr>
            <a:xfrm>
              <a:off x="4851741" y="2905128"/>
              <a:ext cx="1828800" cy="3066666"/>
            </a:xfrm>
            <a:prstGeom prst="rect">
              <a:avLst/>
            </a:prstGeom>
            <a:solidFill>
              <a:srgbClr val="C2D8E4"/>
            </a:solidFill>
            <a:ln w="3175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74" name="Group 73"/>
            <p:cNvGrpSpPr/>
            <p:nvPr/>
          </p:nvGrpSpPr>
          <p:grpSpPr>
            <a:xfrm>
              <a:off x="4928739" y="2956675"/>
              <a:ext cx="2036732" cy="301752"/>
              <a:chOff x="4928739" y="2956675"/>
              <a:chExt cx="2036732" cy="301752"/>
            </a:xfrm>
          </p:grpSpPr>
          <p:pic>
            <p:nvPicPr>
              <p:cNvPr id="109" name="Picture 108"/>
              <p:cNvPicPr/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28739" y="2956675"/>
                <a:ext cx="301752" cy="301752"/>
              </a:xfrm>
              <a:prstGeom prst="rect">
                <a:avLst/>
              </a:prstGeom>
              <a:ln>
                <a:noFill/>
              </a:ln>
              <a:effectLst>
                <a:outerShdw blurRad="254000" dist="76200" dir="2700000" sx="80000" sy="8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110" name="Rectangle 109"/>
              <p:cNvSpPr/>
              <p:nvPr/>
            </p:nvSpPr>
            <p:spPr>
              <a:xfrm>
                <a:off x="5263183" y="2999829"/>
                <a:ext cx="1702288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800" b="1" dirty="0"/>
                  <a:t>Packet Generation</a:t>
                </a:r>
                <a:endParaRPr lang="en-US" sz="800" dirty="0"/>
              </a:p>
            </p:txBody>
          </p:sp>
        </p:grpSp>
        <p:grpSp>
          <p:nvGrpSpPr>
            <p:cNvPr id="75" name="Group 74"/>
            <p:cNvGrpSpPr/>
            <p:nvPr/>
          </p:nvGrpSpPr>
          <p:grpSpPr>
            <a:xfrm>
              <a:off x="4928739" y="3292063"/>
              <a:ext cx="2036733" cy="301752"/>
              <a:chOff x="4928739" y="3290990"/>
              <a:chExt cx="2036733" cy="301752"/>
            </a:xfrm>
          </p:grpSpPr>
          <p:pic>
            <p:nvPicPr>
              <p:cNvPr id="106" name="Picture 105"/>
              <p:cNvPicPr/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28739" y="3290990"/>
                <a:ext cx="301752" cy="301752"/>
              </a:xfrm>
              <a:prstGeom prst="rect">
                <a:avLst/>
              </a:prstGeom>
              <a:ln>
                <a:noFill/>
              </a:ln>
              <a:effectLst>
                <a:outerShdw blurRad="254000" dist="76200" dir="2700000" sx="80000" sy="8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108" name="Rectangle 107"/>
              <p:cNvSpPr/>
              <p:nvPr/>
            </p:nvSpPr>
            <p:spPr>
              <a:xfrm>
                <a:off x="5263184" y="3334144"/>
                <a:ext cx="1702288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800" b="1" dirty="0"/>
                  <a:t>Impairment</a:t>
                </a:r>
                <a:endParaRPr lang="en-US" sz="800" dirty="0"/>
              </a:p>
            </p:txBody>
          </p:sp>
        </p:grpSp>
        <p:grpSp>
          <p:nvGrpSpPr>
            <p:cNvPr id="76" name="Group 75"/>
            <p:cNvGrpSpPr/>
            <p:nvPr/>
          </p:nvGrpSpPr>
          <p:grpSpPr>
            <a:xfrm>
              <a:off x="4928739" y="3627451"/>
              <a:ext cx="1971259" cy="301752"/>
              <a:chOff x="4928739" y="3625305"/>
              <a:chExt cx="1971259" cy="301752"/>
            </a:xfrm>
          </p:grpSpPr>
          <p:pic>
            <p:nvPicPr>
              <p:cNvPr id="104" name="Picture 103"/>
              <p:cNvPicPr/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28739" y="3625305"/>
                <a:ext cx="301752" cy="301752"/>
              </a:xfrm>
              <a:prstGeom prst="rect">
                <a:avLst/>
              </a:prstGeom>
              <a:ln>
                <a:noFill/>
              </a:ln>
              <a:effectLst>
                <a:outerShdw blurRad="254000" dist="76200" dir="2700000" sx="80000" sy="8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105" name="Rectangle 104"/>
              <p:cNvSpPr/>
              <p:nvPr/>
            </p:nvSpPr>
            <p:spPr>
              <a:xfrm>
                <a:off x="5263184" y="3668459"/>
                <a:ext cx="1636814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800" b="1" dirty="0"/>
                  <a:t>Traffic Statistics</a:t>
                </a:r>
                <a:endParaRPr lang="en-US" sz="800" dirty="0"/>
              </a:p>
            </p:txBody>
          </p:sp>
        </p:grpSp>
        <p:grpSp>
          <p:nvGrpSpPr>
            <p:cNvPr id="78" name="Group 77"/>
            <p:cNvGrpSpPr/>
            <p:nvPr/>
          </p:nvGrpSpPr>
          <p:grpSpPr>
            <a:xfrm>
              <a:off x="4928739" y="3962839"/>
              <a:ext cx="1933847" cy="301752"/>
              <a:chOff x="4928739" y="3959620"/>
              <a:chExt cx="1933847" cy="301752"/>
            </a:xfrm>
          </p:grpSpPr>
          <p:pic>
            <p:nvPicPr>
              <p:cNvPr id="100" name="Picture 99"/>
              <p:cNvPicPr/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28739" y="3959620"/>
                <a:ext cx="301752" cy="301752"/>
              </a:xfrm>
              <a:prstGeom prst="rect">
                <a:avLst/>
              </a:prstGeom>
              <a:ln>
                <a:noFill/>
              </a:ln>
              <a:effectLst>
                <a:outerShdw blurRad="254000" dist="76200" dir="2700000" sx="80000" sy="8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103" name="Rectangle 102"/>
              <p:cNvSpPr/>
              <p:nvPr/>
            </p:nvSpPr>
            <p:spPr>
              <a:xfrm>
                <a:off x="5263184" y="4002774"/>
                <a:ext cx="1599402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800" b="1" dirty="0"/>
                  <a:t>Filtering</a:t>
                </a:r>
                <a:endParaRPr lang="en-US" sz="800" dirty="0"/>
              </a:p>
            </p:txBody>
          </p:sp>
        </p:grpSp>
        <p:grpSp>
          <p:nvGrpSpPr>
            <p:cNvPr id="79" name="Group 78"/>
            <p:cNvGrpSpPr/>
            <p:nvPr/>
          </p:nvGrpSpPr>
          <p:grpSpPr>
            <a:xfrm>
              <a:off x="4928739" y="4298227"/>
              <a:ext cx="1957229" cy="301752"/>
              <a:chOff x="4928739" y="4293935"/>
              <a:chExt cx="1957229" cy="301752"/>
            </a:xfrm>
          </p:grpSpPr>
          <p:pic>
            <p:nvPicPr>
              <p:cNvPr id="96" name="Picture 95"/>
              <p:cNvPicPr/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28739" y="4293935"/>
                <a:ext cx="301752" cy="301752"/>
              </a:xfrm>
              <a:prstGeom prst="rect">
                <a:avLst/>
              </a:prstGeom>
              <a:ln>
                <a:noFill/>
              </a:ln>
              <a:effectLst>
                <a:outerShdw blurRad="254000" dist="76200" dir="2700000" sx="80000" sy="8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99" name="Rectangle 98"/>
              <p:cNvSpPr/>
              <p:nvPr/>
            </p:nvSpPr>
            <p:spPr>
              <a:xfrm>
                <a:off x="5263183" y="4337089"/>
                <a:ext cx="1622785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800" b="1" dirty="0"/>
                  <a:t>Aggregation</a:t>
                </a:r>
                <a:endParaRPr lang="en-US" sz="800" dirty="0"/>
              </a:p>
            </p:txBody>
          </p:sp>
        </p:grpSp>
        <p:grpSp>
          <p:nvGrpSpPr>
            <p:cNvPr id="82" name="Group 81"/>
            <p:cNvGrpSpPr/>
            <p:nvPr/>
          </p:nvGrpSpPr>
          <p:grpSpPr>
            <a:xfrm>
              <a:off x="4928739" y="4633615"/>
              <a:ext cx="1971259" cy="301752"/>
              <a:chOff x="4928739" y="4628250"/>
              <a:chExt cx="1971259" cy="301752"/>
            </a:xfrm>
          </p:grpSpPr>
          <p:pic>
            <p:nvPicPr>
              <p:cNvPr id="94" name="Picture 93"/>
              <p:cNvPicPr/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28739" y="4628250"/>
                <a:ext cx="301752" cy="301752"/>
              </a:xfrm>
              <a:prstGeom prst="rect">
                <a:avLst/>
              </a:prstGeom>
              <a:ln>
                <a:noFill/>
              </a:ln>
              <a:effectLst>
                <a:outerShdw blurRad="254000" dist="76200" dir="2700000" sx="80000" sy="8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95" name="Rectangle 94"/>
              <p:cNvSpPr/>
              <p:nvPr/>
            </p:nvSpPr>
            <p:spPr>
              <a:xfrm>
                <a:off x="5263184" y="4671404"/>
                <a:ext cx="1636814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800" b="1" dirty="0"/>
                  <a:t>Rate Conversion</a:t>
                </a:r>
                <a:endParaRPr lang="en-US" sz="800" dirty="0"/>
              </a:p>
            </p:txBody>
          </p:sp>
        </p:grpSp>
        <p:grpSp>
          <p:nvGrpSpPr>
            <p:cNvPr id="85" name="Group 84"/>
            <p:cNvGrpSpPr/>
            <p:nvPr/>
          </p:nvGrpSpPr>
          <p:grpSpPr>
            <a:xfrm>
              <a:off x="4928739" y="4969003"/>
              <a:ext cx="1980612" cy="301752"/>
              <a:chOff x="4928739" y="4962565"/>
              <a:chExt cx="1980612" cy="301752"/>
            </a:xfrm>
          </p:grpSpPr>
          <p:pic>
            <p:nvPicPr>
              <p:cNvPr id="92" name="Picture 91"/>
              <p:cNvPicPr/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28739" y="4962565"/>
                <a:ext cx="301752" cy="301752"/>
              </a:xfrm>
              <a:prstGeom prst="rect">
                <a:avLst/>
              </a:prstGeom>
              <a:ln>
                <a:noFill/>
              </a:ln>
              <a:effectLst>
                <a:outerShdw blurRad="254000" dist="76200" dir="2700000" sx="80000" sy="8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93" name="Rectangle 92"/>
              <p:cNvSpPr/>
              <p:nvPr/>
            </p:nvSpPr>
            <p:spPr>
              <a:xfrm>
                <a:off x="5263183" y="5005719"/>
                <a:ext cx="1646168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800" b="1" dirty="0"/>
                  <a:t>Replication</a:t>
                </a:r>
                <a:endParaRPr lang="en-US" sz="800" dirty="0"/>
              </a:p>
            </p:txBody>
          </p:sp>
        </p:grpSp>
        <p:grpSp>
          <p:nvGrpSpPr>
            <p:cNvPr id="86" name="Group 85"/>
            <p:cNvGrpSpPr/>
            <p:nvPr/>
          </p:nvGrpSpPr>
          <p:grpSpPr>
            <a:xfrm>
              <a:off x="4928739" y="5639780"/>
              <a:ext cx="1971259" cy="301752"/>
              <a:chOff x="4928739" y="5296880"/>
              <a:chExt cx="1971259" cy="301752"/>
            </a:xfrm>
          </p:grpSpPr>
          <p:pic>
            <p:nvPicPr>
              <p:cNvPr id="90" name="Picture 89"/>
              <p:cNvPicPr/>
              <p:nvPr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28739" y="5296880"/>
                <a:ext cx="301752" cy="301752"/>
              </a:xfrm>
              <a:prstGeom prst="rect">
                <a:avLst/>
              </a:prstGeom>
              <a:ln>
                <a:noFill/>
              </a:ln>
              <a:effectLst>
                <a:outerShdw blurRad="254000" dist="76200" dir="2700000" sx="80000" sy="8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91" name="Rectangle 90"/>
              <p:cNvSpPr/>
              <p:nvPr/>
            </p:nvSpPr>
            <p:spPr>
              <a:xfrm>
                <a:off x="5263184" y="5340034"/>
                <a:ext cx="1636814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40005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800" b="1" dirty="0"/>
                  <a:t>Switch</a:t>
                </a:r>
                <a:endParaRPr lang="en-US" sz="800" dirty="0"/>
              </a:p>
            </p:txBody>
          </p:sp>
        </p:grpSp>
        <p:grpSp>
          <p:nvGrpSpPr>
            <p:cNvPr id="87" name="Group 86"/>
            <p:cNvGrpSpPr/>
            <p:nvPr/>
          </p:nvGrpSpPr>
          <p:grpSpPr>
            <a:xfrm>
              <a:off x="4928739" y="5304391"/>
              <a:ext cx="1971258" cy="301752"/>
              <a:chOff x="4928739" y="5631195"/>
              <a:chExt cx="1971258" cy="301752"/>
            </a:xfrm>
          </p:grpSpPr>
          <p:pic>
            <p:nvPicPr>
              <p:cNvPr id="88" name="Picture 87"/>
              <p:cNvPicPr/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28739" y="5631195"/>
                <a:ext cx="301752" cy="301752"/>
              </a:xfrm>
              <a:prstGeom prst="rect">
                <a:avLst/>
              </a:prstGeom>
              <a:ln>
                <a:noFill/>
              </a:ln>
              <a:effectLst>
                <a:outerShdw blurRad="254000" dist="76200" dir="2700000" sx="80000" sy="8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89" name="Rectangle 88"/>
              <p:cNvSpPr/>
              <p:nvPr/>
            </p:nvSpPr>
            <p:spPr>
              <a:xfrm>
                <a:off x="5263183" y="5674349"/>
                <a:ext cx="1636814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40005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800" b="1" dirty="0"/>
                  <a:t>Tap</a:t>
                </a:r>
                <a:endParaRPr lang="en-US" sz="800" dirty="0"/>
              </a:p>
            </p:txBody>
          </p:sp>
        </p:grpSp>
      </p:grpSp>
      <p:sp>
        <p:nvSpPr>
          <p:cNvPr id="111" name="Isosceles Triangle 110"/>
          <p:cNvSpPr/>
          <p:nvPr/>
        </p:nvSpPr>
        <p:spPr>
          <a:xfrm rot="8438410">
            <a:off x="2618022" y="4691094"/>
            <a:ext cx="420829" cy="683140"/>
          </a:xfrm>
          <a:prstGeom prst="triangle">
            <a:avLst>
              <a:gd name="adj" fmla="val 48838"/>
            </a:avLst>
          </a:prstGeom>
          <a:gradFill>
            <a:gsLst>
              <a:gs pos="12000">
                <a:srgbClr val="65C60D">
                  <a:alpha val="50000"/>
                </a:srgbClr>
              </a:gs>
              <a:gs pos="31000">
                <a:srgbClr val="90F236">
                  <a:alpha val="21961"/>
                </a:srgbClr>
              </a:gs>
              <a:gs pos="87000">
                <a:srgbClr val="EDFDDF"/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8091" y="5942752"/>
            <a:ext cx="1028683" cy="683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Users\lloydm\AppData\Local\Microsoft\Windows\Temporary Internet Files\Content.Outlook\9AJ26Q2K\T100-L-BladeWithBoard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9681" y="2560320"/>
            <a:ext cx="4279039" cy="2078564"/>
          </a:xfrm>
          <a:prstGeom prst="rect">
            <a:avLst/>
          </a:prstGeom>
          <a:ln>
            <a:noFill/>
          </a:ln>
          <a:effectLst>
            <a:outerShdw blurRad="101600" dist="38100" dir="2700000" algn="tl" rotWithShape="0">
              <a:prstClr val="black">
                <a:alpha val="6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8"/>
          <p:cNvGrpSpPr/>
          <p:nvPr/>
        </p:nvGrpSpPr>
        <p:grpSpPr>
          <a:xfrm>
            <a:off x="2294788" y="4352078"/>
            <a:ext cx="566738" cy="733425"/>
            <a:chOff x="1366838" y="4133850"/>
            <a:chExt cx="566738" cy="733425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 rotWithShape="1"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366838" y="4133850"/>
              <a:ext cx="566738" cy="73342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0" name="TextBox 139"/>
            <p:cNvSpPr txBox="1"/>
            <p:nvPr/>
          </p:nvSpPr>
          <p:spPr>
            <a:xfrm>
              <a:off x="1408325" y="4550409"/>
              <a:ext cx="487149" cy="200055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" b="1" dirty="0"/>
                <a:t>QSFP</a:t>
              </a:r>
            </a:p>
          </p:txBody>
        </p:sp>
        <p:sp>
          <p:nvSpPr>
            <p:cNvPr id="8" name="Oval 7"/>
            <p:cNvSpPr/>
            <p:nvPr/>
          </p:nvSpPr>
          <p:spPr>
            <a:xfrm>
              <a:off x="1524001" y="4433888"/>
              <a:ext cx="74342" cy="7620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2" name="Oval 101"/>
            <p:cNvSpPr/>
            <p:nvPr/>
          </p:nvSpPr>
          <p:spPr>
            <a:xfrm>
              <a:off x="1685926" y="4433888"/>
              <a:ext cx="74342" cy="76200"/>
            </a:xfrm>
            <a:prstGeom prst="ellipse">
              <a:avLst/>
            </a:prstGeom>
            <a:solidFill>
              <a:srgbClr val="FFFF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91428034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5" descr="NS_Freeway_Ribsi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609599" y="967221"/>
            <a:ext cx="7149921" cy="4271433"/>
          </a:xfrm>
        </p:spPr>
        <p:txBody>
          <a:bodyPr>
            <a:norm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Extrabold"/>
                <a:cs typeface="Open Sans Extrabold"/>
              </a:rPr>
              <a:t>Solutions/Architecture </a:t>
            </a:r>
          </a:p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Extrabold"/>
                <a:cs typeface="Open Sans Extrabold"/>
              </a:rPr>
              <a:t>Benefits &amp; Licensing</a:t>
            </a:r>
          </a:p>
        </p:txBody>
      </p:sp>
      <p:pic>
        <p:nvPicPr>
          <p:cNvPr id="10" name="Picture 9" descr="NS_ICON_RGB™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6653" y="6163707"/>
            <a:ext cx="559370" cy="531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1537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Arial" charset="0"/>
              </a:rPr>
              <a:t>Scalable 3-Stage Switch Design</a:t>
            </a:r>
            <a:endParaRPr lang="en-US" dirty="0"/>
          </a:p>
        </p:txBody>
      </p:sp>
      <p:sp>
        <p:nvSpPr>
          <p:cNvPr id="17" name="Content Placeholder 16"/>
          <p:cNvSpPr>
            <a:spLocks noGrp="1"/>
          </p:cNvSpPr>
          <p:nvPr>
            <p:ph idx="1"/>
          </p:nvPr>
        </p:nvSpPr>
        <p:spPr>
          <a:xfrm>
            <a:off x="612648" y="1600200"/>
            <a:ext cx="9482667" cy="4972050"/>
          </a:xfrm>
        </p:spPr>
        <p:txBody>
          <a:bodyPr>
            <a:normAutofit lnSpcReduction="10000"/>
          </a:bodyPr>
          <a:lstStyle/>
          <a:p>
            <a:pPr>
              <a:spcAft>
                <a:spcPts val="2400"/>
              </a:spcAft>
            </a:pPr>
            <a:r>
              <a:rPr lang="en-US" sz="22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Up to 1,152 ports of 10G per system</a:t>
            </a:r>
          </a:p>
          <a:p>
            <a:pPr>
              <a:spcAft>
                <a:spcPts val="2400"/>
              </a:spcAft>
            </a:pPr>
            <a:r>
              <a:rPr lang="en-US" sz="22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Up to 288 ports of 40G per system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2400"/>
              </a:spcAft>
            </a:pPr>
            <a:r>
              <a:rPr lang="en-US" sz="22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From 1Gbps to &gt;100Gbps per port</a:t>
            </a:r>
          </a:p>
          <a:p>
            <a:pPr>
              <a:spcAft>
                <a:spcPts val="2400"/>
              </a:spcAft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Flexible 1, 3, and 12 slot chassis</a:t>
            </a:r>
          </a:p>
          <a:p>
            <a:pPr>
              <a:spcAft>
                <a:spcPts val="2400"/>
              </a:spcAft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Blades interoperate across platforms</a:t>
            </a:r>
          </a:p>
          <a:p>
            <a:pPr>
              <a:spcAft>
                <a:spcPts val="2400"/>
              </a:spcAft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High availability</a:t>
            </a:r>
          </a:p>
          <a:p>
            <a:pPr>
              <a:spcAft>
                <a:spcPts val="2400"/>
              </a:spcAft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Non-blocking architecture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6132576" y="1678629"/>
            <a:ext cx="4919278" cy="4614856"/>
            <a:chOff x="1412553" y="2193025"/>
            <a:chExt cx="3657600" cy="3431256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6395" r="5838"/>
            <a:stretch/>
          </p:blipFill>
          <p:spPr>
            <a:xfrm>
              <a:off x="1412553" y="2438400"/>
              <a:ext cx="3657600" cy="3185881"/>
            </a:xfrm>
            <a:prstGeom prst="rect">
              <a:avLst/>
            </a:prstGeom>
          </p:spPr>
        </p:pic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1534473" y="2193025"/>
              <a:ext cx="2000499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000" b="1" dirty="0">
                  <a:solidFill>
                    <a:srgbClr val="262729"/>
                  </a:solidFill>
                  <a:latin typeface="Open Sans "/>
                </a:rPr>
                <a:t>Central Switch Fabric</a:t>
              </a:r>
            </a:p>
          </p:txBody>
        </p:sp>
        <p:sp>
          <p:nvSpPr>
            <p:cNvPr id="15" name="TextBox 14"/>
            <p:cNvSpPr txBox="1">
              <a:spLocks noChangeArrowheads="1"/>
            </p:cNvSpPr>
            <p:nvPr/>
          </p:nvSpPr>
          <p:spPr bwMode="auto">
            <a:xfrm>
              <a:off x="2163372" y="5299630"/>
              <a:ext cx="2466377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r"/>
              <a:r>
                <a:rPr lang="en-US" sz="1000" b="1" dirty="0">
                  <a:solidFill>
                    <a:srgbClr val="262729"/>
                  </a:solidFill>
                  <a:latin typeface="Open Sans "/>
                </a:rPr>
                <a:t>L1-4 Application Blades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6896706" y="2275145"/>
            <a:ext cx="4211836" cy="3192058"/>
            <a:chOff x="4322564" y="2275145"/>
            <a:chExt cx="4211836" cy="3192058"/>
          </a:xfrm>
        </p:grpSpPr>
        <p:grpSp>
          <p:nvGrpSpPr>
            <p:cNvPr id="10" name="Group 9"/>
            <p:cNvGrpSpPr/>
            <p:nvPr/>
          </p:nvGrpSpPr>
          <p:grpSpPr>
            <a:xfrm>
              <a:off x="4322564" y="2312392"/>
              <a:ext cx="4211836" cy="3154811"/>
              <a:chOff x="4322564" y="2312392"/>
              <a:chExt cx="4211836" cy="3154811"/>
            </a:xfrm>
          </p:grpSpPr>
          <p:grpSp>
            <p:nvGrpSpPr>
              <p:cNvPr id="8" name="Group 7"/>
              <p:cNvGrpSpPr/>
              <p:nvPr/>
            </p:nvGrpSpPr>
            <p:grpSpPr>
              <a:xfrm>
                <a:off x="4322564" y="2312392"/>
                <a:ext cx="4211836" cy="3154811"/>
                <a:chOff x="4322564" y="2312392"/>
                <a:chExt cx="4211836" cy="3154811"/>
              </a:xfrm>
            </p:grpSpPr>
            <p:pic>
              <p:nvPicPr>
                <p:cNvPr id="5" name="Picture 4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322564" y="2312392"/>
                  <a:ext cx="4211836" cy="3154811"/>
                </a:xfrm>
                <a:prstGeom prst="rect">
                  <a:avLst/>
                </a:prstGeom>
                <a:ln w="1905">
                  <a:solidFill>
                    <a:srgbClr val="65C60D"/>
                  </a:solidFill>
                </a:ln>
              </p:spPr>
            </p:pic>
            <p:pic>
              <p:nvPicPr>
                <p:cNvPr id="1026" name="Picture 2"/>
                <p:cNvPicPr>
                  <a:picLocks noChangeAspect="1" noChangeArrowheads="1"/>
                </p:cNvPicPr>
                <p:nvPr/>
              </p:nvPicPr>
              <p:blipFill rotWithShape="1"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 bwMode="auto">
                <a:xfrm>
                  <a:off x="7641430" y="2436020"/>
                  <a:ext cx="827935" cy="1119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7" name="Picture 6"/>
              <p:cNvPicPr>
                <a:picLocks noChangeAspect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774961" y="2392875"/>
                <a:ext cx="721335" cy="149823"/>
              </a:xfrm>
              <a:prstGeom prst="rect">
                <a:avLst/>
              </a:prstGeom>
            </p:spPr>
          </p:pic>
        </p:grpSp>
        <p:grpSp>
          <p:nvGrpSpPr>
            <p:cNvPr id="13" name="Group 12"/>
            <p:cNvGrpSpPr/>
            <p:nvPr/>
          </p:nvGrpSpPr>
          <p:grpSpPr>
            <a:xfrm>
              <a:off x="4322564" y="2275145"/>
              <a:ext cx="4185644" cy="138499"/>
              <a:chOff x="4322564" y="2275145"/>
              <a:chExt cx="4185644" cy="138499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4322564" y="2312189"/>
                <a:ext cx="4185644" cy="66591"/>
                <a:chOff x="4322564" y="2312189"/>
                <a:chExt cx="4185644" cy="66591"/>
              </a:xfrm>
            </p:grpSpPr>
            <p:pic>
              <p:nvPicPr>
                <p:cNvPr id="4" name="Picture 2"/>
                <p:cNvPicPr>
                  <a:picLocks noChangeAspect="1" noChangeArrowheads="1"/>
                </p:cNvPicPr>
                <p:nvPr/>
              </p:nvPicPr>
              <p:blipFill rotWithShape="1"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t="10691" r="490" b="-3"/>
                <a:stretch/>
              </p:blipFill>
              <p:spPr bwMode="auto">
                <a:xfrm>
                  <a:off x="4322564" y="2312189"/>
                  <a:ext cx="4185644" cy="662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27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 bwMode="auto">
                <a:xfrm>
                  <a:off x="8240738" y="2314772"/>
                  <a:ext cx="263898" cy="64008"/>
                </a:xfrm>
                <a:prstGeom prst="rect">
                  <a:avLst/>
                </a:prstGeom>
                <a:noFill/>
                <a:ln w="635">
                  <a:solidFill>
                    <a:schemeClr val="tx1">
                      <a:lumMod val="50000"/>
                      <a:lumOff val="50000"/>
                    </a:schemeClr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</p:pic>
          </p:grpSp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333014" y="2312190"/>
                <a:ext cx="64008" cy="64008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12" name="TextBox 11"/>
              <p:cNvSpPr txBox="1"/>
              <p:nvPr/>
            </p:nvSpPr>
            <p:spPr>
              <a:xfrm>
                <a:off x="4326725" y="2275145"/>
                <a:ext cx="841897" cy="1384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b="1" dirty="0">
                    <a:solidFill>
                      <a:srgbClr val="262729">
                        <a:lumMod val="75000"/>
                        <a:lumOff val="25000"/>
                      </a:srgbClr>
                    </a:solidFill>
                  </a:rPr>
                  <a:t>TestStream</a:t>
                </a:r>
                <a:r>
                  <a:rPr lang="en-US" sz="250" b="1" baseline="30000" dirty="0">
                    <a:solidFill>
                      <a:srgbClr val="262729">
                        <a:lumMod val="75000"/>
                        <a:lumOff val="25000"/>
                      </a:srgbClr>
                    </a:solidFill>
                  </a:rPr>
                  <a:t>TM</a:t>
                </a:r>
                <a:r>
                  <a:rPr lang="en-US" sz="300" b="1" baseline="30000" dirty="0">
                    <a:solidFill>
                      <a:srgbClr val="262729">
                        <a:lumMod val="75000"/>
                        <a:lumOff val="25000"/>
                      </a:srgbClr>
                    </a:solidFill>
                  </a:rPr>
                  <a:t> </a:t>
                </a:r>
                <a:r>
                  <a:rPr lang="en-US" sz="300" b="1" dirty="0">
                    <a:solidFill>
                      <a:srgbClr val="262729">
                        <a:lumMod val="75000"/>
                        <a:lumOff val="25000"/>
                      </a:srgbClr>
                    </a:solidFill>
                  </a:rPr>
                  <a:t>Management Software</a:t>
                </a:r>
              </a:p>
            </p:txBody>
          </p:sp>
        </p:grpSp>
      </p:grpSp>
      <p:sp>
        <p:nvSpPr>
          <p:cNvPr id="18" name="Content Placeholder 2"/>
          <p:cNvSpPr txBox="1">
            <a:spLocks/>
          </p:cNvSpPr>
          <p:nvPr/>
        </p:nvSpPr>
        <p:spPr bwMode="auto">
          <a:xfrm>
            <a:off x="1429871" y="1350962"/>
            <a:ext cx="9296400" cy="85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defTabSz="457200" rtl="0" eaLnBrk="1" fontAlgn="base" hangingPunct="1">
              <a:spcBef>
                <a:spcPts val="100"/>
              </a:spcBef>
              <a:spcAft>
                <a:spcPts val="800"/>
              </a:spcAft>
              <a:buClr>
                <a:srgbClr val="558ED5"/>
              </a:buClr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defRPr>
            </a:lvl1pPr>
            <a:lvl2pPr marL="744538" indent="-287338" algn="l" defTabSz="457200" rtl="0" eaLnBrk="1" fontAlgn="base" hangingPunct="1">
              <a:spcBef>
                <a:spcPts val="100"/>
              </a:spcBef>
              <a:spcAft>
                <a:spcPts val="800"/>
              </a:spcAft>
              <a:buFont typeface="Courier New" panose="02070309020205020404" pitchFamily="49" charset="0"/>
              <a:buChar char="o"/>
              <a:defRPr sz="20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2pPr>
            <a:lvl3pPr marL="909638" indent="-228600" algn="l" defTabSz="457200" rtl="0" eaLnBrk="1" fontAlgn="base" hangingPunct="1">
              <a:spcBef>
                <a:spcPts val="100"/>
              </a:spcBef>
              <a:spcAft>
                <a:spcPts val="800"/>
              </a:spcAft>
              <a:buClr>
                <a:srgbClr val="558ED5"/>
              </a:buClr>
              <a:buFont typeface="Lucida Grande" pitchFamily="-84" charset="0"/>
              <a:buChar char="-"/>
              <a:defRPr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3pPr>
            <a:lvl4pPr marL="1201738" indent="0" algn="l" defTabSz="457200" rtl="0" eaLnBrk="1" fontAlgn="base" hangingPunct="1">
              <a:spcBef>
                <a:spcPts val="100"/>
              </a:spcBef>
              <a:spcAft>
                <a:spcPts val="800"/>
              </a:spcAft>
              <a:defRPr sz="16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4pPr>
            <a:lvl5pPr marL="1368425" indent="-1588" algn="l" defTabSz="457200" rtl="0" eaLnBrk="1" fontAlgn="base" hangingPunct="1">
              <a:spcBef>
                <a:spcPts val="100"/>
              </a:spcBef>
              <a:spcAft>
                <a:spcPts val="800"/>
              </a:spcAft>
              <a:defRPr sz="14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0"/>
              </a:spcAft>
              <a:buNone/>
            </a:pPr>
            <a:r>
              <a:rPr lang="en-US" sz="2000" b="1" i="1" dirty="0">
                <a:solidFill>
                  <a:srgbClr val="53565A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Improving Efficiency, Speed, and Performance 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en-US" sz="2000" b="1" i="1" dirty="0">
                <a:solidFill>
                  <a:srgbClr val="53565A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in Network and Application Test Labs</a:t>
            </a:r>
          </a:p>
        </p:txBody>
      </p:sp>
      <p:sp>
        <p:nvSpPr>
          <p:cNvPr id="3" name="Freeform 2"/>
          <p:cNvSpPr/>
          <p:nvPr/>
        </p:nvSpPr>
        <p:spPr>
          <a:xfrm>
            <a:off x="8133514" y="4028095"/>
            <a:ext cx="3129563" cy="1379214"/>
          </a:xfrm>
          <a:custGeom>
            <a:avLst/>
            <a:gdLst>
              <a:gd name="connsiteX0" fmla="*/ 0 w 2824681"/>
              <a:gd name="connsiteY0" fmla="*/ 1244851 h 1244851"/>
              <a:gd name="connsiteX1" fmla="*/ 2824681 w 2824681"/>
              <a:gd name="connsiteY1" fmla="*/ 1226744 h 1244851"/>
              <a:gd name="connsiteX2" fmla="*/ 2788467 w 2824681"/>
              <a:gd name="connsiteY2" fmla="*/ 710697 h 1244851"/>
              <a:gd name="connsiteX3" fmla="*/ 2467069 w 2824681"/>
              <a:gd name="connsiteY3" fmla="*/ 823865 h 1244851"/>
              <a:gd name="connsiteX4" fmla="*/ 2476123 w 2824681"/>
              <a:gd name="connsiteY4" fmla="*/ 208229 h 1244851"/>
              <a:gd name="connsiteX5" fmla="*/ 2286000 w 2824681"/>
              <a:gd name="connsiteY5" fmla="*/ 0 h 1244851"/>
              <a:gd name="connsiteX6" fmla="*/ 1711105 w 2824681"/>
              <a:gd name="connsiteY6" fmla="*/ 0 h 1244851"/>
              <a:gd name="connsiteX7" fmla="*/ 1511929 w 2824681"/>
              <a:gd name="connsiteY7" fmla="*/ 239917 h 1244851"/>
              <a:gd name="connsiteX8" fmla="*/ 1530036 w 2824681"/>
              <a:gd name="connsiteY8" fmla="*/ 1018515 h 1244851"/>
              <a:gd name="connsiteX9" fmla="*/ 1321806 w 2824681"/>
              <a:gd name="connsiteY9" fmla="*/ 986827 h 1244851"/>
              <a:gd name="connsiteX10" fmla="*/ 1480242 w 2824681"/>
              <a:gd name="connsiteY10" fmla="*/ 810285 h 1244851"/>
              <a:gd name="connsiteX11" fmla="*/ 1507402 w 2824681"/>
              <a:gd name="connsiteY11" fmla="*/ 787651 h 1244851"/>
              <a:gd name="connsiteX12" fmla="*/ 755964 w 2824681"/>
              <a:gd name="connsiteY12" fmla="*/ 606582 h 1244851"/>
              <a:gd name="connsiteX13" fmla="*/ 344032 w 2824681"/>
              <a:gd name="connsiteY13" fmla="*/ 918927 h 1244851"/>
              <a:gd name="connsiteX14" fmla="*/ 276131 w 2824681"/>
              <a:gd name="connsiteY14" fmla="*/ 968721 h 1244851"/>
              <a:gd name="connsiteX15" fmla="*/ 792178 w 2824681"/>
              <a:gd name="connsiteY15" fmla="*/ 1109049 h 1244851"/>
              <a:gd name="connsiteX16" fmla="*/ 597529 w 2824681"/>
              <a:gd name="connsiteY16" fmla="*/ 1244851 h 1244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24681" h="1244851">
                <a:moveTo>
                  <a:pt x="0" y="1244851"/>
                </a:moveTo>
                <a:lnTo>
                  <a:pt x="2824681" y="1226744"/>
                </a:lnTo>
                <a:lnTo>
                  <a:pt x="2788467" y="710697"/>
                </a:lnTo>
                <a:lnTo>
                  <a:pt x="2467069" y="823865"/>
                </a:lnTo>
                <a:lnTo>
                  <a:pt x="2476123" y="208229"/>
                </a:lnTo>
                <a:lnTo>
                  <a:pt x="2286000" y="0"/>
                </a:lnTo>
                <a:lnTo>
                  <a:pt x="1711105" y="0"/>
                </a:lnTo>
                <a:lnTo>
                  <a:pt x="1511929" y="239917"/>
                </a:lnTo>
                <a:lnTo>
                  <a:pt x="1530036" y="1018515"/>
                </a:lnTo>
                <a:lnTo>
                  <a:pt x="1321806" y="986827"/>
                </a:lnTo>
                <a:lnTo>
                  <a:pt x="1480242" y="810285"/>
                </a:lnTo>
                <a:lnTo>
                  <a:pt x="1507402" y="787651"/>
                </a:lnTo>
                <a:lnTo>
                  <a:pt x="755964" y="606582"/>
                </a:lnTo>
                <a:lnTo>
                  <a:pt x="344032" y="918927"/>
                </a:lnTo>
                <a:lnTo>
                  <a:pt x="276131" y="968721"/>
                </a:lnTo>
                <a:lnTo>
                  <a:pt x="792178" y="1109049"/>
                </a:lnTo>
                <a:lnTo>
                  <a:pt x="597529" y="1244851"/>
                </a:lnTo>
              </a:path>
            </a:pathLst>
          </a:cu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 bwMode="auto">
          <a:xfrm>
            <a:off x="819745" y="2299448"/>
            <a:ext cx="5809655" cy="173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defTabSz="457200" rtl="0" eaLnBrk="1" fontAlgn="base" hangingPunct="1">
              <a:spcBef>
                <a:spcPts val="100"/>
              </a:spcBef>
              <a:spcAft>
                <a:spcPts val="800"/>
              </a:spcAft>
              <a:buClr>
                <a:srgbClr val="558ED5"/>
              </a:buClr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defRPr>
            </a:lvl1pPr>
            <a:lvl2pPr marL="744538" indent="-287338" algn="l" defTabSz="457200" rtl="0" eaLnBrk="1" fontAlgn="base" hangingPunct="1">
              <a:spcBef>
                <a:spcPts val="100"/>
              </a:spcBef>
              <a:spcAft>
                <a:spcPts val="800"/>
              </a:spcAft>
              <a:buFont typeface="Courier New" panose="02070309020205020404" pitchFamily="49" charset="0"/>
              <a:buChar char="o"/>
              <a:defRPr sz="20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2pPr>
            <a:lvl3pPr marL="909638" indent="-228600" algn="l" defTabSz="457200" rtl="0" eaLnBrk="1" fontAlgn="base" hangingPunct="1">
              <a:spcBef>
                <a:spcPts val="100"/>
              </a:spcBef>
              <a:spcAft>
                <a:spcPts val="800"/>
              </a:spcAft>
              <a:buClr>
                <a:srgbClr val="558ED5"/>
              </a:buClr>
              <a:buFont typeface="Lucida Grande" pitchFamily="-84" charset="0"/>
              <a:buChar char="-"/>
              <a:defRPr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3pPr>
            <a:lvl4pPr marL="1201738" indent="0" algn="l" defTabSz="457200" rtl="0" eaLnBrk="1" fontAlgn="base" hangingPunct="1">
              <a:spcBef>
                <a:spcPts val="100"/>
              </a:spcBef>
              <a:spcAft>
                <a:spcPts val="800"/>
              </a:spcAft>
              <a:defRPr sz="16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4pPr>
            <a:lvl5pPr marL="1368425" indent="-1588" algn="l" defTabSz="457200" rtl="0" eaLnBrk="1" fontAlgn="base" hangingPunct="1">
              <a:spcBef>
                <a:spcPts val="100"/>
              </a:spcBef>
              <a:spcAft>
                <a:spcPts val="800"/>
              </a:spcAft>
              <a:defRPr sz="14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spcAft>
                <a:spcPts val="1200"/>
              </a:spcAft>
              <a:buClrTx/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rgbClr val="262729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Combined L1 switching with L2-4 intelligence </a:t>
            </a:r>
          </a:p>
          <a:p>
            <a:pPr marL="171450" indent="-171450">
              <a:spcAft>
                <a:spcPts val="1200"/>
              </a:spcAft>
              <a:buClrTx/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rgbClr val="262729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Scalable configurations  </a:t>
            </a:r>
          </a:p>
          <a:p>
            <a:pPr marL="171450" indent="-171450">
              <a:spcBef>
                <a:spcPts val="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rgbClr val="262729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Controlled by easy-to-use application software 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3635004" y="6412468"/>
            <a:ext cx="4921993" cy="369332"/>
            <a:chOff x="1763581" y="6208776"/>
            <a:chExt cx="4921993" cy="369332"/>
          </a:xfrm>
        </p:grpSpPr>
        <p:grpSp>
          <p:nvGrpSpPr>
            <p:cNvPr id="29" name="Group 28"/>
            <p:cNvGrpSpPr/>
            <p:nvPr/>
          </p:nvGrpSpPr>
          <p:grpSpPr>
            <a:xfrm>
              <a:off x="1763581" y="6208776"/>
              <a:ext cx="4921993" cy="369332"/>
              <a:chOff x="1763581" y="6208776"/>
              <a:chExt cx="4921993" cy="369332"/>
            </a:xfrm>
          </p:grpSpPr>
          <p:sp>
            <p:nvSpPr>
              <p:cNvPr id="38" name="Rectangle 37"/>
              <p:cNvSpPr/>
              <p:nvPr/>
            </p:nvSpPr>
            <p:spPr>
              <a:xfrm>
                <a:off x="5486400" y="6208776"/>
                <a:ext cx="11991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342900" indent="-342900" algn="ctr">
                  <a:lnSpc>
                    <a:spcPct val="150000"/>
                  </a:lnSpc>
                  <a:spcBef>
                    <a:spcPct val="20000"/>
                  </a:spcBef>
                  <a:defRPr/>
                </a:pPr>
                <a:r>
                  <a:rPr lang="en-US" sz="1200" b="1" cap="all" dirty="0">
                    <a:solidFill>
                      <a:srgbClr val="65C60D"/>
                    </a:solidFill>
                    <a:ea typeface="ＭＳ Ｐゴシック" pitchFamily="30" charset="-128"/>
                    <a:cs typeface="Arial" charset="0"/>
                  </a:rPr>
                  <a:t>Save money</a:t>
                </a:r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3987974" y="6208776"/>
                <a:ext cx="124425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342900" indent="-342900" algn="ctr">
                  <a:lnSpc>
                    <a:spcPct val="150000"/>
                  </a:lnSpc>
                  <a:spcBef>
                    <a:spcPct val="20000"/>
                  </a:spcBef>
                  <a:defRPr/>
                </a:pPr>
                <a:r>
                  <a:rPr lang="en-US" sz="1200" b="1" cap="all" dirty="0">
                    <a:solidFill>
                      <a:srgbClr val="65C60D"/>
                    </a:solidFill>
                    <a:ea typeface="ＭＳ Ｐゴシック" pitchFamily="30" charset="-128"/>
                    <a:cs typeface="Arial" charset="0"/>
                  </a:rPr>
                  <a:t>Reduce time</a:t>
                </a:r>
              </a:p>
            </p:txBody>
          </p:sp>
          <p:sp>
            <p:nvSpPr>
              <p:cNvPr id="40" name="Rectangle 39"/>
              <p:cNvSpPr/>
              <p:nvPr/>
            </p:nvSpPr>
            <p:spPr>
              <a:xfrm>
                <a:off x="1763581" y="6208776"/>
                <a:ext cx="197021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342900" indent="-342900" algn="ctr">
                  <a:lnSpc>
                    <a:spcPct val="150000"/>
                  </a:lnSpc>
                  <a:spcBef>
                    <a:spcPct val="20000"/>
                  </a:spcBef>
                  <a:defRPr/>
                </a:pPr>
                <a:r>
                  <a:rPr lang="en-US" sz="1200" b="1" cap="all" dirty="0">
                    <a:solidFill>
                      <a:srgbClr val="65C60D"/>
                    </a:solidFill>
                    <a:ea typeface="ＭＳ Ｐゴシック" pitchFamily="30" charset="-128"/>
                    <a:cs typeface="Arial" charset="0"/>
                  </a:rPr>
                  <a:t>Increase utilization</a:t>
                </a:r>
              </a:p>
            </p:txBody>
          </p:sp>
          <p:cxnSp>
            <p:nvCxnSpPr>
              <p:cNvPr id="41" name="Straight Connector 40"/>
              <p:cNvCxnSpPr/>
              <p:nvPr/>
            </p:nvCxnSpPr>
            <p:spPr>
              <a:xfrm>
                <a:off x="3860887" y="6275351"/>
                <a:ext cx="0" cy="230430"/>
              </a:xfrm>
              <a:prstGeom prst="line">
                <a:avLst/>
              </a:prstGeom>
              <a:ln w="6350" cap="flat" cmpd="sng" algn="ctr">
                <a:solidFill>
                  <a:srgbClr val="65C60D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/>
              <p:nvPr/>
            </p:nvCxnSpPr>
            <p:spPr>
              <a:xfrm>
                <a:off x="5359312" y="6275351"/>
                <a:ext cx="0" cy="230430"/>
              </a:xfrm>
              <a:prstGeom prst="line">
                <a:avLst/>
              </a:prstGeom>
              <a:ln w="6350" cap="flat" cmpd="sng" algn="ctr">
                <a:solidFill>
                  <a:srgbClr val="65C60D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0" name="Straight Connector 29"/>
            <p:cNvCxnSpPr/>
            <p:nvPr/>
          </p:nvCxnSpPr>
          <p:spPr>
            <a:xfrm>
              <a:off x="1780296" y="6214659"/>
              <a:ext cx="4888565" cy="0"/>
            </a:xfrm>
            <a:prstGeom prst="line">
              <a:avLst/>
            </a:prstGeom>
            <a:ln w="6350" cap="flat" cmpd="sng" algn="ctr">
              <a:solidFill>
                <a:srgbClr val="65C60D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1" name="Picture 30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7976" y="3743243"/>
            <a:ext cx="3494510" cy="25771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4" name="Group 23"/>
          <p:cNvGrpSpPr/>
          <p:nvPr/>
        </p:nvGrpSpPr>
        <p:grpSpPr>
          <a:xfrm>
            <a:off x="5576400" y="4530540"/>
            <a:ext cx="2090401" cy="1048456"/>
            <a:chOff x="5576400" y="4530540"/>
            <a:chExt cx="2090401" cy="1048456"/>
          </a:xfrm>
        </p:grpSpPr>
        <p:grpSp>
          <p:nvGrpSpPr>
            <p:cNvPr id="16" name="Group 15"/>
            <p:cNvGrpSpPr/>
            <p:nvPr/>
          </p:nvGrpSpPr>
          <p:grpSpPr>
            <a:xfrm>
              <a:off x="6246998" y="5034384"/>
              <a:ext cx="1419803" cy="544612"/>
              <a:chOff x="6820935" y="6232929"/>
              <a:chExt cx="1419803" cy="544612"/>
            </a:xfrm>
          </p:grpSpPr>
          <p:pic>
            <p:nvPicPr>
              <p:cNvPr id="50" name="Picture 49"/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152602" y="6232929"/>
                <a:ext cx="1088136" cy="401544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52" name="Rectangle 51"/>
              <p:cNvSpPr/>
              <p:nvPr/>
            </p:nvSpPr>
            <p:spPr>
              <a:xfrm>
                <a:off x="6820935" y="6533451"/>
                <a:ext cx="1073328" cy="244090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30480" tIns="30480" rIns="30480" bIns="30480" numCol="1" spcCol="1270" anchor="ctr" anchorCtr="0">
                <a:noAutofit/>
              </a:bodyPr>
              <a:lstStyle/>
              <a:p>
                <a:pPr algn="ctr" defTabSz="355600">
                  <a:lnSpc>
                    <a:spcPct val="90000"/>
                  </a:lnSpc>
                  <a:spcAft>
                    <a:spcPct val="35000"/>
                  </a:spcAft>
                </a:pPr>
                <a:r>
                  <a:rPr lang="en-US" sz="700" b="1" dirty="0">
                    <a:solidFill>
                      <a:srgbClr val="000000"/>
                    </a:solidFill>
                  </a:rPr>
                  <a:t>L2-4 INTELLIGENCE</a:t>
                </a: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5576400" y="4530540"/>
              <a:ext cx="1548491" cy="522775"/>
              <a:chOff x="6794163" y="6200287"/>
              <a:chExt cx="1548491" cy="522775"/>
            </a:xfrm>
          </p:grpSpPr>
          <p:pic>
            <p:nvPicPr>
              <p:cNvPr id="43" name="Picture 42"/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254240" y="6200287"/>
                <a:ext cx="1088414" cy="424482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49" name="Rectangle 48"/>
              <p:cNvSpPr/>
              <p:nvPr/>
            </p:nvSpPr>
            <p:spPr>
              <a:xfrm>
                <a:off x="6794163" y="6478972"/>
                <a:ext cx="1275147" cy="244090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30480" tIns="30480" rIns="30480" bIns="30480" numCol="1" spcCol="1270" anchor="ctr" anchorCtr="0">
                <a:noAutofit/>
              </a:bodyPr>
              <a:lstStyle/>
              <a:p>
                <a:pPr algn="ctr" defTabSz="355600">
                  <a:lnSpc>
                    <a:spcPct val="90000"/>
                  </a:lnSpc>
                  <a:spcAft>
                    <a:spcPct val="35000"/>
                  </a:spcAft>
                </a:pPr>
                <a:r>
                  <a:rPr lang="en-US" sz="700" b="1" dirty="0">
                    <a:solidFill>
                      <a:srgbClr val="000000"/>
                    </a:solidFill>
                  </a:rPr>
                  <a:t>L1 SWITCHING</a:t>
                </a:r>
              </a:p>
            </p:txBody>
          </p:sp>
        </p:grpSp>
      </p:grp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NETSCOUT Test Optimization Solution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7956478" y="4149742"/>
            <a:ext cx="3690471" cy="1875218"/>
            <a:chOff x="7956478" y="4149742"/>
            <a:chExt cx="3690471" cy="1875218"/>
          </a:xfrm>
        </p:grpSpPr>
        <p:grpSp>
          <p:nvGrpSpPr>
            <p:cNvPr id="20" name="Group 19"/>
            <p:cNvGrpSpPr/>
            <p:nvPr/>
          </p:nvGrpSpPr>
          <p:grpSpPr>
            <a:xfrm>
              <a:off x="7956478" y="4149742"/>
              <a:ext cx="3690471" cy="1608325"/>
              <a:chOff x="7956478" y="4149742"/>
              <a:chExt cx="3690471" cy="1608325"/>
            </a:xfrm>
          </p:grpSpPr>
          <p:pic>
            <p:nvPicPr>
              <p:cNvPr id="45" name="Picture 44"/>
              <p:cNvPicPr>
                <a:picLocks noChangeAspect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72775" y="4149742"/>
                <a:ext cx="1093907" cy="1608325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46" name="Picture 45"/>
              <p:cNvPicPr>
                <a:picLocks noChangeAspect="1"/>
              </p:cNvPicPr>
              <p:nvPr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716507" y="4777856"/>
                <a:ext cx="930442" cy="260491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47" name="Picture 46"/>
              <p:cNvPicPr>
                <a:picLocks noChangeAspect="1"/>
              </p:cNvPicPr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716507" y="5113167"/>
                <a:ext cx="900434" cy="403020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grpSp>
            <p:nvGrpSpPr>
              <p:cNvPr id="17" name="Group 16"/>
              <p:cNvGrpSpPr/>
              <p:nvPr/>
            </p:nvGrpSpPr>
            <p:grpSpPr>
              <a:xfrm>
                <a:off x="7956478" y="4428252"/>
                <a:ext cx="1257707" cy="806949"/>
                <a:chOff x="5948009" y="280625"/>
                <a:chExt cx="1826287" cy="1171751"/>
              </a:xfrm>
            </p:grpSpPr>
            <p:pic>
              <p:nvPicPr>
                <p:cNvPr id="44" name="Picture 43"/>
                <p:cNvPicPr>
                  <a:picLocks noChangeAspect="1"/>
                </p:cNvPicPr>
                <p:nvPr/>
              </p:nvPicPr>
              <p:blipFill>
                <a:blip r:embed="rId1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497463" y="280625"/>
                  <a:ext cx="1276833" cy="848096"/>
                </a:xfrm>
                <a:prstGeom prst="rect">
                  <a:avLst/>
                </a:prstGeom>
                <a:ln>
                  <a:noFill/>
                </a:ln>
                <a:effectLst>
                  <a:outerShdw blurRad="292100" dist="139700" dir="2700000" algn="tl" rotWithShape="0">
                    <a:srgbClr val="333333">
                      <a:alpha val="65000"/>
                    </a:srgbClr>
                  </a:outerShdw>
                </a:effectLst>
              </p:spPr>
            </p:pic>
            <p:pic>
              <p:nvPicPr>
                <p:cNvPr id="48" name="Picture 47"/>
                <p:cNvPicPr>
                  <a:picLocks noChangeAspect="1"/>
                </p:cNvPicPr>
                <p:nvPr/>
              </p:nvPicPr>
              <p:blipFill>
                <a:blip r:embed="rId1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948009" y="858280"/>
                  <a:ext cx="1276831" cy="594096"/>
                </a:xfrm>
                <a:prstGeom prst="rect">
                  <a:avLst/>
                </a:prstGeom>
                <a:ln>
                  <a:noFill/>
                </a:ln>
                <a:effectLst>
                  <a:outerShdw blurRad="292100" dist="139700" dir="2700000" algn="tl" rotWithShape="0">
                    <a:srgbClr val="333333">
                      <a:alpha val="65000"/>
                    </a:srgbClr>
                  </a:outerShdw>
                </a:effectLst>
              </p:spPr>
            </p:pic>
          </p:grpSp>
          <p:pic>
            <p:nvPicPr>
              <p:cNvPr id="51" name="Picture 50"/>
              <p:cNvPicPr>
                <a:picLocks noChangeAspect="1"/>
              </p:cNvPicPr>
              <p:nvPr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338210" y="5351617"/>
                <a:ext cx="950876" cy="191898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  <p:sp>
          <p:nvSpPr>
            <p:cNvPr id="53" name="Rectangle 52"/>
            <p:cNvSpPr/>
            <p:nvPr/>
          </p:nvSpPr>
          <p:spPr>
            <a:xfrm>
              <a:off x="9237964" y="5780870"/>
              <a:ext cx="1551097" cy="2440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algn="ctr" defTabSz="355600">
                <a:lnSpc>
                  <a:spcPct val="90000"/>
                </a:lnSpc>
                <a:spcAft>
                  <a:spcPct val="35000"/>
                </a:spcAft>
              </a:pPr>
              <a:r>
                <a:rPr lang="en-US" sz="700" b="1" dirty="0">
                  <a:solidFill>
                    <a:srgbClr val="000000"/>
                  </a:solidFill>
                </a:rPr>
                <a:t>SCALABLE CONFIGURATIONS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346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Picture 7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5173" y="3565032"/>
            <a:ext cx="1529952" cy="2249424"/>
          </a:xfrm>
          <a:prstGeom prst="rect">
            <a:avLst/>
          </a:prstGeom>
        </p:spPr>
      </p:pic>
      <p:sp>
        <p:nvSpPr>
          <p:cNvPr id="109" name="Rectangle 108"/>
          <p:cNvSpPr/>
          <p:nvPr/>
        </p:nvSpPr>
        <p:spPr>
          <a:xfrm>
            <a:off x="2839721" y="3832759"/>
            <a:ext cx="1528651" cy="1971547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Integrated Intelligence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09600" y="1600202"/>
            <a:ext cx="6416557" cy="4525963"/>
          </a:xfrm>
        </p:spPr>
        <p:txBody>
          <a:bodyPr>
            <a:normAutofit/>
          </a:bodyPr>
          <a:lstStyle/>
          <a:p>
            <a:pPr marL="228600" lvl="0" indent="-228600">
              <a:spcAft>
                <a:spcPts val="800"/>
              </a:spcAft>
            </a:pPr>
            <a:r>
              <a:rPr lang="en-US" sz="1750" dirty="0">
                <a:latin typeface="Arial" panose="020B0604020202020204" pitchFamily="34" charset="0"/>
                <a:cs typeface="Arial" panose="020B0604020202020204" pitchFamily="34" charset="0"/>
              </a:rPr>
              <a:t>A NETSCOUT solution for testing 10G and 100G DUTs using 1G and 10G tools</a:t>
            </a:r>
          </a:p>
          <a:p>
            <a:pPr marL="228600" indent="-228600">
              <a:spcAft>
                <a:spcPts val="800"/>
              </a:spcAft>
            </a:pPr>
            <a:r>
              <a:rPr lang="en-US" sz="1750" dirty="0">
                <a:latin typeface="Arial" panose="020B0604020202020204" pitchFamily="34" charset="0"/>
                <a:cs typeface="Arial" panose="020B0604020202020204" pitchFamily="34" charset="0"/>
              </a:rPr>
              <a:t>Combines Rate Conversion and Aggregation along with Filtering and Tapping, while collecting statistics on all interfaces</a:t>
            </a:r>
          </a:p>
        </p:txBody>
      </p:sp>
      <p:sp>
        <p:nvSpPr>
          <p:cNvPr id="76" name="Title 1"/>
          <p:cNvSpPr txBox="1">
            <a:spLocks/>
          </p:cNvSpPr>
          <p:nvPr/>
        </p:nvSpPr>
        <p:spPr>
          <a:xfrm>
            <a:off x="1981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b="0" i="0" kern="1200">
                <a:solidFill>
                  <a:schemeClr val="accent1"/>
                </a:solidFill>
                <a:latin typeface="Open Sans Extrabold"/>
                <a:ea typeface="+mj-ea"/>
                <a:cs typeface="Open Sans Extrabold"/>
              </a:defRPr>
            </a:lvl1pPr>
          </a:lstStyle>
          <a:p>
            <a:pPr fontAlgn="auto">
              <a:spcAft>
                <a:spcPts val="0"/>
              </a:spcAft>
            </a:pPr>
            <a:endParaRPr lang="en-US" dirty="0">
              <a:solidFill>
                <a:srgbClr val="65C60D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7391401" y="1917432"/>
            <a:ext cx="3398521" cy="416957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7391400" y="4697684"/>
            <a:ext cx="3398520" cy="1389888"/>
          </a:xfrm>
          <a:prstGeom prst="rect">
            <a:avLst/>
          </a:prstGeom>
          <a:solidFill>
            <a:srgbClr val="00CCFF">
              <a:alpha val="2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155" name="Group 154"/>
          <p:cNvGrpSpPr/>
          <p:nvPr/>
        </p:nvGrpSpPr>
        <p:grpSpPr>
          <a:xfrm>
            <a:off x="641101" y="2907395"/>
            <a:ext cx="6083516" cy="3697722"/>
            <a:chOff x="237373" y="2989308"/>
            <a:chExt cx="5210927" cy="3167344"/>
          </a:xfrm>
        </p:grpSpPr>
        <p:grpSp>
          <p:nvGrpSpPr>
            <p:cNvPr id="156" name="Group 155"/>
            <p:cNvGrpSpPr/>
            <p:nvPr/>
          </p:nvGrpSpPr>
          <p:grpSpPr>
            <a:xfrm>
              <a:off x="2114215" y="5461503"/>
              <a:ext cx="1321185" cy="695149"/>
              <a:chOff x="2122682" y="5709285"/>
              <a:chExt cx="1321185" cy="695149"/>
            </a:xfrm>
          </p:grpSpPr>
          <p:sp>
            <p:nvSpPr>
              <p:cNvPr id="191" name="Isosceles Triangle 190"/>
              <p:cNvSpPr/>
              <p:nvPr/>
            </p:nvSpPr>
            <p:spPr>
              <a:xfrm rot="10800000">
                <a:off x="2122682" y="5715919"/>
                <a:ext cx="1321185" cy="688515"/>
              </a:xfrm>
              <a:prstGeom prst="triangle">
                <a:avLst/>
              </a:prstGeom>
              <a:gradFill>
                <a:gsLst>
                  <a:gs pos="0">
                    <a:srgbClr val="65C60D"/>
                  </a:gs>
                  <a:gs pos="26000">
                    <a:srgbClr val="C9EBAB"/>
                  </a:gs>
                  <a:gs pos="95000">
                    <a:schemeClr val="bg1"/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92" name="Group 191"/>
              <p:cNvGrpSpPr/>
              <p:nvPr/>
            </p:nvGrpSpPr>
            <p:grpSpPr>
              <a:xfrm>
                <a:off x="2606719" y="5709285"/>
                <a:ext cx="352144" cy="298728"/>
                <a:chOff x="4343400" y="4559198"/>
                <a:chExt cx="437273" cy="787604"/>
              </a:xfrm>
            </p:grpSpPr>
            <p:cxnSp>
              <p:nvCxnSpPr>
                <p:cNvPr id="194" name="Straight Connector 193"/>
                <p:cNvCxnSpPr/>
                <p:nvPr/>
              </p:nvCxnSpPr>
              <p:spPr>
                <a:xfrm>
                  <a:off x="4343400" y="4559198"/>
                  <a:ext cx="0" cy="787604"/>
                </a:xfrm>
                <a:prstGeom prst="line">
                  <a:avLst/>
                </a:prstGeom>
                <a:ln w="12700">
                  <a:gradFill>
                    <a:gsLst>
                      <a:gs pos="0">
                        <a:srgbClr val="789D4A"/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84000">
                        <a:srgbClr val="D7F5CD"/>
                      </a:gs>
                      <a:gs pos="99000">
                        <a:schemeClr val="bg1"/>
                      </a:gs>
                    </a:gsLst>
                    <a:lin ang="5400000" scaled="0"/>
                  </a:gra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5" name="Straight Connector 194"/>
                <p:cNvCxnSpPr/>
                <p:nvPr/>
              </p:nvCxnSpPr>
              <p:spPr>
                <a:xfrm>
                  <a:off x="4489158" y="4559198"/>
                  <a:ext cx="0" cy="787604"/>
                </a:xfrm>
                <a:prstGeom prst="line">
                  <a:avLst/>
                </a:prstGeom>
                <a:ln w="12700">
                  <a:gradFill>
                    <a:gsLst>
                      <a:gs pos="0">
                        <a:srgbClr val="789D4A"/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84000">
                        <a:srgbClr val="D7F5CD"/>
                      </a:gs>
                      <a:gs pos="99000">
                        <a:schemeClr val="bg1"/>
                      </a:gs>
                    </a:gsLst>
                    <a:lin ang="5400000" scaled="0"/>
                  </a:gra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6" name="Straight Connector 195"/>
                <p:cNvCxnSpPr/>
                <p:nvPr/>
              </p:nvCxnSpPr>
              <p:spPr>
                <a:xfrm>
                  <a:off x="4780673" y="4559198"/>
                  <a:ext cx="0" cy="787604"/>
                </a:xfrm>
                <a:prstGeom prst="line">
                  <a:avLst/>
                </a:prstGeom>
                <a:ln w="12700">
                  <a:gradFill>
                    <a:gsLst>
                      <a:gs pos="0">
                        <a:srgbClr val="789D4A"/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84000">
                        <a:srgbClr val="D7F5CD"/>
                      </a:gs>
                      <a:gs pos="99000">
                        <a:schemeClr val="bg1"/>
                      </a:gs>
                    </a:gsLst>
                    <a:lin ang="5400000" scaled="0"/>
                  </a:gra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7" name="Straight Connector 196"/>
                <p:cNvCxnSpPr/>
                <p:nvPr/>
              </p:nvCxnSpPr>
              <p:spPr>
                <a:xfrm>
                  <a:off x="4634916" y="4559198"/>
                  <a:ext cx="0" cy="787604"/>
                </a:xfrm>
                <a:prstGeom prst="line">
                  <a:avLst/>
                </a:prstGeom>
                <a:ln w="12700">
                  <a:gradFill>
                    <a:gsLst>
                      <a:gs pos="0">
                        <a:srgbClr val="789D4A"/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84000">
                        <a:srgbClr val="D7F5CD"/>
                      </a:gs>
                      <a:gs pos="99000">
                        <a:schemeClr val="bg1"/>
                      </a:gs>
                    </a:gsLst>
                    <a:lin ang="5400000" scaled="0"/>
                  </a:gra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193" name="Picture 192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643004" y="5971245"/>
                <a:ext cx="279575" cy="279575"/>
              </a:xfrm>
              <a:prstGeom prst="rect">
                <a:avLst/>
              </a:prstGeom>
            </p:spPr>
          </p:pic>
        </p:grpSp>
        <p:sp>
          <p:nvSpPr>
            <p:cNvPr id="158" name="TextBox 157"/>
            <p:cNvSpPr txBox="1"/>
            <p:nvPr/>
          </p:nvSpPr>
          <p:spPr>
            <a:xfrm>
              <a:off x="237373" y="5372536"/>
              <a:ext cx="748602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r"/>
              <a:r>
                <a:rPr lang="en-US" sz="800" b="1" dirty="0">
                  <a:solidFill>
                    <a:srgbClr val="26272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10G Test Tool</a:t>
              </a:r>
            </a:p>
            <a:p>
              <a:pPr algn="r"/>
              <a:endParaRPr lang="en-US" sz="800" b="1" dirty="0">
                <a:solidFill>
                  <a:srgbClr val="26272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9" name="TextBox 158"/>
            <p:cNvSpPr txBox="1"/>
            <p:nvPr/>
          </p:nvSpPr>
          <p:spPr>
            <a:xfrm>
              <a:off x="237373" y="4193033"/>
              <a:ext cx="748602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r"/>
              <a:r>
                <a:rPr lang="en-US" sz="800" b="1" dirty="0">
                  <a:solidFill>
                    <a:srgbClr val="26272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1G Test Tool</a:t>
              </a:r>
            </a:p>
            <a:p>
              <a:pPr algn="r"/>
              <a:endParaRPr lang="en-US" sz="800" b="1" dirty="0">
                <a:solidFill>
                  <a:srgbClr val="26272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0" name="TextBox 159"/>
            <p:cNvSpPr txBox="1"/>
            <p:nvPr/>
          </p:nvSpPr>
          <p:spPr>
            <a:xfrm>
              <a:off x="237373" y="4758807"/>
              <a:ext cx="748602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r"/>
              <a:r>
                <a:rPr lang="en-US" sz="800" b="1" dirty="0">
                  <a:solidFill>
                    <a:srgbClr val="26272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1G Test Tool</a:t>
              </a:r>
            </a:p>
            <a:p>
              <a:pPr algn="r"/>
              <a:endParaRPr lang="en-US" sz="800" b="1" dirty="0">
                <a:solidFill>
                  <a:srgbClr val="26272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4405092" y="4787439"/>
              <a:ext cx="10432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b="1" dirty="0">
                  <a:solidFill>
                    <a:srgbClr val="26272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10G DUT</a:t>
              </a:r>
            </a:p>
            <a:p>
              <a:endParaRPr lang="en-US" sz="800" b="1" dirty="0">
                <a:solidFill>
                  <a:srgbClr val="26272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2" name="TextBox 161"/>
            <p:cNvSpPr txBox="1"/>
            <p:nvPr/>
          </p:nvSpPr>
          <p:spPr>
            <a:xfrm>
              <a:off x="4405092" y="5247574"/>
              <a:ext cx="10432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b="1" dirty="0">
                  <a:solidFill>
                    <a:srgbClr val="26272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1G Analyzer</a:t>
              </a:r>
            </a:p>
            <a:p>
              <a:endParaRPr lang="en-US" sz="800" b="1" dirty="0">
                <a:solidFill>
                  <a:srgbClr val="26272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endParaRPr lang="en-US" sz="800" b="1" dirty="0">
                <a:solidFill>
                  <a:srgbClr val="26272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64" name="Elbow Connector 163"/>
            <p:cNvCxnSpPr/>
            <p:nvPr/>
          </p:nvCxnSpPr>
          <p:spPr>
            <a:xfrm flipV="1">
              <a:off x="730851" y="4665202"/>
              <a:ext cx="1750464" cy="597817"/>
            </a:xfrm>
            <a:prstGeom prst="bentConnector3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5" name="Picture 53" descr="S:\Marketing\Public\OnPATH Graphics, Branding Guidelines and Stationary\Icons\Unzipped Icons\OnPath Images\JPEGS\generator.jpg"/>
            <p:cNvPicPr>
              <a:picLocks noChangeAspect="1" noChangeArrowheads="1"/>
            </p:cNvPicPr>
            <p:nvPr/>
          </p:nvPicPr>
          <p:blipFill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79257" y="5054392"/>
              <a:ext cx="699359" cy="305969"/>
            </a:xfrm>
            <a:prstGeom prst="rect">
              <a:avLst/>
            </a:prstGeom>
            <a:noFill/>
          </p:spPr>
        </p:pic>
        <p:cxnSp>
          <p:nvCxnSpPr>
            <p:cNvPr id="166" name="Elbow Connector 165"/>
            <p:cNvCxnSpPr/>
            <p:nvPr/>
          </p:nvCxnSpPr>
          <p:spPr>
            <a:xfrm>
              <a:off x="2736003" y="4293469"/>
              <a:ext cx="1853184" cy="440276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Elbow Connector 166"/>
            <p:cNvCxnSpPr/>
            <p:nvPr/>
          </p:nvCxnSpPr>
          <p:spPr>
            <a:xfrm>
              <a:off x="3185075" y="5002217"/>
              <a:ext cx="1361156" cy="239324"/>
            </a:xfrm>
            <a:prstGeom prst="bentConnector3">
              <a:avLst>
                <a:gd name="adj1" fmla="val 50000"/>
              </a:avLst>
            </a:prstGeom>
            <a:ln w="222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8" name="Picture 51" descr="S:\Marketing\Public\OnPATH Graphics, Branding Guidelines and Stationary\Icons\Unzipped Icons\OnPath Images\JPEGS\fc switch.jpg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85132" y="5134976"/>
              <a:ext cx="812233" cy="144801"/>
            </a:xfrm>
            <a:prstGeom prst="rect">
              <a:avLst/>
            </a:prstGeom>
            <a:noFill/>
          </p:spPr>
        </p:pic>
        <p:cxnSp>
          <p:nvCxnSpPr>
            <p:cNvPr id="169" name="Elbow Connector 168"/>
            <p:cNvCxnSpPr/>
            <p:nvPr/>
          </p:nvCxnSpPr>
          <p:spPr>
            <a:xfrm>
              <a:off x="914947" y="4127763"/>
              <a:ext cx="1380717" cy="372362"/>
            </a:xfrm>
            <a:prstGeom prst="bentConnector3">
              <a:avLst/>
            </a:prstGeom>
            <a:ln w="222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Elbow Connector 169"/>
            <p:cNvCxnSpPr/>
            <p:nvPr/>
          </p:nvCxnSpPr>
          <p:spPr>
            <a:xfrm flipV="1">
              <a:off x="2287993" y="4158446"/>
              <a:ext cx="386645" cy="271522"/>
            </a:xfrm>
            <a:prstGeom prst="bentConnector3">
              <a:avLst>
                <a:gd name="adj1" fmla="val 6354"/>
              </a:avLst>
            </a:prstGeom>
            <a:ln w="222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Elbow Connector 170"/>
            <p:cNvCxnSpPr/>
            <p:nvPr/>
          </p:nvCxnSpPr>
          <p:spPr>
            <a:xfrm flipV="1">
              <a:off x="2353194" y="4229754"/>
              <a:ext cx="386645" cy="271522"/>
            </a:xfrm>
            <a:prstGeom prst="bentConnector3">
              <a:avLst>
                <a:gd name="adj1" fmla="val 10322"/>
              </a:avLst>
            </a:prstGeom>
            <a:ln w="222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Elbow Connector 171"/>
            <p:cNvCxnSpPr/>
            <p:nvPr/>
          </p:nvCxnSpPr>
          <p:spPr>
            <a:xfrm flipV="1">
              <a:off x="2433735" y="4301061"/>
              <a:ext cx="386645" cy="271522"/>
            </a:xfrm>
            <a:prstGeom prst="bentConnector3">
              <a:avLst>
                <a:gd name="adj1" fmla="val 10322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73" name="Picture 172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32151" y="4417100"/>
              <a:ext cx="316644" cy="316644"/>
            </a:xfrm>
            <a:prstGeom prst="rect">
              <a:avLst/>
            </a:prstGeom>
          </p:spPr>
        </p:pic>
        <p:pic>
          <p:nvPicPr>
            <p:cNvPr id="174" name="Picture 5" descr="S:\Marketing\Public\OnPATH Graphics, Branding Guidelines and Stationary\Icons\Unzipped Icons\OnPath Images\JPEGS\san analyzer.jpg"/>
            <p:cNvPicPr>
              <a:picLocks noChangeAspect="1" noChangeArrowheads="1"/>
            </p:cNvPicPr>
            <p:nvPr/>
          </p:nvPicPr>
          <p:blipFill>
            <a:blip r:embed="rId7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79257" y="3959009"/>
              <a:ext cx="699359" cy="228263"/>
            </a:xfrm>
            <a:prstGeom prst="rect">
              <a:avLst/>
            </a:prstGeom>
            <a:noFill/>
          </p:spPr>
        </p:pic>
        <p:sp>
          <p:nvSpPr>
            <p:cNvPr id="175" name="TextBox 174"/>
            <p:cNvSpPr txBox="1"/>
            <p:nvPr/>
          </p:nvSpPr>
          <p:spPr>
            <a:xfrm>
              <a:off x="4405092" y="4217957"/>
              <a:ext cx="10432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b="1" dirty="0">
                  <a:solidFill>
                    <a:srgbClr val="26272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100G DUT</a:t>
              </a:r>
            </a:p>
            <a:p>
              <a:endParaRPr lang="en-US" sz="800" b="1" dirty="0">
                <a:solidFill>
                  <a:srgbClr val="26272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76" name="Picture 2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85132" y="4535730"/>
              <a:ext cx="856469" cy="309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77" name="Straight Connector 176"/>
            <p:cNvCxnSpPr>
              <a:stCxn id="178" idx="2"/>
            </p:cNvCxnSpPr>
            <p:nvPr/>
          </p:nvCxnSpPr>
          <p:spPr>
            <a:xfrm>
              <a:off x="3183796" y="4514859"/>
              <a:ext cx="0" cy="330152"/>
            </a:xfrm>
            <a:prstGeom prst="line">
              <a:avLst/>
            </a:prstGeom>
            <a:ln w="381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78" name="Picture 177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24375" y="4196018"/>
              <a:ext cx="318840" cy="318840"/>
            </a:xfrm>
            <a:prstGeom prst="rect">
              <a:avLst/>
            </a:prstGeom>
            <a:effectLst/>
          </p:spPr>
        </p:pic>
        <p:cxnSp>
          <p:nvCxnSpPr>
            <p:cNvPr id="179" name="Straight Arrow Connector 178"/>
            <p:cNvCxnSpPr/>
            <p:nvPr/>
          </p:nvCxnSpPr>
          <p:spPr>
            <a:xfrm>
              <a:off x="2731188" y="4150775"/>
              <a:ext cx="1943878" cy="0"/>
            </a:xfrm>
            <a:prstGeom prst="straightConnector1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0" name="Picture 179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94010" y="4024482"/>
              <a:ext cx="341071" cy="341071"/>
            </a:xfrm>
            <a:prstGeom prst="rect">
              <a:avLst/>
            </a:prstGeom>
            <a:effectLst/>
          </p:spPr>
        </p:pic>
        <p:pic>
          <p:nvPicPr>
            <p:cNvPr id="181" name="Picture 55" descr="S:\Marketing\Public\OnPATH Graphics, Branding Guidelines and Stationary\Icons\Unzipped Icons\OnPath Images\JPEGS\lan analyzer.jpg"/>
            <p:cNvPicPr>
              <a:picLocks noChangeAspect="1" noChangeArrowheads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81321" y="3959009"/>
              <a:ext cx="783361" cy="301712"/>
            </a:xfrm>
            <a:prstGeom prst="rect">
              <a:avLst/>
            </a:prstGeom>
            <a:noFill/>
          </p:spPr>
        </p:pic>
        <p:cxnSp>
          <p:nvCxnSpPr>
            <p:cNvPr id="182" name="Elbow Connector 181"/>
            <p:cNvCxnSpPr/>
            <p:nvPr/>
          </p:nvCxnSpPr>
          <p:spPr>
            <a:xfrm flipV="1">
              <a:off x="830570" y="4580332"/>
              <a:ext cx="1403729" cy="122730"/>
            </a:xfrm>
            <a:prstGeom prst="bentConnector3">
              <a:avLst>
                <a:gd name="adj1" fmla="val 50000"/>
              </a:avLst>
            </a:prstGeom>
            <a:ln w="222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3" name="Picture 182" descr="S:\Marketing\Public\OnPATH Graphics, Branding Guidelines and Stationary\Icons\Unzipped Icons\OnPath Images\JPEGS\san analyzer.jpg"/>
            <p:cNvPicPr>
              <a:picLocks noChangeAspect="1" noChangeArrowheads="1"/>
            </p:cNvPicPr>
            <p:nvPr/>
          </p:nvPicPr>
          <p:blipFill>
            <a:blip r:embed="rId7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79257" y="4535730"/>
              <a:ext cx="699359" cy="228263"/>
            </a:xfrm>
            <a:prstGeom prst="rect">
              <a:avLst/>
            </a:prstGeom>
            <a:noFill/>
          </p:spPr>
        </p:pic>
        <p:sp>
          <p:nvSpPr>
            <p:cNvPr id="184" name="Freeform 183"/>
            <p:cNvSpPr/>
            <p:nvPr/>
          </p:nvSpPr>
          <p:spPr>
            <a:xfrm>
              <a:off x="5000846" y="4695391"/>
              <a:ext cx="281257" cy="196880"/>
            </a:xfrm>
            <a:custGeom>
              <a:avLst/>
              <a:gdLst>
                <a:gd name="connsiteX0" fmla="*/ 0 w 349250"/>
                <a:gd name="connsiteY0" fmla="*/ 149225 h 244475"/>
                <a:gd name="connsiteX1" fmla="*/ 349250 w 349250"/>
                <a:gd name="connsiteY1" fmla="*/ 0 h 244475"/>
                <a:gd name="connsiteX2" fmla="*/ 342900 w 349250"/>
                <a:gd name="connsiteY2" fmla="*/ 123825 h 244475"/>
                <a:gd name="connsiteX3" fmla="*/ 34925 w 349250"/>
                <a:gd name="connsiteY3" fmla="*/ 244475 h 244475"/>
                <a:gd name="connsiteX4" fmla="*/ 0 w 349250"/>
                <a:gd name="connsiteY4" fmla="*/ 149225 h 2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9250" h="244475">
                  <a:moveTo>
                    <a:pt x="0" y="149225"/>
                  </a:moveTo>
                  <a:lnTo>
                    <a:pt x="349250" y="0"/>
                  </a:lnTo>
                  <a:lnTo>
                    <a:pt x="342900" y="123825"/>
                  </a:lnTo>
                  <a:lnTo>
                    <a:pt x="34925" y="244475"/>
                  </a:lnTo>
                  <a:lnTo>
                    <a:pt x="0" y="1492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4438331" y="4521523"/>
              <a:ext cx="332395" cy="138072"/>
            </a:xfrm>
            <a:custGeom>
              <a:avLst/>
              <a:gdLst>
                <a:gd name="connsiteX0" fmla="*/ 57150 w 412750"/>
                <a:gd name="connsiteY0" fmla="*/ 171450 h 171450"/>
                <a:gd name="connsiteX1" fmla="*/ 412750 w 412750"/>
                <a:gd name="connsiteY1" fmla="*/ 25400 h 171450"/>
                <a:gd name="connsiteX2" fmla="*/ 295275 w 412750"/>
                <a:gd name="connsiteY2" fmla="*/ 0 h 171450"/>
                <a:gd name="connsiteX3" fmla="*/ 0 w 412750"/>
                <a:gd name="connsiteY3" fmla="*/ 130175 h 171450"/>
                <a:gd name="connsiteX4" fmla="*/ 57150 w 412750"/>
                <a:gd name="connsiteY4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2750" h="171450">
                  <a:moveTo>
                    <a:pt x="57150" y="171450"/>
                  </a:moveTo>
                  <a:lnTo>
                    <a:pt x="412750" y="25400"/>
                  </a:lnTo>
                  <a:lnTo>
                    <a:pt x="295275" y="0"/>
                  </a:lnTo>
                  <a:lnTo>
                    <a:pt x="0" y="130175"/>
                  </a:lnTo>
                  <a:lnTo>
                    <a:pt x="57150" y="17145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186" name="Group 185"/>
            <p:cNvGrpSpPr/>
            <p:nvPr/>
          </p:nvGrpSpPr>
          <p:grpSpPr>
            <a:xfrm>
              <a:off x="2428955" y="2989308"/>
              <a:ext cx="671182" cy="688515"/>
              <a:chOff x="4061239" y="1539077"/>
              <a:chExt cx="833438" cy="854961"/>
            </a:xfrm>
          </p:grpSpPr>
          <p:sp>
            <p:nvSpPr>
              <p:cNvPr id="189" name="Isosceles Triangle 188"/>
              <p:cNvSpPr/>
              <p:nvPr/>
            </p:nvSpPr>
            <p:spPr>
              <a:xfrm rot="10800000">
                <a:off x="4061239" y="1539077"/>
                <a:ext cx="833438" cy="854961"/>
              </a:xfrm>
              <a:prstGeom prst="triangle">
                <a:avLst/>
              </a:prstGeom>
              <a:gradFill>
                <a:gsLst>
                  <a:gs pos="10000">
                    <a:srgbClr val="65C60D"/>
                  </a:gs>
                  <a:gs pos="32000">
                    <a:srgbClr val="C9EBAB"/>
                  </a:gs>
                  <a:gs pos="91000">
                    <a:schemeClr val="bg1"/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190" name="Picture 189"/>
              <p:cNvPicPr>
                <a:picLocks noChangeAspect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267646" y="1655064"/>
                <a:ext cx="420624" cy="420624"/>
              </a:xfrm>
              <a:prstGeom prst="rect">
                <a:avLst/>
              </a:prstGeom>
            </p:spPr>
          </p:pic>
        </p:grpSp>
        <p:pic>
          <p:nvPicPr>
            <p:cNvPr id="187" name="Picture 186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24375" y="4622012"/>
              <a:ext cx="318840" cy="318840"/>
            </a:xfrm>
            <a:prstGeom prst="rect">
              <a:avLst/>
            </a:prstGeom>
            <a:effectLst/>
          </p:spPr>
        </p:pic>
        <p:cxnSp>
          <p:nvCxnSpPr>
            <p:cNvPr id="188" name="Straight Connector 187"/>
            <p:cNvCxnSpPr/>
            <p:nvPr/>
          </p:nvCxnSpPr>
          <p:spPr>
            <a:xfrm flipV="1">
              <a:off x="3191466" y="4925511"/>
              <a:ext cx="0" cy="80301"/>
            </a:xfrm>
            <a:prstGeom prst="line">
              <a:avLst/>
            </a:prstGeom>
            <a:ln w="222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Rectangle 79"/>
          <p:cNvSpPr/>
          <p:nvPr/>
        </p:nvSpPr>
        <p:spPr>
          <a:xfrm>
            <a:off x="7391400" y="1924811"/>
            <a:ext cx="3398520" cy="3227832"/>
          </a:xfrm>
          <a:prstGeom prst="rect">
            <a:avLst/>
          </a:prstGeom>
          <a:solidFill>
            <a:srgbClr val="2891D8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81" name="Group 80"/>
          <p:cNvGrpSpPr/>
          <p:nvPr/>
        </p:nvGrpSpPr>
        <p:grpSpPr>
          <a:xfrm>
            <a:off x="9677402" y="1921033"/>
            <a:ext cx="557530" cy="3218688"/>
            <a:chOff x="3505201" y="1649034"/>
            <a:chExt cx="557530" cy="3208908"/>
          </a:xfrm>
        </p:grpSpPr>
        <p:sp>
          <p:nvSpPr>
            <p:cNvPr id="82" name="Down Arrow 81"/>
            <p:cNvSpPr/>
            <p:nvPr/>
          </p:nvSpPr>
          <p:spPr>
            <a:xfrm rot="10800000">
              <a:off x="3505201" y="1649034"/>
              <a:ext cx="557530" cy="3208908"/>
            </a:xfrm>
            <a:prstGeom prst="downArrow">
              <a:avLst/>
            </a:prstGeom>
            <a:solidFill>
              <a:srgbClr val="5AB10B">
                <a:alpha val="81000"/>
              </a:srgbClr>
            </a:solidFill>
            <a:ln w="12700">
              <a:noFill/>
            </a:ln>
            <a:effectLst/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83" name="Text Box 31"/>
            <p:cNvSpPr txBox="1"/>
            <p:nvPr/>
          </p:nvSpPr>
          <p:spPr>
            <a:xfrm rot="16200000">
              <a:off x="2271960" y="3231783"/>
              <a:ext cx="2984978" cy="267335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300" b="1" spc="23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Calibri"/>
                  <a:cs typeface="Times New Roman"/>
                </a:rPr>
                <a:t>LAYERS 2 – 4</a:t>
              </a:r>
              <a:endParaRPr lang="en-US" sz="1300" dirty="0">
                <a:solidFill>
                  <a:srgbClr val="2627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10172872" y="4696352"/>
            <a:ext cx="557784" cy="1412079"/>
            <a:chOff x="5456938" y="4424363"/>
            <a:chExt cx="557784" cy="1412079"/>
          </a:xfrm>
        </p:grpSpPr>
        <p:sp>
          <p:nvSpPr>
            <p:cNvPr id="85" name="Down Arrow 84"/>
            <p:cNvSpPr/>
            <p:nvPr/>
          </p:nvSpPr>
          <p:spPr>
            <a:xfrm rot="10800000">
              <a:off x="5456938" y="4424363"/>
              <a:ext cx="557784" cy="1390650"/>
            </a:xfrm>
            <a:prstGeom prst="downArrow">
              <a:avLst/>
            </a:prstGeom>
            <a:solidFill>
              <a:srgbClr val="5AB10B">
                <a:alpha val="81000"/>
              </a:srgbClr>
            </a:solidFill>
            <a:ln w="12700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 prstMaterial="matte"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rgbClr val="262729"/>
                </a:solidFill>
              </a:endParaRPr>
            </a:p>
          </p:txBody>
        </p:sp>
        <p:sp>
          <p:nvSpPr>
            <p:cNvPr id="86" name="Text Box 15"/>
            <p:cNvSpPr txBox="1"/>
            <p:nvPr/>
          </p:nvSpPr>
          <p:spPr>
            <a:xfrm rot="16200000">
              <a:off x="5107156" y="5039590"/>
              <a:ext cx="1266678" cy="32702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300" b="1" spc="23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Calibri"/>
                  <a:cs typeface="Times New Roman"/>
                </a:rPr>
                <a:t>LAYER</a:t>
              </a:r>
              <a:r>
                <a:rPr lang="en-US" sz="1300" b="1" spc="2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Calibri"/>
                  <a:cs typeface="Times New Roman"/>
                </a:rPr>
                <a:t> 1</a:t>
              </a:r>
              <a:endParaRPr lang="en-US" sz="1300" dirty="0">
                <a:solidFill>
                  <a:srgbClr val="2627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7525566" y="1980191"/>
            <a:ext cx="2083128" cy="4051194"/>
            <a:chOff x="2877365" y="1708203"/>
            <a:chExt cx="2083128" cy="4051194"/>
          </a:xfrm>
        </p:grpSpPr>
        <p:pic>
          <p:nvPicPr>
            <p:cNvPr id="88" name="Picture 87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77365" y="1708203"/>
              <a:ext cx="349197" cy="349197"/>
            </a:xfrm>
            <a:prstGeom prst="rect">
              <a:avLst/>
            </a:prstGeom>
            <a:ln>
              <a:noFill/>
            </a:ln>
            <a:effectLst>
              <a:outerShdw blurRad="254000" dist="76200" dir="2700000" sx="80000" sy="8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89" name="TextBox 88"/>
            <p:cNvSpPr txBox="1"/>
            <p:nvPr/>
          </p:nvSpPr>
          <p:spPr>
            <a:xfrm>
              <a:off x="3293049" y="1719768"/>
              <a:ext cx="166744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rgbClr val="262729"/>
                  </a:solidFill>
                  <a:latin typeface="Open Sans "/>
                </a:rPr>
                <a:t>Packet Generation</a:t>
              </a:r>
            </a:p>
          </p:txBody>
        </p:sp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77365" y="2171168"/>
              <a:ext cx="349197" cy="349197"/>
            </a:xfrm>
            <a:prstGeom prst="rect">
              <a:avLst/>
            </a:prstGeom>
            <a:ln>
              <a:noFill/>
            </a:ln>
            <a:effectLst>
              <a:outerShdw blurRad="254000" dist="76200" dir="2700000" sx="80000" sy="8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1" name="TextBox 90"/>
            <p:cNvSpPr txBox="1"/>
            <p:nvPr/>
          </p:nvSpPr>
          <p:spPr>
            <a:xfrm>
              <a:off x="3293049" y="2184129"/>
              <a:ext cx="107914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rgbClr val="262729"/>
                  </a:solidFill>
                  <a:latin typeface="Open Sans "/>
                </a:rPr>
                <a:t>Impairment</a:t>
              </a:r>
            </a:p>
          </p:txBody>
        </p:sp>
        <p:pic>
          <p:nvPicPr>
            <p:cNvPr id="92" name="Picture 91"/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77365" y="2634133"/>
              <a:ext cx="349197" cy="349197"/>
            </a:xfrm>
            <a:prstGeom prst="rect">
              <a:avLst/>
            </a:prstGeom>
            <a:ln>
              <a:noFill/>
            </a:ln>
            <a:effectLst>
              <a:outerShdw blurRad="254000" dist="76200" dir="2700000" sx="80000" sy="8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3" name="TextBox 92"/>
            <p:cNvSpPr txBox="1"/>
            <p:nvPr/>
          </p:nvSpPr>
          <p:spPr>
            <a:xfrm>
              <a:off x="3293049" y="2648490"/>
              <a:ext cx="96212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rgbClr val="262729"/>
                  </a:solidFill>
                  <a:latin typeface="Open Sans "/>
                </a:rPr>
                <a:t>Utilization</a:t>
              </a:r>
            </a:p>
          </p:txBody>
        </p:sp>
        <p:pic>
          <p:nvPicPr>
            <p:cNvPr id="94" name="Picture 93"/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77365" y="3097098"/>
              <a:ext cx="349197" cy="349197"/>
            </a:xfrm>
            <a:prstGeom prst="rect">
              <a:avLst/>
            </a:prstGeom>
            <a:ln>
              <a:noFill/>
            </a:ln>
            <a:effectLst>
              <a:outerShdw blurRad="254000" dist="76200" dir="2700000" sx="80000" sy="8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5" name="TextBox 94"/>
            <p:cNvSpPr txBox="1"/>
            <p:nvPr/>
          </p:nvSpPr>
          <p:spPr>
            <a:xfrm>
              <a:off x="3293049" y="3112851"/>
              <a:ext cx="8210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rgbClr val="262729"/>
                  </a:solidFill>
                  <a:latin typeface="Open Sans "/>
                </a:rPr>
                <a:t>Filtering</a:t>
              </a:r>
            </a:p>
          </p:txBody>
        </p:sp>
        <p:pic>
          <p:nvPicPr>
            <p:cNvPr id="96" name="Picture 95"/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77365" y="4021303"/>
              <a:ext cx="349197" cy="349197"/>
            </a:xfrm>
            <a:prstGeom prst="rect">
              <a:avLst/>
            </a:prstGeom>
            <a:ln>
              <a:noFill/>
            </a:ln>
            <a:effectLst>
              <a:outerShdw blurRad="254000" dist="76200" dir="2700000" sx="80000" sy="8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7" name="TextBox 96"/>
            <p:cNvSpPr txBox="1"/>
            <p:nvPr/>
          </p:nvSpPr>
          <p:spPr>
            <a:xfrm>
              <a:off x="3293049" y="4041573"/>
              <a:ext cx="151836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rgbClr val="262729"/>
                  </a:solidFill>
                  <a:latin typeface="Open Sans "/>
                </a:rPr>
                <a:t>Rate Conversion</a:t>
              </a:r>
            </a:p>
          </p:txBody>
        </p:sp>
        <p:pic>
          <p:nvPicPr>
            <p:cNvPr id="98" name="Picture 97"/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77365" y="4484268"/>
              <a:ext cx="349197" cy="349197"/>
            </a:xfrm>
            <a:prstGeom prst="rect">
              <a:avLst/>
            </a:prstGeom>
            <a:ln>
              <a:noFill/>
            </a:ln>
            <a:effectLst>
              <a:outerShdw blurRad="254000" dist="76200" dir="2700000" sx="80000" sy="8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9" name="TextBox 98"/>
            <p:cNvSpPr txBox="1"/>
            <p:nvPr/>
          </p:nvSpPr>
          <p:spPr>
            <a:xfrm>
              <a:off x="3293049" y="4505934"/>
              <a:ext cx="10711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rgbClr val="262729"/>
                  </a:solidFill>
                  <a:latin typeface="Open Sans "/>
                </a:rPr>
                <a:t>Replication</a:t>
              </a:r>
            </a:p>
          </p:txBody>
        </p:sp>
        <p:pic>
          <p:nvPicPr>
            <p:cNvPr id="100" name="Picture 99"/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77365" y="4947233"/>
              <a:ext cx="349197" cy="349197"/>
            </a:xfrm>
            <a:prstGeom prst="rect">
              <a:avLst/>
            </a:prstGeom>
            <a:ln>
              <a:noFill/>
            </a:ln>
            <a:effectLst>
              <a:outerShdw blurRad="254000" dist="76200" dir="2700000" sx="80000" sy="8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1" name="TextBox 100"/>
            <p:cNvSpPr txBox="1"/>
            <p:nvPr/>
          </p:nvSpPr>
          <p:spPr>
            <a:xfrm>
              <a:off x="3293049" y="4970295"/>
              <a:ext cx="47256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rgbClr val="262729"/>
                  </a:solidFill>
                  <a:latin typeface="Open Sans "/>
                </a:rPr>
                <a:t>Tap</a:t>
              </a:r>
            </a:p>
          </p:txBody>
        </p:sp>
        <p:pic>
          <p:nvPicPr>
            <p:cNvPr id="102" name="Picture 101"/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77365" y="5410200"/>
              <a:ext cx="349197" cy="349197"/>
            </a:xfrm>
            <a:prstGeom prst="rect">
              <a:avLst/>
            </a:prstGeom>
            <a:ln>
              <a:noFill/>
            </a:ln>
            <a:effectLst>
              <a:outerShdw blurRad="254000" dist="76200" dir="2700000" sx="80000" sy="8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3" name="TextBox 102"/>
            <p:cNvSpPr txBox="1"/>
            <p:nvPr/>
          </p:nvSpPr>
          <p:spPr>
            <a:xfrm>
              <a:off x="3293049" y="5434655"/>
              <a:ext cx="7136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rgbClr val="262729"/>
                  </a:solidFill>
                  <a:latin typeface="Open Sans "/>
                </a:rPr>
                <a:t>Switch</a:t>
              </a:r>
            </a:p>
          </p:txBody>
        </p:sp>
        <p:pic>
          <p:nvPicPr>
            <p:cNvPr id="104" name="Picture 103"/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78227" y="3560063"/>
              <a:ext cx="347472" cy="347472"/>
            </a:xfrm>
            <a:prstGeom prst="rect">
              <a:avLst/>
            </a:prstGeom>
            <a:ln>
              <a:noFill/>
            </a:ln>
            <a:effectLst>
              <a:outerShdw blurRad="254000" dist="76200" dir="2700000" sx="80000" sy="8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5" name="TextBox 104"/>
            <p:cNvSpPr txBox="1"/>
            <p:nvPr/>
          </p:nvSpPr>
          <p:spPr>
            <a:xfrm>
              <a:off x="3293049" y="3577212"/>
              <a:ext cx="114967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rgbClr val="262729"/>
                  </a:solidFill>
                  <a:latin typeface="Open Sans "/>
                </a:rPr>
                <a:t>Aggregation</a:t>
              </a:r>
            </a:p>
          </p:txBody>
        </p:sp>
      </p:grpSp>
      <p:sp>
        <p:nvSpPr>
          <p:cNvPr id="106" name="TextBox 105"/>
          <p:cNvSpPr txBox="1"/>
          <p:nvPr/>
        </p:nvSpPr>
        <p:spPr>
          <a:xfrm>
            <a:off x="7391400" y="1669781"/>
            <a:ext cx="339852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>
                <a:solidFill>
                  <a:srgbClr val="2627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FUNCTIONS OF AN OPTIMIZED SOLUTION</a:t>
            </a:r>
          </a:p>
        </p:txBody>
      </p:sp>
    </p:spTree>
    <p:extLst>
      <p:ext uri="{BB962C8B-B14F-4D97-AF65-F5344CB8AC3E}">
        <p14:creationId xmlns:p14="http://schemas.microsoft.com/office/powerpoint/2010/main" val="4046165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TestStream T-Blade Port Licenses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idx="1"/>
          </p:nvPr>
        </p:nvSpPr>
        <p:spPr>
          <a:xfrm>
            <a:off x="4197261" y="2764698"/>
            <a:ext cx="5540618" cy="3879214"/>
          </a:xfrm>
        </p:spPr>
        <p:txBody>
          <a:bodyPr>
            <a:normAutofit lnSpcReduction="1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T-Blades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spcAft>
                <a:spcPts val="400"/>
              </a:spcAft>
            </a:pPr>
            <a:r>
              <a:rPr lang="en-US" sz="1600" dirty="0">
                <a:ea typeface="Open Sans" panose="020B0606030504020204" pitchFamily="34" charset="0"/>
              </a:rPr>
              <a:t>Supports 1/10/40G Layer 2-4 Ethernet, all functions on all ports</a:t>
            </a:r>
          </a:p>
          <a:p>
            <a:pPr lvl="1">
              <a:spcAft>
                <a:spcPts val="400"/>
              </a:spcAft>
            </a:pPr>
            <a:r>
              <a:rPr lang="en-US" sz="1600" dirty="0">
                <a:ea typeface="Open Sans" panose="020B0606030504020204" pitchFamily="34" charset="0"/>
              </a:rPr>
              <a:t>32 ports 1/10G and 4 ports 40G or (48 ports 1/10G)</a:t>
            </a:r>
          </a:p>
          <a:p>
            <a:pPr lvl="2">
              <a:spcAft>
                <a:spcPts val="400"/>
              </a:spcAft>
            </a:pPr>
            <a:r>
              <a:rPr lang="en-US" sz="1400" dirty="0">
                <a:ea typeface="Open Sans" panose="020B0606030504020204" pitchFamily="34" charset="0"/>
              </a:rPr>
              <a:t>Each 40G (QSFP) port selectable as 4 x 1/10G</a:t>
            </a:r>
          </a:p>
          <a:p>
            <a:pPr lvl="1">
              <a:spcAft>
                <a:spcPts val="400"/>
              </a:spcAft>
            </a:pPr>
            <a:r>
              <a:rPr lang="en-US" sz="1600" dirty="0">
                <a:ea typeface="Open Sans" panose="020B0606030504020204" pitchFamily="34" charset="0"/>
              </a:rPr>
              <a:t>T-Blade systems :</a:t>
            </a:r>
          </a:p>
          <a:p>
            <a:pPr lvl="2">
              <a:spcAft>
                <a:spcPts val="400"/>
              </a:spcAft>
            </a:pPr>
            <a:r>
              <a:rPr lang="en-US" sz="1400" dirty="0">
                <a:ea typeface="Open Sans" panose="020B0606030504020204" pitchFamily="34" charset="0"/>
              </a:rPr>
              <a:t>3901 &amp; 1 T-Blade 16 x 1/10G ports or 32 x 1/10G and 4 x 40G ports </a:t>
            </a:r>
          </a:p>
          <a:p>
            <a:pPr lvl="2">
              <a:spcAft>
                <a:spcPts val="400"/>
              </a:spcAft>
            </a:pPr>
            <a:r>
              <a:rPr lang="en-US" sz="1400" dirty="0">
                <a:ea typeface="Open Sans" panose="020B0606030504020204" pitchFamily="34" charset="0"/>
              </a:rPr>
              <a:t>3903 &amp; 1 T-Blade 32 x 1/10G and 4 x 40G ports</a:t>
            </a:r>
          </a:p>
          <a:p>
            <a:pPr lvl="2">
              <a:spcAft>
                <a:spcPts val="400"/>
              </a:spcAft>
            </a:pPr>
            <a:r>
              <a:rPr lang="en-US" sz="1400" dirty="0">
                <a:ea typeface="Open Sans" panose="020B0606030504020204" pitchFamily="34" charset="0"/>
              </a:rPr>
              <a:t>T-Blades : </a:t>
            </a:r>
          </a:p>
          <a:p>
            <a:pPr lvl="1">
              <a:spcAft>
                <a:spcPts val="400"/>
              </a:spcAft>
            </a:pPr>
            <a:r>
              <a:rPr lang="en-US" sz="1600" dirty="0">
                <a:ea typeface="Open Sans" panose="020B0606030504020204" pitchFamily="34" charset="0"/>
              </a:rPr>
              <a:t>32 x 1/10G and 4 x 40G ports</a:t>
            </a:r>
          </a:p>
          <a:p>
            <a:pPr lvl="2">
              <a:spcAft>
                <a:spcPts val="400"/>
              </a:spcAft>
            </a:pPr>
            <a:r>
              <a:rPr lang="en-US" sz="1400" dirty="0">
                <a:ea typeface="Open Sans" panose="020B0606030504020204" pitchFamily="34" charset="0"/>
              </a:rPr>
              <a:t>PSL upgrades available in 2 x 40G or 16 x 1/10G ports </a:t>
            </a:r>
          </a:p>
        </p:txBody>
      </p:sp>
      <p:graphicFrame>
        <p:nvGraphicFramePr>
          <p:cNvPr id="1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1936750"/>
              </p:ext>
            </p:extLst>
          </p:nvPr>
        </p:nvGraphicFramePr>
        <p:xfrm>
          <a:off x="924474" y="1643647"/>
          <a:ext cx="2112275" cy="47885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554375" y="1466687"/>
            <a:ext cx="1189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16 x 1/10G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223732" y="1466687"/>
            <a:ext cx="9044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4 x 40G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571895" y="1466687"/>
            <a:ext cx="1189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16 x 1/10G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93465" y="1874520"/>
            <a:ext cx="6373368" cy="732022"/>
          </a:xfrm>
          <a:prstGeom prst="rect">
            <a:avLst/>
          </a:prstGeom>
          <a:ln>
            <a:noFill/>
          </a:ln>
          <a:effectLst>
            <a:outerShdw blurRad="101600" dist="381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4473575" y="1936751"/>
            <a:ext cx="822960" cy="130175"/>
          </a:xfrm>
          <a:prstGeom prst="rect">
            <a:avLst/>
          </a:prstGeom>
          <a:solidFill>
            <a:srgbClr val="6D6D6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3576" y="1937700"/>
            <a:ext cx="588009" cy="183382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4982985" y="1958797"/>
            <a:ext cx="410690" cy="1538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" b="1" i="1" dirty="0">
                <a:solidFill>
                  <a:srgbClr val="D5D5D5"/>
                </a:solidFill>
              </a:rPr>
              <a:t>T-BLADE</a:t>
            </a:r>
          </a:p>
        </p:txBody>
      </p:sp>
    </p:spTree>
    <p:extLst>
      <p:ext uri="{BB962C8B-B14F-4D97-AF65-F5344CB8AC3E}">
        <p14:creationId xmlns:p14="http://schemas.microsoft.com/office/powerpoint/2010/main" val="1124152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197260" y="3556476"/>
            <a:ext cx="6470740" cy="3291074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T100-Blades and T100L-Blades</a:t>
            </a:r>
          </a:p>
          <a:p>
            <a:pPr lvl="1">
              <a:spcAft>
                <a:spcPts val="600"/>
              </a:spcAft>
            </a:pPr>
            <a:r>
              <a:rPr lang="en-US" sz="1600" dirty="0">
                <a:ea typeface="Open Sans" panose="020B0606030504020204" pitchFamily="34" charset="0"/>
              </a:rPr>
              <a:t>Supports 10/100G Layer 2-4 Ethernet</a:t>
            </a:r>
          </a:p>
          <a:p>
            <a:pPr lvl="1">
              <a:spcAft>
                <a:spcPts val="600"/>
              </a:spcAft>
            </a:pPr>
            <a:r>
              <a:rPr lang="en-US" sz="1600" dirty="0">
                <a:ea typeface="Open Sans" panose="020B0606030504020204" pitchFamily="34" charset="0"/>
              </a:rPr>
              <a:t>All functions on all ports</a:t>
            </a:r>
          </a:p>
          <a:p>
            <a:pPr lvl="1">
              <a:spcAft>
                <a:spcPts val="600"/>
              </a:spcAft>
            </a:pPr>
            <a:r>
              <a:rPr lang="en-US" sz="1600" dirty="0">
                <a:ea typeface="Open Sans" panose="020B0606030504020204" pitchFamily="34" charset="0"/>
              </a:rPr>
              <a:t>24 ports 10G and 2 ports 100G</a:t>
            </a:r>
          </a:p>
          <a:p>
            <a:pPr lvl="1">
              <a:spcAft>
                <a:spcPts val="600"/>
              </a:spcAft>
            </a:pPr>
            <a:r>
              <a:rPr lang="en-US" sz="1600" dirty="0">
                <a:ea typeface="Open Sans" panose="020B0606030504020204" pitchFamily="34" charset="0"/>
              </a:rPr>
              <a:t>T100-Blade systems:</a:t>
            </a:r>
          </a:p>
          <a:p>
            <a:pPr lvl="2">
              <a:spcAft>
                <a:spcPts val="600"/>
              </a:spcAft>
            </a:pPr>
            <a:r>
              <a:rPr lang="en-US" sz="1400" dirty="0">
                <a:ea typeface="Open Sans" panose="020B0606030504020204" pitchFamily="34" charset="0"/>
              </a:rPr>
              <a:t>3901 &amp; 1 T100-Blade 24 x 10G  and 2 x 100G ports </a:t>
            </a:r>
          </a:p>
          <a:p>
            <a:pPr lvl="2">
              <a:spcAft>
                <a:spcPts val="600"/>
              </a:spcAft>
            </a:pPr>
            <a:r>
              <a:rPr lang="en-US" sz="1400" dirty="0">
                <a:ea typeface="Open Sans" panose="020B0606030504020204" pitchFamily="34" charset="0"/>
              </a:rPr>
              <a:t>3903 &amp; 1 T100-Blade 24 x 10G  and 2 x 100G ports</a:t>
            </a:r>
          </a:p>
          <a:p>
            <a:pPr lvl="1">
              <a:spcAft>
                <a:spcPts val="600"/>
              </a:spcAft>
            </a:pPr>
            <a:r>
              <a:rPr lang="en-US" sz="1600" dirty="0">
                <a:ea typeface="Open Sans" panose="020B0606030504020204" pitchFamily="34" charset="0"/>
              </a:rPr>
              <a:t>T100-Blades: </a:t>
            </a:r>
          </a:p>
          <a:p>
            <a:pPr lvl="2">
              <a:spcAft>
                <a:spcPts val="600"/>
              </a:spcAft>
            </a:pPr>
            <a:r>
              <a:rPr lang="en-US" sz="1400" dirty="0">
                <a:ea typeface="Open Sans" panose="020B0606030504020204" pitchFamily="34" charset="0"/>
              </a:rPr>
              <a:t>24 x 10G and 2 x 100G ports PSL</a:t>
            </a:r>
          </a:p>
        </p:txBody>
      </p:sp>
      <p:graphicFrame>
        <p:nvGraphicFramePr>
          <p:cNvPr id="8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9474271"/>
              </p:ext>
            </p:extLst>
          </p:nvPr>
        </p:nvGraphicFramePr>
        <p:xfrm>
          <a:off x="911754" y="1642573"/>
          <a:ext cx="2112275" cy="47885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864847" y="1292327"/>
            <a:ext cx="13438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000000"/>
                </a:solidFill>
              </a:rPr>
              <a:t>12 x 10G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115077" y="2103375"/>
            <a:ext cx="5806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0000"/>
                </a:solidFill>
              </a:rPr>
              <a:t>100GE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693745" y="1292327"/>
            <a:ext cx="13438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000000"/>
                </a:solidFill>
              </a:rPr>
              <a:t>12 x 10G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63242" y="2103375"/>
            <a:ext cx="5806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0000"/>
                </a:solidFill>
              </a:rPr>
              <a:t>100GE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4344757" y="1520002"/>
            <a:ext cx="5934456" cy="620084"/>
            <a:chOff x="2761488" y="2265621"/>
            <a:chExt cx="5934456" cy="620084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 rotWithShape="1">
            <a:blip r:embed="rId7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761488" y="2265621"/>
              <a:ext cx="5934456" cy="620084"/>
            </a:xfrm>
            <a:prstGeom prst="rect">
              <a:avLst/>
            </a:prstGeom>
            <a:ln>
              <a:noFill/>
            </a:ln>
            <a:effectLst>
              <a:outerShdw blurRad="101600" dist="381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1577" y="2330502"/>
              <a:ext cx="1343895" cy="393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5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0475" y="2330502"/>
              <a:ext cx="1343895" cy="393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2" name="Picture 3"/>
          <p:cNvPicPr>
            <a:picLocks noChangeAspect="1" noChangeArrowheads="1"/>
          </p:cNvPicPr>
          <p:nvPr/>
        </p:nvPicPr>
        <p:blipFill rotWithShape="1">
          <a:blip r:embed="rId9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47286" y="2654584"/>
            <a:ext cx="5934456" cy="611579"/>
          </a:xfrm>
          <a:prstGeom prst="rect">
            <a:avLst/>
          </a:prstGeom>
          <a:ln>
            <a:noFill/>
          </a:ln>
          <a:effectLst>
            <a:outerShdw blurRad="101600" dist="381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7797410" y="3227218"/>
            <a:ext cx="5806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0000"/>
                </a:solidFill>
              </a:rPr>
              <a:t>100GE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786080" y="3227218"/>
            <a:ext cx="5806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0000"/>
                </a:solidFill>
              </a:rPr>
              <a:t>100GE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016505" y="2437674"/>
            <a:ext cx="9816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000000"/>
                </a:solidFill>
              </a:rPr>
              <a:t>12 x 10G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015427" y="2437674"/>
            <a:ext cx="914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000000"/>
                </a:solidFill>
              </a:rPr>
              <a:t>12 x 10G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77022" y="1306122"/>
            <a:ext cx="9044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/>
              <a:t>T100-Blade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277022" y="2443002"/>
            <a:ext cx="98616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/>
              <a:t>T100L-Blade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TestStream</a:t>
            </a:r>
            <a:r>
              <a:rPr lang="en-US" dirty="0"/>
              <a:t> T100-Blade Port Licenses</a:t>
            </a:r>
          </a:p>
        </p:txBody>
      </p:sp>
    </p:spTree>
    <p:extLst>
      <p:ext uri="{BB962C8B-B14F-4D97-AF65-F5344CB8AC3E}">
        <p14:creationId xmlns:p14="http://schemas.microsoft.com/office/powerpoint/2010/main" val="1017933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972800" y="5867400"/>
            <a:ext cx="1041400" cy="84666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SFP(+) and QSFP+ Options</a:t>
            </a:r>
          </a:p>
        </p:txBody>
      </p:sp>
      <p:graphicFrame>
        <p:nvGraphicFramePr>
          <p:cNvPr id="5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875699"/>
              </p:ext>
            </p:extLst>
          </p:nvPr>
        </p:nvGraphicFramePr>
        <p:xfrm>
          <a:off x="711201" y="1358370"/>
          <a:ext cx="10769599" cy="526477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9336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7364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044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6244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128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2563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74642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741626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712825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1630082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</a:tblGrid>
              <a:tr h="220803">
                <a:tc gridSpan="10"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u="none" strike="noStrike" dirty="0"/>
                        <a:t>Test Optimization SFP(+)</a:t>
                      </a:r>
                      <a:r>
                        <a:rPr lang="en-US" sz="1100" u="none" strike="noStrike" baseline="0" dirty="0"/>
                        <a:t> &amp; </a:t>
                      </a:r>
                      <a:r>
                        <a:rPr lang="en-US" sz="1100" u="none" strike="noStrike" dirty="0"/>
                        <a:t>QSFP+  Specifications for nGenius 3900 Series Packet Flow Switch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798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/>
                        <a:t>NETSCOUT #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/>
                        <a:t>Mktg. Feature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/>
                        <a:t>Standard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/>
                        <a:t>Fiber / Copper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/>
                        <a:t>Wavelength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/>
                        <a:t>Line </a:t>
                      </a:r>
                    </a:p>
                    <a:p>
                      <a:pPr algn="ctr" fontAlgn="b"/>
                      <a:r>
                        <a:rPr lang="en-US" sz="1000" u="none" strike="noStrike" dirty="0"/>
                        <a:t>Rate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/>
                        <a:t>RX Sens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/>
                        <a:t>Rated </a:t>
                      </a:r>
                    </a:p>
                    <a:p>
                      <a:pPr algn="ctr" fontAlgn="b"/>
                      <a:r>
                        <a:rPr lang="en-US" sz="1000" u="none" strike="noStrike" dirty="0"/>
                        <a:t>Distance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/>
                        <a:t>Supplier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/>
                        <a:t>Supplier </a:t>
                      </a:r>
                      <a:r>
                        <a:rPr lang="en-US" sz="1000" u="none" strike="noStrike" baseline="0" dirty="0"/>
                        <a:t> </a:t>
                      </a:r>
                      <a:r>
                        <a:rPr lang="en-US" sz="1000" u="none" strike="noStrike" dirty="0"/>
                        <a:t>P/N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353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321-1623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SFP-CT-001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10/100/1000 BaseT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Cu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N/A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10M/100M/1G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N/A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100m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Avago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ABCU-5710RZ or 40RZ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7435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CFD8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Finisar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FCLF-8521-3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4396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/>
                        <a:t>321-1624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/>
                        <a:t>SFP-OT-007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4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1/2/4G FC, GigE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4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50um MM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4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850nm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1G FC GigE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-20dBm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550m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 dirty="0"/>
                        <a:t>Finisar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 dirty="0"/>
                        <a:t>FTLF8524P2BNV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90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2G FC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-18dBm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300m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7397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 dirty="0"/>
                        <a:t>Avago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 dirty="0"/>
                        <a:t>AFBR-57R5APZ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5439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4G FC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-15dBm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150m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54396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/>
                        <a:t>321-1625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/>
                        <a:t>SFP-OT-010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3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1/2/4G FC,  GigE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3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SM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3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1310nm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1G FC GigE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-22dBm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10km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Finisar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FTL1324P2BTL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5439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CFD8E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CFD8E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CFD8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2G FC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-21dBm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10km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tc rowSpan="2"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u="none" strike="noStrike" dirty="0"/>
                        <a:t> Avago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 AFCT-57R5APZ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5439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CFD8E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CFD8E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CFD8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4G FC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-18dBm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4km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CFD8E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CFD8E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87378">
                <a:tc rowSpan="2"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u="none" strike="noStrike" dirty="0"/>
                        <a:t>321-1626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/>
                        <a:t>SFP-OT-009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 2/4/8G FC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50um (OM3)MM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850nm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2G FC</a:t>
                      </a:r>
                    </a:p>
                    <a:p>
                      <a:pPr algn="l" fontAlgn="b"/>
                      <a:r>
                        <a:rPr lang="en-US" sz="900" u="none" strike="noStrike" dirty="0"/>
                        <a:t>4G FC</a:t>
                      </a:r>
                    </a:p>
                    <a:p>
                      <a:pPr algn="l" fontAlgn="b"/>
                      <a:r>
                        <a:rPr lang="en-US" sz="900" u="none" strike="noStrike" dirty="0"/>
                        <a:t>8G FC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-13dBm</a:t>
                      </a:r>
                    </a:p>
                    <a:p>
                      <a:pPr algn="l" fontAlgn="b"/>
                      <a:r>
                        <a:rPr lang="en-US" sz="900" u="none" strike="noStrike" dirty="0"/>
                        <a:t>-12dBm</a:t>
                      </a:r>
                    </a:p>
                    <a:p>
                      <a:pPr algn="l" fontAlgn="b"/>
                      <a:r>
                        <a:rPr lang="en-US" sz="900" u="none" strike="noStrike" dirty="0"/>
                        <a:t>-11dBm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500m</a:t>
                      </a:r>
                    </a:p>
                    <a:p>
                      <a:pPr algn="ctr" fontAlgn="b"/>
                      <a:r>
                        <a:rPr lang="en-US" sz="900" u="none" strike="noStrike" dirty="0"/>
                        <a:t>380m</a:t>
                      </a:r>
                    </a:p>
                    <a:p>
                      <a:pPr algn="ctr" fontAlgn="b"/>
                      <a:r>
                        <a:rPr lang="en-US" sz="900" u="none" strike="noStrike" dirty="0"/>
                        <a:t>150m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 dirty="0"/>
                        <a:t>Finisar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 dirty="0"/>
                        <a:t>FTLF8528P2BCV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302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9525" marR="9525" marT="9525" marB="0" anchor="b"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9525" marR="9525" marT="9525" marB="0" anchor="b"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9525" marR="9525" marT="9525" marB="0" anchor="b">
                    <a:solidFill>
                      <a:srgbClr val="E9ED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 dirty="0"/>
                        <a:t>Avago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 dirty="0"/>
                        <a:t>AFBR-57D7APZ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11232">
                <a:tc rowSpan="4"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u="none" strike="noStrike" dirty="0"/>
                        <a:t>321-1627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SFP-OT-008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4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10GBASE-SR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4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50um (OM3)MM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4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850nm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4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10GigE 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-11dBm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300m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u="none" strike="noStrike" dirty="0"/>
                        <a:t>Finisar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FTLX8571D3BCL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3644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15439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E9ED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Avago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AFBR-703SDZ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15305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E9ED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-7.5dBm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9525" marR="9525" marT="9525" marB="0" anchor="ctr"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9525" marR="9525" marT="9525" marB="0" anchor="ctr">
                    <a:solidFill>
                      <a:srgbClr val="E9ED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154396">
                <a:tc rowSpan="2"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u="none" strike="noStrike" dirty="0"/>
                        <a:t>321-1628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SFP-OT-013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10GBase-LR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SM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1310nm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10GigE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-10.3dBm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10Km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Avago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AFCT-701SDZ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154396">
                <a:tc vMerge="1"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CFD8E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CFD8E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CFD8E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CFD8E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CFD8E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CFD8E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CFD8E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CFD8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u="none" strike="noStrike" dirty="0"/>
                        <a:t>Finisar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FTLX1471D3BCL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154396">
                <a:tc gridSpan="10"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u="none" strike="noStrike" dirty="0"/>
                        <a:t>T-Blade specific (below)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E9ED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E9ED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E9ED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E9ED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E9ED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E9ED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E9EDF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E9ED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E9ED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9"/>
                  </a:ext>
                </a:extLst>
              </a:tr>
              <a:tr h="154396">
                <a:tc rowSpan="3"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u="none" strike="noStrike" dirty="0"/>
                        <a:t>321-1486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3">
                  <a:txBody>
                    <a:bodyPr/>
                    <a:lstStyle/>
                    <a:p>
                      <a:pPr algn="ctr" fontAlgn="b"/>
                      <a:endParaRPr lang="en-US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3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10GBASE-SR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3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50um (OM3)MM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3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850nm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3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10GigE 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-11dBm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300m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u="none" strike="noStrike" dirty="0"/>
                        <a:t>Finisar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FTLX8571D3BCL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extLst>
                  <a:ext uri="{0D108BD9-81ED-4DB2-BD59-A6C34878D82A}">
                    <a16:rowId xmlns="" xmlns:a16="http://schemas.microsoft.com/office/drawing/2014/main" val="10020"/>
                  </a:ext>
                </a:extLst>
              </a:tr>
              <a:tr h="15439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E9ED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E9ED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1"/>
                  </a:ext>
                </a:extLst>
              </a:tr>
              <a:tr h="868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E9ED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-7.5dBm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E9ED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Avago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AFBR-709SDZ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extLst>
                  <a:ext uri="{0D108BD9-81ED-4DB2-BD59-A6C34878D82A}">
                    <a16:rowId xmlns="" xmlns:a16="http://schemas.microsoft.com/office/drawing/2014/main" val="10022"/>
                  </a:ext>
                </a:extLst>
              </a:tr>
              <a:tr h="154396">
                <a:tc rowSpan="2"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u="none" strike="noStrike" dirty="0"/>
                        <a:t>321-1487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algn="ctr" fontAlgn="b"/>
                      <a:endParaRPr lang="en-US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10GBase-LR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SM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1310nm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10GigE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-10.3dBm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10Km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Avago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AFCT-701SDZ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extLst>
                  <a:ext uri="{0D108BD9-81ED-4DB2-BD59-A6C34878D82A}">
                    <a16:rowId xmlns="" xmlns:a16="http://schemas.microsoft.com/office/drawing/2014/main" val="10023"/>
                  </a:ext>
                </a:extLst>
              </a:tr>
              <a:tr h="154396">
                <a:tc vMerge="1"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E9ED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u="none" strike="noStrike" dirty="0"/>
                        <a:t>Finisar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FTLX1471D3BCL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extLst>
                  <a:ext uri="{0D108BD9-81ED-4DB2-BD59-A6C34878D82A}">
                    <a16:rowId xmlns="" xmlns:a16="http://schemas.microsoft.com/office/drawing/2014/main" val="10024"/>
                  </a:ext>
                </a:extLst>
              </a:tr>
              <a:tr h="165576">
                <a:tc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u="none" strike="noStrike" dirty="0"/>
                        <a:t>321-0433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1GE-LX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SM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u="none" strike="noStrike" dirty="0"/>
                        <a:t>1310nm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1GE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-19dBm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u="none" strike="noStrike" dirty="0"/>
                        <a:t>10Km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u="none" strike="noStrike" dirty="0"/>
                        <a:t>Finisar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FTLF1318P3BTL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extLst>
                  <a:ext uri="{0D108BD9-81ED-4DB2-BD59-A6C34878D82A}">
                    <a16:rowId xmlns="" xmlns:a16="http://schemas.microsoft.com/office/drawing/2014/main" val="10025"/>
                  </a:ext>
                </a:extLst>
              </a:tr>
              <a:tr h="20408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321-0434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1GE-TX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Cu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N/A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10M/100M/1G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N/A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100m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u="none" strike="noStrike" dirty="0"/>
                        <a:t>Finisar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u="none" strike="noStrike" dirty="0"/>
                        <a:t>FCLF-8521-3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extLst>
                  <a:ext uri="{0D108BD9-81ED-4DB2-BD59-A6C34878D82A}">
                    <a16:rowId xmlns="" xmlns:a16="http://schemas.microsoft.com/office/drawing/2014/main" val="10026"/>
                  </a:ext>
                </a:extLst>
              </a:tr>
              <a:tr h="154396">
                <a:tc rowSpan="2"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u="none" strike="noStrike" dirty="0"/>
                        <a:t>321-0435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algn="ctr" fontAlgn="b"/>
                      <a:endParaRPr lang="en-US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1GE-SX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MM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850nm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1GE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-18dBm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550m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u="none" strike="noStrike" dirty="0"/>
                        <a:t>Finisar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FTLF8519P3BNL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extLst>
                  <a:ext uri="{0D108BD9-81ED-4DB2-BD59-A6C34878D82A}">
                    <a16:rowId xmlns="" xmlns:a16="http://schemas.microsoft.com/office/drawing/2014/main" val="10027"/>
                  </a:ext>
                </a:extLst>
              </a:tr>
              <a:tr h="154396">
                <a:tc vMerge="1"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CFD8E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E9ED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-13.5dBm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550m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u="none" strike="noStrike" dirty="0"/>
                        <a:t>Avago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AFBR-57L5APZ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28"/>
                  </a:ext>
                </a:extLst>
              </a:tr>
              <a:tr h="154396">
                <a:tc rowSpan="2"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u="none" strike="noStrike" dirty="0"/>
                        <a:t>321-1646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QSFP+SR4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1/10/40GE SR4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MM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850nm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1/10/40GE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-12dBm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100m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u="none" strike="noStrike" dirty="0"/>
                        <a:t>Finisar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FTL410QE2C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extLst>
                  <a:ext uri="{0D108BD9-81ED-4DB2-BD59-A6C34878D82A}">
                    <a16:rowId xmlns="" xmlns:a16="http://schemas.microsoft.com/office/drawing/2014/main" val="10029"/>
                  </a:ext>
                </a:extLst>
              </a:tr>
              <a:tr h="154396">
                <a:tc vMerge="1"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E9EDF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E9ED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1/10/40GE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-7.5dBm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100m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u="none" strike="noStrike" dirty="0"/>
                        <a:t>Avago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AFBR79EQDZ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extLst>
                  <a:ext uri="{0D108BD9-81ED-4DB2-BD59-A6C34878D82A}">
                    <a16:rowId xmlns="" xmlns:a16="http://schemas.microsoft.com/office/drawing/2014/main" val="10030"/>
                  </a:ext>
                </a:extLst>
              </a:tr>
              <a:tr h="154396">
                <a:tc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u="none" strike="noStrike" dirty="0"/>
                        <a:t>321-1659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QSFP+LR4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40GE LR4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SM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CWDM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40GE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/>
                        <a:t>-11.5dBm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10Km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u="none" strike="noStrike" dirty="0"/>
                        <a:t>Finisar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/>
                        <a:t>FTL4C1QE1C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939" marR="9939" marT="9939" marB="0" anchor="b"/>
                </a:tc>
                <a:extLst>
                  <a:ext uri="{0D108BD9-81ED-4DB2-BD59-A6C34878D82A}">
                    <a16:rowId xmlns="" xmlns:a16="http://schemas.microsoft.com/office/drawing/2014/main" val="100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266487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9723" y="4440948"/>
            <a:ext cx="1918242" cy="1527048"/>
          </a:xfrm>
          <a:prstGeom prst="rect">
            <a:avLst/>
          </a:prstGeom>
          <a:ln w="3175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9057" y="2079877"/>
            <a:ext cx="1920240" cy="1536192"/>
          </a:xfrm>
          <a:prstGeom prst="rect">
            <a:avLst/>
          </a:prstGeom>
          <a:ln w="3175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9" name="Group 8"/>
          <p:cNvGrpSpPr/>
          <p:nvPr/>
        </p:nvGrpSpPr>
        <p:grpSpPr>
          <a:xfrm>
            <a:off x="3234582" y="3912179"/>
            <a:ext cx="1990441" cy="1471586"/>
            <a:chOff x="2487168" y="3902586"/>
            <a:chExt cx="1990441" cy="1471586"/>
          </a:xfrm>
        </p:grpSpPr>
        <p:grpSp>
          <p:nvGrpSpPr>
            <p:cNvPr id="12" name="Group 11"/>
            <p:cNvGrpSpPr/>
            <p:nvPr/>
          </p:nvGrpSpPr>
          <p:grpSpPr>
            <a:xfrm>
              <a:off x="2487168" y="3902586"/>
              <a:ext cx="1920240" cy="1471586"/>
              <a:chOff x="2499043" y="3801013"/>
              <a:chExt cx="1920240" cy="1471586"/>
            </a:xfrm>
          </p:grpSpPr>
          <p:pic>
            <p:nvPicPr>
              <p:cNvPr id="98" name="Picture 97" descr="1horizon sw graph 2910 chassis.png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499043" y="3801013"/>
                <a:ext cx="1920240" cy="1471586"/>
              </a:xfrm>
              <a:prstGeom prst="rect">
                <a:avLst/>
              </a:prstGeom>
              <a:ln w="3175">
                <a:solidFill>
                  <a:schemeClr val="accent1"/>
                </a:solidFill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36" name="Picture 35" descr="NetScout_Logo.png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079622" y="3859862"/>
                <a:ext cx="317215" cy="59633"/>
              </a:xfrm>
              <a:prstGeom prst="rect">
                <a:avLst/>
              </a:prstGeom>
            </p:spPr>
          </p:pic>
        </p:grpSp>
        <p:pic>
          <p:nvPicPr>
            <p:cNvPr id="57" name="Picture 2"/>
            <p:cNvPicPr>
              <a:picLocks noChangeAspect="1" noChangeArrowheads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" r="-9147" b="-1"/>
            <a:stretch/>
          </p:blipFill>
          <p:spPr bwMode="auto">
            <a:xfrm>
              <a:off x="3454752" y="3942781"/>
              <a:ext cx="1022857" cy="78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Picture 47"/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032080" y="3927567"/>
              <a:ext cx="357040" cy="74157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NETSCOUT Test Optimization Platform</a:t>
            </a:r>
          </a:p>
        </p:txBody>
      </p:sp>
      <p:sp>
        <p:nvSpPr>
          <p:cNvPr id="8" name="TextBox 19"/>
          <p:cNvSpPr txBox="1">
            <a:spLocks noChangeArrowheads="1"/>
          </p:cNvSpPr>
          <p:nvPr/>
        </p:nvSpPr>
        <p:spPr bwMode="auto">
          <a:xfrm>
            <a:off x="6800030" y="1592605"/>
            <a:ext cx="437817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600" b="1" dirty="0">
                <a:solidFill>
                  <a:srgbClr val="686869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nGenius</a:t>
            </a:r>
            <a:r>
              <a:rPr lang="en-US" sz="1000" b="1" baseline="60000" dirty="0">
                <a:solidFill>
                  <a:srgbClr val="686869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®</a:t>
            </a:r>
            <a:r>
              <a:rPr lang="en-US" sz="1600" b="1" dirty="0">
                <a:solidFill>
                  <a:srgbClr val="686869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3900 Series Packet Flow Switch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1036350" y="1592605"/>
            <a:ext cx="409220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600" b="1" dirty="0">
                <a:solidFill>
                  <a:srgbClr val="686869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TestStream</a:t>
            </a:r>
            <a:r>
              <a:rPr lang="en-US" sz="1100" b="1" baseline="60000" dirty="0">
                <a:solidFill>
                  <a:srgbClr val="686869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TM</a:t>
            </a:r>
            <a:r>
              <a:rPr lang="en-US" sz="1600" b="1" dirty="0">
                <a:solidFill>
                  <a:srgbClr val="686869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Management Software</a:t>
            </a:r>
          </a:p>
        </p:txBody>
      </p:sp>
      <p:grpSp>
        <p:nvGrpSpPr>
          <p:cNvPr id="14" name="Group 44"/>
          <p:cNvGrpSpPr/>
          <p:nvPr/>
        </p:nvGrpSpPr>
        <p:grpSpPr>
          <a:xfrm>
            <a:off x="3589959" y="3332843"/>
            <a:ext cx="429926" cy="1536141"/>
            <a:chOff x="5318657" y="2802990"/>
            <a:chExt cx="408824" cy="1460743"/>
          </a:xfrm>
        </p:grpSpPr>
        <p:sp>
          <p:nvSpPr>
            <p:cNvPr id="93" name="TextBox 92"/>
            <p:cNvSpPr txBox="1"/>
            <p:nvPr/>
          </p:nvSpPr>
          <p:spPr>
            <a:xfrm>
              <a:off x="5318657" y="3793392"/>
              <a:ext cx="408824" cy="160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00" dirty="0">
                  <a:solidFill>
                    <a:srgbClr val="43697D"/>
                  </a:solidFill>
                </a:rPr>
                <a:t>Horiz</a:t>
              </a:r>
              <a:r>
                <a:rPr lang="en-US" sz="500" b="1" dirty="0">
                  <a:solidFill>
                    <a:srgbClr val="549BC4"/>
                  </a:solidFill>
                </a:rPr>
                <a:t>ON</a:t>
              </a: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5403178" y="4132032"/>
              <a:ext cx="314316" cy="1317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" dirty="0">
                  <a:solidFill>
                    <a:srgbClr val="43697D"/>
                  </a:solidFill>
                </a:rPr>
                <a:t>Horiz</a:t>
              </a:r>
              <a:r>
                <a:rPr lang="en-US" sz="300" b="1" dirty="0">
                  <a:solidFill>
                    <a:srgbClr val="549BC4"/>
                  </a:solidFill>
                </a:rPr>
                <a:t>ON</a:t>
              </a:r>
              <a:endParaRPr lang="en-US" sz="600" b="1" dirty="0">
                <a:solidFill>
                  <a:srgbClr val="549BC4"/>
                </a:solidFill>
              </a:endParaRPr>
            </a:p>
          </p:txBody>
        </p:sp>
        <p:pic>
          <p:nvPicPr>
            <p:cNvPr id="95" name="Picture 94" descr="NetScout_Logo.png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22330" y="2802990"/>
              <a:ext cx="353889" cy="66528"/>
            </a:xfrm>
            <a:prstGeom prst="rect">
              <a:avLst/>
            </a:prstGeom>
          </p:spPr>
        </p:pic>
      </p:grpSp>
      <p:pic>
        <p:nvPicPr>
          <p:cNvPr id="37" name="Picture 36" descr="NetScout_Logo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8051" y="2671799"/>
            <a:ext cx="317215" cy="59633"/>
          </a:xfrm>
          <a:prstGeom prst="rect">
            <a:avLst/>
          </a:prstGeom>
        </p:spPr>
      </p:pic>
      <p:grpSp>
        <p:nvGrpSpPr>
          <p:cNvPr id="28" name="Group 27"/>
          <p:cNvGrpSpPr/>
          <p:nvPr/>
        </p:nvGrpSpPr>
        <p:grpSpPr>
          <a:xfrm>
            <a:off x="3048001" y="6314792"/>
            <a:ext cx="6049123" cy="369332"/>
            <a:chOff x="1228725" y="6208776"/>
            <a:chExt cx="6049123" cy="369332"/>
          </a:xfrm>
        </p:grpSpPr>
        <p:sp>
          <p:nvSpPr>
            <p:cNvPr id="29" name="Rectangle 28"/>
            <p:cNvSpPr/>
            <p:nvPr/>
          </p:nvSpPr>
          <p:spPr>
            <a:xfrm>
              <a:off x="3758599" y="6208776"/>
              <a:ext cx="163057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42900" indent="-342900" algn="ctr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en-US" sz="1200" b="1" cap="all" dirty="0">
                  <a:solidFill>
                    <a:srgbClr val="65C60D"/>
                  </a:solidFill>
                  <a:ea typeface="ＭＳ Ｐゴシック" pitchFamily="30" charset="-128"/>
                  <a:cs typeface="Arial" charset="0"/>
                </a:rPr>
                <a:t>HIGH SCALABILITY</a:t>
              </a: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1228725" y="6208776"/>
              <a:ext cx="23469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42900" indent="-342900" algn="ctr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en-US" sz="1200" b="1" cap="all" dirty="0">
                  <a:solidFill>
                    <a:srgbClr val="65C60D"/>
                  </a:solidFill>
                  <a:ea typeface="ＭＳ Ｐゴシック" pitchFamily="30" charset="-128"/>
                  <a:cs typeface="Arial" charset="0"/>
                </a:rPr>
                <a:t>INTEGRATED INTELLIGENCE</a:t>
              </a: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5572125" y="6208776"/>
              <a:ext cx="170572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42900" indent="-342900" algn="ctr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en-US" sz="1200" b="1" cap="all" dirty="0">
                  <a:solidFill>
                    <a:srgbClr val="65C60D"/>
                  </a:solidFill>
                  <a:ea typeface="ＭＳ Ｐゴシック" pitchFamily="30" charset="-128"/>
                  <a:cs typeface="Arial" charset="0"/>
                </a:rPr>
                <a:t>SIMPLE OPERATION</a:t>
              </a:r>
            </a:p>
          </p:txBody>
        </p:sp>
        <p:cxnSp>
          <p:nvCxnSpPr>
            <p:cNvPr id="41" name="Straight Connector 40"/>
            <p:cNvCxnSpPr/>
            <p:nvPr/>
          </p:nvCxnSpPr>
          <p:spPr>
            <a:xfrm>
              <a:off x="3657600" y="6275351"/>
              <a:ext cx="0" cy="230430"/>
            </a:xfrm>
            <a:prstGeom prst="line">
              <a:avLst/>
            </a:prstGeom>
            <a:ln w="6350" cap="flat" cmpd="sng" algn="ctr">
              <a:solidFill>
                <a:schemeClr val="accent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5486400" y="6275351"/>
              <a:ext cx="0" cy="230430"/>
            </a:xfrm>
            <a:prstGeom prst="line">
              <a:avLst/>
            </a:prstGeom>
            <a:ln w="6350" cap="flat" cmpd="sng" algn="ctr">
              <a:solidFill>
                <a:schemeClr val="accent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1259800" y="6214659"/>
              <a:ext cx="6018048" cy="0"/>
            </a:xfrm>
            <a:prstGeom prst="line">
              <a:avLst/>
            </a:prstGeom>
            <a:ln w="6350" cap="flat" cmpd="sng" algn="ctr">
              <a:solidFill>
                <a:schemeClr val="accent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/>
          <p:cNvGrpSpPr/>
          <p:nvPr/>
        </p:nvGrpSpPr>
        <p:grpSpPr>
          <a:xfrm>
            <a:off x="957725" y="2632020"/>
            <a:ext cx="1920240" cy="1471585"/>
            <a:chOff x="210312" y="2622426"/>
            <a:chExt cx="1920240" cy="1471585"/>
          </a:xfrm>
        </p:grpSpPr>
        <p:pic>
          <p:nvPicPr>
            <p:cNvPr id="80" name="Picture 79" descr="1horizon conn mgr.PNG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0312" y="2622426"/>
              <a:ext cx="1920240" cy="1471585"/>
            </a:xfrm>
            <a:prstGeom prst="rect">
              <a:avLst/>
            </a:prstGeom>
            <a:ln w="3175">
              <a:solidFill>
                <a:schemeClr val="accent1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4825" y="2666366"/>
              <a:ext cx="1306752" cy="633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54537" y="2655959"/>
              <a:ext cx="357040" cy="74157"/>
            </a:xfrm>
            <a:prstGeom prst="rect">
              <a:avLst/>
            </a:prstGeom>
          </p:spPr>
        </p:pic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7644" y="3029723"/>
            <a:ext cx="2295144" cy="1824711"/>
          </a:xfrm>
          <a:prstGeom prst="rect">
            <a:avLst/>
          </a:prstGeom>
          <a:ln w="3175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39" name="Group 38"/>
          <p:cNvGrpSpPr/>
          <p:nvPr/>
        </p:nvGrpSpPr>
        <p:grpSpPr>
          <a:xfrm>
            <a:off x="6280923" y="2566667"/>
            <a:ext cx="5301477" cy="2375097"/>
            <a:chOff x="6050536" y="3531889"/>
            <a:chExt cx="5301477" cy="2375097"/>
          </a:xfrm>
        </p:grpSpPr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99990" y="4371137"/>
              <a:ext cx="1276833" cy="848097"/>
            </a:xfrm>
            <a:prstGeom prst="rect">
              <a:avLst/>
            </a:prstGeom>
          </p:spPr>
        </p:pic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94947" y="3531889"/>
              <a:ext cx="1588436" cy="23354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00941" y="4795186"/>
              <a:ext cx="1351072" cy="3782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00941" y="5282083"/>
              <a:ext cx="1307499" cy="585216"/>
            </a:xfrm>
            <a:prstGeom prst="rect">
              <a:avLst/>
            </a:prstGeom>
          </p:spPr>
        </p:pic>
        <p:pic>
          <p:nvPicPr>
            <p:cNvPr id="53" name="Picture 52"/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50536" y="4948793"/>
              <a:ext cx="1276832" cy="594094"/>
            </a:xfrm>
            <a:prstGeom prst="rect">
              <a:avLst/>
            </a:prstGeom>
          </p:spPr>
        </p:pic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96645" y="5628335"/>
              <a:ext cx="1380744" cy="278651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259826937"/>
      </p:ext>
    </p:extLst>
  </p:cSld>
  <p:clrMapOvr>
    <a:masterClrMapping/>
  </p:clrMapOvr>
  <p:transition advClick="0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32460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9723" y="4440948"/>
            <a:ext cx="1918242" cy="1527048"/>
          </a:xfrm>
          <a:prstGeom prst="rect">
            <a:avLst/>
          </a:prstGeom>
          <a:ln w="3175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9057" y="2079877"/>
            <a:ext cx="1920240" cy="1536192"/>
          </a:xfrm>
          <a:prstGeom prst="rect">
            <a:avLst/>
          </a:prstGeom>
          <a:ln w="3175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9" name="Group 8"/>
          <p:cNvGrpSpPr/>
          <p:nvPr/>
        </p:nvGrpSpPr>
        <p:grpSpPr>
          <a:xfrm>
            <a:off x="3234582" y="3912179"/>
            <a:ext cx="1990441" cy="1471586"/>
            <a:chOff x="2487168" y="3902586"/>
            <a:chExt cx="1990441" cy="1471586"/>
          </a:xfrm>
        </p:grpSpPr>
        <p:grpSp>
          <p:nvGrpSpPr>
            <p:cNvPr id="12" name="Group 11"/>
            <p:cNvGrpSpPr/>
            <p:nvPr/>
          </p:nvGrpSpPr>
          <p:grpSpPr>
            <a:xfrm>
              <a:off x="2487168" y="3902586"/>
              <a:ext cx="1920240" cy="1471586"/>
              <a:chOff x="2499043" y="3801013"/>
              <a:chExt cx="1920240" cy="1471586"/>
            </a:xfrm>
          </p:grpSpPr>
          <p:pic>
            <p:nvPicPr>
              <p:cNvPr id="98" name="Picture 97" descr="1horizon sw graph 2910 chassis.png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499043" y="3801013"/>
                <a:ext cx="1920240" cy="1471586"/>
              </a:xfrm>
              <a:prstGeom prst="rect">
                <a:avLst/>
              </a:prstGeom>
              <a:ln w="3175">
                <a:solidFill>
                  <a:schemeClr val="accent1"/>
                </a:solidFill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36" name="Picture 35" descr="NetScout_Logo.png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079622" y="3859862"/>
                <a:ext cx="317215" cy="59633"/>
              </a:xfrm>
              <a:prstGeom prst="rect">
                <a:avLst/>
              </a:prstGeom>
            </p:spPr>
          </p:pic>
        </p:grpSp>
        <p:pic>
          <p:nvPicPr>
            <p:cNvPr id="57" name="Picture 2"/>
            <p:cNvPicPr>
              <a:picLocks noChangeAspect="1" noChangeArrowheads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" r="-9147" b="-1"/>
            <a:stretch/>
          </p:blipFill>
          <p:spPr bwMode="auto">
            <a:xfrm>
              <a:off x="3454752" y="3942781"/>
              <a:ext cx="1022857" cy="78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Picture 47"/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032080" y="3927567"/>
              <a:ext cx="357040" cy="74157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NETSCOUT Test Optimization Platform</a:t>
            </a:r>
          </a:p>
        </p:txBody>
      </p:sp>
      <p:sp>
        <p:nvSpPr>
          <p:cNvPr id="8" name="TextBox 19"/>
          <p:cNvSpPr txBox="1">
            <a:spLocks noChangeArrowheads="1"/>
          </p:cNvSpPr>
          <p:nvPr/>
        </p:nvSpPr>
        <p:spPr bwMode="auto">
          <a:xfrm>
            <a:off x="6800030" y="1592605"/>
            <a:ext cx="437817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600" b="1" dirty="0">
                <a:solidFill>
                  <a:srgbClr val="686869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nGenius</a:t>
            </a:r>
            <a:r>
              <a:rPr lang="en-US" sz="1000" b="1" baseline="60000" dirty="0">
                <a:solidFill>
                  <a:srgbClr val="686869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®</a:t>
            </a:r>
            <a:r>
              <a:rPr lang="en-US" sz="1600" b="1" dirty="0">
                <a:solidFill>
                  <a:srgbClr val="686869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3900 Series Packet Flow Switch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1036350" y="1592605"/>
            <a:ext cx="409220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600" b="1" dirty="0">
                <a:solidFill>
                  <a:srgbClr val="686869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TestStream</a:t>
            </a:r>
            <a:r>
              <a:rPr lang="en-US" sz="1100" b="1" baseline="60000" dirty="0">
                <a:solidFill>
                  <a:srgbClr val="686869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TM</a:t>
            </a:r>
            <a:r>
              <a:rPr lang="en-US" sz="1600" b="1" dirty="0">
                <a:solidFill>
                  <a:srgbClr val="686869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Management Software</a:t>
            </a:r>
          </a:p>
        </p:txBody>
      </p:sp>
      <p:grpSp>
        <p:nvGrpSpPr>
          <p:cNvPr id="14" name="Group 44"/>
          <p:cNvGrpSpPr/>
          <p:nvPr/>
        </p:nvGrpSpPr>
        <p:grpSpPr>
          <a:xfrm>
            <a:off x="3589959" y="3332843"/>
            <a:ext cx="429926" cy="1536141"/>
            <a:chOff x="5318657" y="2802990"/>
            <a:chExt cx="408824" cy="1460743"/>
          </a:xfrm>
        </p:grpSpPr>
        <p:sp>
          <p:nvSpPr>
            <p:cNvPr id="93" name="TextBox 92"/>
            <p:cNvSpPr txBox="1"/>
            <p:nvPr/>
          </p:nvSpPr>
          <p:spPr>
            <a:xfrm>
              <a:off x="5318657" y="3793392"/>
              <a:ext cx="408824" cy="160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00" dirty="0">
                  <a:solidFill>
                    <a:srgbClr val="43697D"/>
                  </a:solidFill>
                </a:rPr>
                <a:t>Horiz</a:t>
              </a:r>
              <a:r>
                <a:rPr lang="en-US" sz="500" b="1" dirty="0">
                  <a:solidFill>
                    <a:srgbClr val="549BC4"/>
                  </a:solidFill>
                </a:rPr>
                <a:t>ON</a:t>
              </a: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5403178" y="4132032"/>
              <a:ext cx="314316" cy="1317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" dirty="0">
                  <a:solidFill>
                    <a:srgbClr val="43697D"/>
                  </a:solidFill>
                </a:rPr>
                <a:t>Horiz</a:t>
              </a:r>
              <a:r>
                <a:rPr lang="en-US" sz="300" b="1" dirty="0">
                  <a:solidFill>
                    <a:srgbClr val="549BC4"/>
                  </a:solidFill>
                </a:rPr>
                <a:t>ON</a:t>
              </a:r>
              <a:endParaRPr lang="en-US" sz="600" b="1" dirty="0">
                <a:solidFill>
                  <a:srgbClr val="549BC4"/>
                </a:solidFill>
              </a:endParaRPr>
            </a:p>
          </p:txBody>
        </p:sp>
        <p:pic>
          <p:nvPicPr>
            <p:cNvPr id="95" name="Picture 94" descr="NetScout_Logo.png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22330" y="2802990"/>
              <a:ext cx="353889" cy="66528"/>
            </a:xfrm>
            <a:prstGeom prst="rect">
              <a:avLst/>
            </a:prstGeom>
          </p:spPr>
        </p:pic>
      </p:grpSp>
      <p:pic>
        <p:nvPicPr>
          <p:cNvPr id="37" name="Picture 36" descr="NetScout_Logo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8051" y="2671799"/>
            <a:ext cx="317215" cy="59633"/>
          </a:xfrm>
          <a:prstGeom prst="rect">
            <a:avLst/>
          </a:prstGeom>
        </p:spPr>
      </p:pic>
      <p:grpSp>
        <p:nvGrpSpPr>
          <p:cNvPr id="28" name="Group 27"/>
          <p:cNvGrpSpPr/>
          <p:nvPr/>
        </p:nvGrpSpPr>
        <p:grpSpPr>
          <a:xfrm>
            <a:off x="3048001" y="6314792"/>
            <a:ext cx="6049123" cy="369332"/>
            <a:chOff x="1228725" y="6208776"/>
            <a:chExt cx="6049123" cy="369332"/>
          </a:xfrm>
        </p:grpSpPr>
        <p:sp>
          <p:nvSpPr>
            <p:cNvPr id="29" name="Rectangle 28"/>
            <p:cNvSpPr/>
            <p:nvPr/>
          </p:nvSpPr>
          <p:spPr>
            <a:xfrm>
              <a:off x="3758599" y="6208776"/>
              <a:ext cx="163057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42900" indent="-342900" algn="ctr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en-US" sz="1200" b="1" cap="all" dirty="0">
                  <a:solidFill>
                    <a:srgbClr val="65C60D"/>
                  </a:solidFill>
                  <a:ea typeface="ＭＳ Ｐゴシック" pitchFamily="30" charset="-128"/>
                  <a:cs typeface="Arial" charset="0"/>
                </a:rPr>
                <a:t>HIGH SCALABILITY</a:t>
              </a: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1228725" y="6208776"/>
              <a:ext cx="23469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42900" indent="-342900" algn="ctr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en-US" sz="1200" b="1" cap="all" dirty="0">
                  <a:solidFill>
                    <a:srgbClr val="65C60D"/>
                  </a:solidFill>
                  <a:ea typeface="ＭＳ Ｐゴシック" pitchFamily="30" charset="-128"/>
                  <a:cs typeface="Arial" charset="0"/>
                </a:rPr>
                <a:t>INTEGRATED INTELLIGENCE</a:t>
              </a: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5572125" y="6208776"/>
              <a:ext cx="170572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42900" indent="-342900" algn="ctr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en-US" sz="1200" b="1" cap="all" dirty="0">
                  <a:solidFill>
                    <a:srgbClr val="65C60D"/>
                  </a:solidFill>
                  <a:ea typeface="ＭＳ Ｐゴシック" pitchFamily="30" charset="-128"/>
                  <a:cs typeface="Arial" charset="0"/>
                </a:rPr>
                <a:t>SIMPLE OPERATION</a:t>
              </a:r>
            </a:p>
          </p:txBody>
        </p:sp>
        <p:cxnSp>
          <p:nvCxnSpPr>
            <p:cNvPr id="41" name="Straight Connector 40"/>
            <p:cNvCxnSpPr/>
            <p:nvPr/>
          </p:nvCxnSpPr>
          <p:spPr>
            <a:xfrm>
              <a:off x="3657600" y="6275351"/>
              <a:ext cx="0" cy="230430"/>
            </a:xfrm>
            <a:prstGeom prst="line">
              <a:avLst/>
            </a:prstGeom>
            <a:ln w="6350" cap="flat" cmpd="sng" algn="ctr">
              <a:solidFill>
                <a:schemeClr val="accent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5486400" y="6275351"/>
              <a:ext cx="0" cy="230430"/>
            </a:xfrm>
            <a:prstGeom prst="line">
              <a:avLst/>
            </a:prstGeom>
            <a:ln w="6350" cap="flat" cmpd="sng" algn="ctr">
              <a:solidFill>
                <a:schemeClr val="accent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1259800" y="6214659"/>
              <a:ext cx="6018048" cy="0"/>
            </a:xfrm>
            <a:prstGeom prst="line">
              <a:avLst/>
            </a:prstGeom>
            <a:ln w="6350" cap="flat" cmpd="sng" algn="ctr">
              <a:solidFill>
                <a:schemeClr val="accent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/>
          <p:cNvGrpSpPr/>
          <p:nvPr/>
        </p:nvGrpSpPr>
        <p:grpSpPr>
          <a:xfrm>
            <a:off x="957725" y="2632020"/>
            <a:ext cx="1920240" cy="1471585"/>
            <a:chOff x="210312" y="2622426"/>
            <a:chExt cx="1920240" cy="1471585"/>
          </a:xfrm>
        </p:grpSpPr>
        <p:pic>
          <p:nvPicPr>
            <p:cNvPr id="80" name="Picture 79" descr="1horizon conn mgr.PNG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0312" y="2622426"/>
              <a:ext cx="1920240" cy="1471585"/>
            </a:xfrm>
            <a:prstGeom prst="rect">
              <a:avLst/>
            </a:prstGeom>
            <a:ln w="3175">
              <a:solidFill>
                <a:schemeClr val="accent1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4825" y="2666366"/>
              <a:ext cx="1306752" cy="633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54537" y="2655959"/>
              <a:ext cx="357040" cy="74157"/>
            </a:xfrm>
            <a:prstGeom prst="rect">
              <a:avLst/>
            </a:prstGeom>
          </p:spPr>
        </p:pic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7644" y="3029723"/>
            <a:ext cx="2295144" cy="1824711"/>
          </a:xfrm>
          <a:prstGeom prst="rect">
            <a:avLst/>
          </a:prstGeom>
          <a:ln w="3175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39" name="Group 38"/>
          <p:cNvGrpSpPr/>
          <p:nvPr/>
        </p:nvGrpSpPr>
        <p:grpSpPr>
          <a:xfrm>
            <a:off x="6280923" y="2566667"/>
            <a:ext cx="5301477" cy="2375097"/>
            <a:chOff x="6050536" y="3531889"/>
            <a:chExt cx="5301477" cy="2375097"/>
          </a:xfrm>
        </p:grpSpPr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99990" y="4371137"/>
              <a:ext cx="1276833" cy="848097"/>
            </a:xfrm>
            <a:prstGeom prst="rect">
              <a:avLst/>
            </a:prstGeom>
          </p:spPr>
        </p:pic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94947" y="3531889"/>
              <a:ext cx="1588436" cy="23354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00941" y="4795186"/>
              <a:ext cx="1351072" cy="3782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00941" y="5282083"/>
              <a:ext cx="1307499" cy="585216"/>
            </a:xfrm>
            <a:prstGeom prst="rect">
              <a:avLst/>
            </a:prstGeom>
          </p:spPr>
        </p:pic>
        <p:pic>
          <p:nvPicPr>
            <p:cNvPr id="53" name="Picture 52"/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50536" y="4948793"/>
              <a:ext cx="1276832" cy="594094"/>
            </a:xfrm>
            <a:prstGeom prst="rect">
              <a:avLst/>
            </a:prstGeom>
          </p:spPr>
        </p:pic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96645" y="5628335"/>
              <a:ext cx="1380744" cy="278651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297279692"/>
      </p:ext>
    </p:extLst>
  </p:cSld>
  <p:clrMapOvr>
    <a:masterClrMapping/>
  </p:clrMapOvr>
  <p:transition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7209522" y="1667615"/>
            <a:ext cx="3796892" cy="2877581"/>
            <a:chOff x="4322564" y="2275145"/>
            <a:chExt cx="4211836" cy="3192058"/>
          </a:xfrm>
        </p:grpSpPr>
        <p:grpSp>
          <p:nvGrpSpPr>
            <p:cNvPr id="13" name="Group 12"/>
            <p:cNvGrpSpPr/>
            <p:nvPr/>
          </p:nvGrpSpPr>
          <p:grpSpPr>
            <a:xfrm>
              <a:off x="4322564" y="2312392"/>
              <a:ext cx="4211836" cy="3154811"/>
              <a:chOff x="4322564" y="2312392"/>
              <a:chExt cx="4211836" cy="3154811"/>
            </a:xfrm>
          </p:grpSpPr>
          <p:grpSp>
            <p:nvGrpSpPr>
              <p:cNvPr id="23" name="Group 22"/>
              <p:cNvGrpSpPr/>
              <p:nvPr/>
            </p:nvGrpSpPr>
            <p:grpSpPr>
              <a:xfrm>
                <a:off x="4322564" y="2312392"/>
                <a:ext cx="4211836" cy="3154811"/>
                <a:chOff x="4322564" y="2312392"/>
                <a:chExt cx="4211836" cy="3154811"/>
              </a:xfrm>
            </p:grpSpPr>
            <p:pic>
              <p:nvPicPr>
                <p:cNvPr id="25" name="Picture 24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322564" y="2312392"/>
                  <a:ext cx="4211836" cy="3154811"/>
                </a:xfrm>
                <a:prstGeom prst="rect">
                  <a:avLst/>
                </a:prstGeom>
                <a:ln w="1905">
                  <a:solidFill>
                    <a:srgbClr val="65C60D"/>
                  </a:solidFill>
                </a:ln>
              </p:spPr>
            </p:pic>
            <p:pic>
              <p:nvPicPr>
                <p:cNvPr id="26" name="Picture 2"/>
                <p:cNvPicPr>
                  <a:picLocks noChangeAspect="1" noChangeArrowheads="1"/>
                </p:cNvPicPr>
                <p:nvPr/>
              </p:nvPicPr>
              <p:blipFill rotWithShape="1"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 bwMode="auto">
                <a:xfrm>
                  <a:off x="7641430" y="2436020"/>
                  <a:ext cx="827935" cy="1119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24" name="Picture 23"/>
              <p:cNvPicPr>
                <a:picLocks noChangeAspect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774961" y="2392875"/>
                <a:ext cx="721335" cy="149823"/>
              </a:xfrm>
              <a:prstGeom prst="rect">
                <a:avLst/>
              </a:prstGeom>
            </p:spPr>
          </p:pic>
        </p:grpSp>
        <p:grpSp>
          <p:nvGrpSpPr>
            <p:cNvPr id="17" name="Group 16"/>
            <p:cNvGrpSpPr/>
            <p:nvPr/>
          </p:nvGrpSpPr>
          <p:grpSpPr>
            <a:xfrm>
              <a:off x="4322564" y="2275145"/>
              <a:ext cx="4185644" cy="153635"/>
              <a:chOff x="4322564" y="2275145"/>
              <a:chExt cx="4185644" cy="153635"/>
            </a:xfrm>
          </p:grpSpPr>
          <p:grpSp>
            <p:nvGrpSpPr>
              <p:cNvPr id="18" name="Group 17"/>
              <p:cNvGrpSpPr/>
              <p:nvPr/>
            </p:nvGrpSpPr>
            <p:grpSpPr>
              <a:xfrm>
                <a:off x="4322564" y="2312189"/>
                <a:ext cx="4185644" cy="66591"/>
                <a:chOff x="4322564" y="2312189"/>
                <a:chExt cx="4185644" cy="66591"/>
              </a:xfrm>
            </p:grpSpPr>
            <p:pic>
              <p:nvPicPr>
                <p:cNvPr id="21" name="Picture 2"/>
                <p:cNvPicPr>
                  <a:picLocks noChangeAspect="1" noChangeArrowheads="1"/>
                </p:cNvPicPr>
                <p:nvPr/>
              </p:nvPicPr>
              <p:blipFill rotWithShape="1"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b="-3"/>
                <a:stretch/>
              </p:blipFill>
              <p:spPr bwMode="auto">
                <a:xfrm>
                  <a:off x="4322564" y="2312189"/>
                  <a:ext cx="4185644" cy="662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2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 bwMode="auto">
                <a:xfrm>
                  <a:off x="8240738" y="2314772"/>
                  <a:ext cx="263898" cy="64008"/>
                </a:xfrm>
                <a:prstGeom prst="rect">
                  <a:avLst/>
                </a:prstGeom>
                <a:noFill/>
                <a:ln w="635">
                  <a:solidFill>
                    <a:schemeClr val="tx1">
                      <a:lumMod val="50000"/>
                      <a:lumOff val="50000"/>
                    </a:schemeClr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</p:pic>
          </p:grpSp>
          <p:pic>
            <p:nvPicPr>
              <p:cNvPr id="19" name="Picture 18"/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333014" y="2312190"/>
                <a:ext cx="64008" cy="64008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20" name="TextBox 19"/>
              <p:cNvSpPr txBox="1"/>
              <p:nvPr/>
            </p:nvSpPr>
            <p:spPr>
              <a:xfrm>
                <a:off x="4326725" y="2275145"/>
                <a:ext cx="926791" cy="1536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b="1" dirty="0">
                    <a:solidFill>
                      <a:srgbClr val="262729">
                        <a:lumMod val="75000"/>
                        <a:lumOff val="25000"/>
                      </a:srgbClr>
                    </a:solidFill>
                  </a:rPr>
                  <a:t>TestStream</a:t>
                </a:r>
                <a:r>
                  <a:rPr lang="en-US" sz="250" b="1" baseline="30000" dirty="0">
                    <a:solidFill>
                      <a:srgbClr val="262729">
                        <a:lumMod val="75000"/>
                        <a:lumOff val="25000"/>
                      </a:srgbClr>
                    </a:solidFill>
                  </a:rPr>
                  <a:t>TM</a:t>
                </a:r>
                <a:r>
                  <a:rPr lang="en-US" sz="300" b="1" baseline="30000" dirty="0">
                    <a:solidFill>
                      <a:srgbClr val="262729">
                        <a:lumMod val="75000"/>
                        <a:lumOff val="25000"/>
                      </a:srgbClr>
                    </a:solidFill>
                  </a:rPr>
                  <a:t> </a:t>
                </a:r>
                <a:r>
                  <a:rPr lang="en-US" sz="300" b="1" dirty="0">
                    <a:solidFill>
                      <a:srgbClr val="262729">
                        <a:lumMod val="75000"/>
                        <a:lumOff val="25000"/>
                      </a:srgbClr>
                    </a:solidFill>
                  </a:rPr>
                  <a:t>Management Software</a:t>
                </a:r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nGenius</a:t>
            </a:r>
            <a:r>
              <a:rPr lang="en-US" dirty="0"/>
              <a:t> 3900 Key Advantages &amp; Features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Integrated Intelligence</a:t>
            </a:r>
          </a:p>
          <a:p>
            <a:pPr lvl="1"/>
            <a:r>
              <a:rPr lang="en-US" dirty="0"/>
              <a:t>Layer 1 functionality &amp; Layer 2-4 intelligence</a:t>
            </a:r>
          </a:p>
          <a:p>
            <a:pPr lvl="1"/>
            <a:r>
              <a:rPr lang="en-US" dirty="0"/>
              <a:t>Software-adjustable any-rate blades</a:t>
            </a:r>
          </a:p>
          <a:p>
            <a:pPr lvl="1"/>
            <a:r>
              <a:rPr lang="en-US" dirty="0"/>
              <a:t>Hybrid electrical and all-optical switching fabrics </a:t>
            </a:r>
          </a:p>
          <a:p>
            <a:r>
              <a:rPr lang="en-US" dirty="0"/>
              <a:t>High Scalability</a:t>
            </a:r>
          </a:p>
          <a:p>
            <a:pPr lvl="1"/>
            <a:r>
              <a:rPr lang="en-US" dirty="0"/>
              <a:t>1, 3, and 12 slot chassis options</a:t>
            </a:r>
          </a:p>
          <a:p>
            <a:pPr lvl="1">
              <a:lnSpc>
                <a:spcPts val="2100"/>
              </a:lnSpc>
              <a:spcAft>
                <a:spcPts val="400"/>
              </a:spcAft>
              <a:buSzPct val="75000"/>
            </a:pPr>
            <a:r>
              <a:rPr lang="en-US" dirty="0"/>
              <a:t>Scalable from 16 to 1,152 ports per system</a:t>
            </a:r>
          </a:p>
          <a:p>
            <a:pPr lvl="1"/>
            <a:r>
              <a:rPr lang="en-US" dirty="0"/>
              <a:t>Distributed and redundant architecture </a:t>
            </a:r>
          </a:p>
          <a:p>
            <a:r>
              <a:rPr lang="en-US" dirty="0"/>
              <a:t>Simple Operation</a:t>
            </a:r>
          </a:p>
          <a:p>
            <a:pPr lvl="1"/>
            <a:r>
              <a:rPr lang="en-US" dirty="0"/>
              <a:t>Centralized software control</a:t>
            </a:r>
          </a:p>
          <a:p>
            <a:pPr lvl="1"/>
            <a:r>
              <a:rPr lang="en-US" dirty="0"/>
              <a:t>Intuitive GUI &amp; 3rd party interoperability</a:t>
            </a:r>
          </a:p>
          <a:p>
            <a:pPr lvl="1"/>
            <a:r>
              <a:rPr lang="en-US" dirty="0"/>
              <a:t>Instantaneous speed upgrades via software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7909609" y="3467147"/>
            <a:ext cx="3460512" cy="1550332"/>
            <a:chOff x="6050536" y="3531889"/>
            <a:chExt cx="5301477" cy="2375097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9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99990" y="4371137"/>
              <a:ext cx="1276833" cy="84809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94947" y="3531889"/>
              <a:ext cx="1588436" cy="233541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11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00941" y="4795186"/>
              <a:ext cx="1351072" cy="37825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12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00941" y="5282083"/>
              <a:ext cx="1307499" cy="58521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13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50536" y="4948793"/>
              <a:ext cx="1276832" cy="59409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1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96645" y="5628335"/>
              <a:ext cx="1380744" cy="27865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34" name="Rectangle 33"/>
          <p:cNvSpPr/>
          <p:nvPr/>
        </p:nvSpPr>
        <p:spPr>
          <a:xfrm>
            <a:off x="9095867" y="5007717"/>
            <a:ext cx="1463831" cy="23035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0480" tIns="30480" rIns="30480" bIns="30480" numCol="1" spcCol="1270" anchor="ctr" anchorCtr="0">
            <a:noAutofit/>
          </a:bodyPr>
          <a:lstStyle/>
          <a:p>
            <a:pPr algn="ctr" defTabSz="355600">
              <a:lnSpc>
                <a:spcPct val="90000"/>
              </a:lnSpc>
              <a:spcAft>
                <a:spcPct val="35000"/>
              </a:spcAft>
            </a:pPr>
            <a:r>
              <a:rPr lang="en-US" sz="700" b="1" dirty="0">
                <a:solidFill>
                  <a:srgbClr val="000000"/>
                </a:solidFill>
              </a:rPr>
              <a:t>SCALABLE CONFIGURATIONS</a:t>
            </a:r>
          </a:p>
        </p:txBody>
      </p:sp>
    </p:spTree>
    <p:extLst>
      <p:ext uri="{BB962C8B-B14F-4D97-AF65-F5344CB8AC3E}">
        <p14:creationId xmlns:p14="http://schemas.microsoft.com/office/powerpoint/2010/main" val="2533691306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NS_Freeway_Ribsi.jpg"/>
          <p:cNvPicPr>
            <a:picLocks noGrp="1" noChangeAspect="1"/>
          </p:cNvPicPr>
          <p:nvPr>
            <p:ph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630621" y="967221"/>
            <a:ext cx="8741979" cy="4271433"/>
          </a:xfrm>
        </p:spPr>
        <p:txBody>
          <a:bodyPr/>
          <a:lstStyle/>
          <a:p>
            <a:pPr lvl="0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Extrabold"/>
                <a:cs typeface="Open Sans Extrabold"/>
              </a:rPr>
              <a:t>Test Optimization </a:t>
            </a:r>
          </a:p>
          <a:p>
            <a:pPr lvl="0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Extrabold"/>
                <a:cs typeface="Open Sans Extrabold"/>
              </a:rPr>
              <a:t>Chassis</a:t>
            </a:r>
          </a:p>
        </p:txBody>
      </p:sp>
      <p:pic>
        <p:nvPicPr>
          <p:cNvPr id="8" name="Picture 7" descr="NS_ICON_RGB™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6653" y="6163707"/>
            <a:ext cx="559370" cy="531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1881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Isosceles Triangle 26"/>
          <p:cNvSpPr/>
          <p:nvPr/>
        </p:nvSpPr>
        <p:spPr>
          <a:xfrm rot="17351568">
            <a:off x="2082834" y="103670"/>
            <a:ext cx="9176317" cy="9642016"/>
          </a:xfrm>
          <a:prstGeom prst="triangle">
            <a:avLst>
              <a:gd name="adj" fmla="val 49782"/>
            </a:avLst>
          </a:prstGeom>
          <a:gradFill>
            <a:gsLst>
              <a:gs pos="1000">
                <a:srgbClr val="64C30D">
                  <a:alpha val="40000"/>
                </a:srgbClr>
              </a:gs>
              <a:gs pos="77000">
                <a:srgbClr val="F3FDE9">
                  <a:alpha val="41000"/>
                </a:srgbClr>
              </a:gs>
              <a:gs pos="19000">
                <a:srgbClr val="A3F45A">
                  <a:alpha val="26000"/>
                </a:srgbClr>
              </a:gs>
              <a:gs pos="38000">
                <a:srgbClr val="DFFBC5">
                  <a:alpha val="28000"/>
                </a:srgbClr>
              </a:gs>
              <a:gs pos="99000">
                <a:schemeClr val="bg1"/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prstClr val="white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0792" y="3960753"/>
            <a:ext cx="1327366" cy="37161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1103707" y="5992886"/>
            <a:ext cx="892629" cy="75111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15362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Arial" charset="0"/>
              </a:rPr>
              <a:t>nGenius 3900 Series Packet Flow Switch</a:t>
            </a:r>
            <a:endParaRPr lang="en-US" sz="2400" i="1" dirty="0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/>
          </p:nvPr>
        </p:nvGraphicFramePr>
        <p:xfrm>
          <a:off x="173870" y="4390069"/>
          <a:ext cx="11786482" cy="1947894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2019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4508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4109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8249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4922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8448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759393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791429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67435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956940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</a:tblGrid>
              <a:tr h="45428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7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5220" marR="105220" marT="52610" marB="52610" anchor="ctr" horzOverflow="overflow">
                    <a:solidFill>
                      <a:srgbClr val="65C60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HS-3200</a:t>
                      </a:r>
                    </a:p>
                  </a:txBody>
                  <a:tcPr marL="105220" marR="105220" marT="52610" marB="52610" anchor="ctr" horzOverflow="overflow">
                    <a:solidFill>
                      <a:srgbClr val="65C60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9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OS-96</a:t>
                      </a:r>
                    </a:p>
                  </a:txBody>
                  <a:tcPr marL="105220" marR="105220" marT="52610" marB="52610" anchor="ctr" horzOverflow="overflow">
                    <a:solidFill>
                      <a:srgbClr val="65C60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9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OS-192</a:t>
                      </a:r>
                    </a:p>
                  </a:txBody>
                  <a:tcPr marL="105220" marR="105220" marT="52610" marB="52610" anchor="ctr" horzOverflow="overflow">
                    <a:solidFill>
                      <a:srgbClr val="65C60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3901</a:t>
                      </a:r>
                      <a:endParaRPr kumimoji="0" lang="en-US" sz="19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05220" marR="105220" marT="52610" marB="52610" anchor="ctr"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9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3903</a:t>
                      </a:r>
                      <a:endParaRPr kumimoji="0" lang="en-US" sz="19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05220" marR="105220" marT="52610" marB="52610" anchor="ctr"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3912</a:t>
                      </a:r>
                      <a:endParaRPr kumimoji="0" lang="en-US" sz="19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05220" marR="105220" marT="52610" marB="52610" anchor="ctr"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6136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Total Port Capacity</a:t>
                      </a:r>
                      <a:endParaRPr kumimoji="0" lang="en-US" sz="17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Arial" charset="0"/>
                      </a:endParaRPr>
                    </a:p>
                  </a:txBody>
                  <a:tcPr marL="105220" marR="105220" marT="52610" marB="52610" anchor="ctr" horzOverflow="overflow">
                    <a:solidFill>
                      <a:srgbClr val="D3EAC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</a:t>
                      </a:r>
                    </a:p>
                  </a:txBody>
                  <a:tcPr marL="105220" marR="105220" marT="52610" marB="52610" anchor="ctr" horzOverflow="overflow">
                    <a:solidFill>
                      <a:srgbClr val="D3EAC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96</a:t>
                      </a:r>
                    </a:p>
                  </a:txBody>
                  <a:tcPr marL="105220" marR="105220" marT="52610" marB="52610" anchor="ctr" horzOverflow="overflow">
                    <a:solidFill>
                      <a:srgbClr val="D3EAC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192</a:t>
                      </a:r>
                    </a:p>
                  </a:txBody>
                  <a:tcPr marL="105220" marR="105220" marT="52610" marB="52610" anchor="ctr" horzOverflow="overflow">
                    <a:solidFill>
                      <a:srgbClr val="D3EA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10G</a:t>
                      </a:r>
                    </a:p>
                  </a:txBody>
                  <a:tcPr marL="105220" marR="105220" marT="52610" marB="52610" anchor="ctr" horzOverflow="overflow">
                    <a:solidFill>
                      <a:srgbClr val="65C60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40G</a:t>
                      </a:r>
                    </a:p>
                  </a:txBody>
                  <a:tcPr marL="105220" marR="105220" marT="52610" marB="52610" anchor="ctr" horzOverflow="overflow">
                    <a:solidFill>
                      <a:srgbClr val="65C60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10G</a:t>
                      </a:r>
                    </a:p>
                  </a:txBody>
                  <a:tcPr marL="105220" marR="105220" marT="52610" marB="52610" anchor="ctr" horzOverflow="overflow">
                    <a:solidFill>
                      <a:srgbClr val="65C60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40G</a:t>
                      </a:r>
                    </a:p>
                  </a:txBody>
                  <a:tcPr marL="105220" marR="105220" marT="52610" marB="52610" anchor="ctr" horzOverflow="overflow">
                    <a:solidFill>
                      <a:srgbClr val="65C60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10G</a:t>
                      </a:r>
                    </a:p>
                  </a:txBody>
                  <a:tcPr marL="105220" marR="105220" marT="52610" marB="52610" anchor="ctr" horzOverflow="overflow">
                    <a:solidFill>
                      <a:srgbClr val="65C60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40G</a:t>
                      </a:r>
                    </a:p>
                  </a:txBody>
                  <a:tcPr marL="105220" marR="105220" marT="52610" marB="52610" anchor="ctr" horzOverflow="overflow">
                    <a:solidFill>
                      <a:srgbClr val="65C60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215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96</a:t>
                      </a:r>
                    </a:p>
                  </a:txBody>
                  <a:tcPr marL="105220" marR="105220" marT="52610" marB="52610" anchor="ctr" horzOverflow="overflow">
                    <a:solidFill>
                      <a:srgbClr val="D3EA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</a:t>
                      </a:r>
                    </a:p>
                  </a:txBody>
                  <a:tcPr marL="105220" marR="105220" marT="52610" marB="52610" anchor="ctr" horzOverflow="overflow">
                    <a:solidFill>
                      <a:srgbClr val="D3EA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288</a:t>
                      </a:r>
                    </a:p>
                  </a:txBody>
                  <a:tcPr marL="105220" marR="105220" marT="52610" marB="52610" anchor="ctr" horzOverflow="overflow">
                    <a:solidFill>
                      <a:srgbClr val="D3EA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</a:t>
                      </a:r>
                    </a:p>
                  </a:txBody>
                  <a:tcPr marL="105220" marR="105220" marT="52610" marB="52610" anchor="ctr" horzOverflow="overflow">
                    <a:solidFill>
                      <a:srgbClr val="D3EA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1,152</a:t>
                      </a:r>
                    </a:p>
                  </a:txBody>
                  <a:tcPr marL="105220" marR="105220" marT="52610" marB="52610" anchor="ctr" horzOverflow="overflow">
                    <a:solidFill>
                      <a:srgbClr val="D3EA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288</a:t>
                      </a:r>
                    </a:p>
                  </a:txBody>
                  <a:tcPr marL="105220" marR="105220" marT="52610" marB="52610" anchor="ctr" horzOverflow="overflow">
                    <a:solidFill>
                      <a:srgbClr val="D3EA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129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Arial" charset="0"/>
                        </a:rPr>
                        <a:t>Slots</a:t>
                      </a:r>
                    </a:p>
                  </a:txBody>
                  <a:tcPr marL="105220" marR="105220" marT="52610" marB="52610" anchor="ctr" horzOverflow="overflow">
                    <a:solidFill>
                      <a:srgbClr val="D3EA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105220" marR="105220" marT="52610" marB="52610" anchor="ctr" horzOverflow="overflow">
                    <a:solidFill>
                      <a:srgbClr val="D3EA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105220" marR="105220" marT="52610" marB="52610" anchor="ctr" horzOverflow="overflow">
                    <a:solidFill>
                      <a:srgbClr val="D3EA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105220" marR="105220" marT="52610" marB="52610" anchor="ctr" horzOverflow="overflow">
                    <a:solidFill>
                      <a:srgbClr val="D3EA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105220" marR="105220" marT="52610" marB="52610" anchor="ctr" horzOverflow="overflow">
                    <a:solidFill>
                      <a:srgbClr val="D3EA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105220" marR="105220" marT="52610" marB="52610" anchor="ctr" horzOverflow="overflow">
                    <a:solidFill>
                      <a:srgbClr val="D3EA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105220" marR="105220" marT="52610" marB="52610" anchor="ctr" horzOverflow="overflow">
                    <a:solidFill>
                      <a:srgbClr val="D3EA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129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Arial" charset="0"/>
                        </a:rPr>
                        <a:t>Rack Units (RU)</a:t>
                      </a:r>
                    </a:p>
                  </a:txBody>
                  <a:tcPr marL="105220" marR="105220" marT="52610" marB="52610" anchor="ctr" horzOverflow="overflow">
                    <a:solidFill>
                      <a:srgbClr val="D3EA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105220" marR="105220" marT="52610" marB="52610" anchor="ctr" horzOverflow="overflow">
                    <a:solidFill>
                      <a:srgbClr val="D3EA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105220" marR="105220" marT="52610" marB="52610" anchor="ctr" horzOverflow="overflow">
                    <a:solidFill>
                      <a:srgbClr val="D3EA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105220" marR="105220" marT="52610" marB="52610" anchor="ctr" horzOverflow="overflow">
                    <a:solidFill>
                      <a:srgbClr val="D3EA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105220" marR="105220" marT="52610" marB="52610" anchor="ctr" horzOverflow="overflow">
                    <a:solidFill>
                      <a:srgbClr val="D3EA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105220" marR="105220" marT="52610" marB="52610" anchor="ctr" horzOverflow="overflow">
                    <a:solidFill>
                      <a:srgbClr val="D3EA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</a:t>
                      </a:r>
                    </a:p>
                  </a:txBody>
                  <a:tcPr marL="105220" marR="105220" marT="52610" marB="52610" anchor="ctr" horzOverflow="overflow">
                    <a:solidFill>
                      <a:srgbClr val="D3EA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2414794" y="1507042"/>
            <a:ext cx="9494352" cy="850909"/>
            <a:chOff x="2348531" y="1556491"/>
            <a:chExt cx="6096852" cy="584200"/>
          </a:xfrm>
        </p:grpSpPr>
        <p:sp>
          <p:nvSpPr>
            <p:cNvPr id="18" name="Up-Down Arrow 17"/>
            <p:cNvSpPr/>
            <p:nvPr/>
          </p:nvSpPr>
          <p:spPr>
            <a:xfrm rot="5400000">
              <a:off x="5104857" y="-1199835"/>
              <a:ext cx="584200" cy="6096852"/>
            </a:xfrm>
            <a:prstGeom prst="upDownArrow">
              <a:avLst/>
            </a:prstGeom>
            <a:solidFill>
              <a:srgbClr val="65C60D">
                <a:alpha val="22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dirty="0">
                <a:solidFill>
                  <a:prstClr val="white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348531" y="1671811"/>
              <a:ext cx="6077490" cy="30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500" b="1" spc="100" dirty="0">
                  <a:solidFill>
                    <a:srgbClr val="686869"/>
                  </a:solidFill>
                  <a:latin typeface="Arial" charset="0"/>
                  <a:ea typeface="ヒラギノ角ゴ Pro W3" pitchFamily="28" charset="-128"/>
                </a:rPr>
                <a:t>Managed by TestStream Management Software</a:t>
              </a:r>
            </a:p>
          </p:txBody>
        </p:sp>
      </p:grpSp>
      <p:pic>
        <p:nvPicPr>
          <p:cNvPr id="28" name="Picture 2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647" y="2463622"/>
            <a:ext cx="1659526" cy="131937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7306" y="3454942"/>
            <a:ext cx="1327360" cy="88165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8054" y="3718996"/>
            <a:ext cx="1327360" cy="61760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8960" y="3765887"/>
            <a:ext cx="1284552" cy="57494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5677" y="2412713"/>
            <a:ext cx="1307578" cy="1922476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2420615" y="4074911"/>
            <a:ext cx="1422072" cy="266946"/>
            <a:chOff x="2379613" y="3763009"/>
            <a:chExt cx="1226129" cy="230165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379613" y="3763009"/>
              <a:ext cx="1226129" cy="98970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10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422472" y="3860799"/>
              <a:ext cx="1143000" cy="132375"/>
            </a:xfrm>
            <a:prstGeom prst="rect">
              <a:avLst/>
            </a:prstGeom>
          </p:spPr>
        </p:pic>
      </p:grpSp>
      <p:cxnSp>
        <p:nvCxnSpPr>
          <p:cNvPr id="10" name="Straight Connector 9"/>
          <p:cNvCxnSpPr/>
          <p:nvPr/>
        </p:nvCxnSpPr>
        <p:spPr>
          <a:xfrm>
            <a:off x="7037609" y="4398535"/>
            <a:ext cx="0" cy="1947894"/>
          </a:xfrm>
          <a:prstGeom prst="line">
            <a:avLst/>
          </a:prstGeom>
          <a:ln w="142875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24534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HS-3200 Overview</a:t>
            </a:r>
          </a:p>
        </p:txBody>
      </p:sp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8411131"/>
              </p:ext>
            </p:extLst>
          </p:nvPr>
        </p:nvGraphicFramePr>
        <p:xfrm>
          <a:off x="6600613" y="1315988"/>
          <a:ext cx="4799754" cy="258631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6746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2513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58151"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HS-3200</a:t>
                      </a:r>
                      <a:r>
                        <a:rPr lang="en-US" sz="1200" baseline="0" dirty="0"/>
                        <a:t> Chassis </a:t>
                      </a:r>
                      <a:r>
                        <a:rPr lang="en-US" sz="1200" dirty="0"/>
                        <a:t>Features/Specifications </a:t>
                      </a:r>
                    </a:p>
                  </a:txBody>
                  <a:tcPr marL="85580" marR="85580" marT="42789" marB="42789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1354">
                <a:tc>
                  <a:txBody>
                    <a:bodyPr/>
                    <a:lstStyle/>
                    <a:p>
                      <a:pPr algn="l"/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32 ports of 40, 100 </a:t>
                      </a:r>
                      <a:r>
                        <a:rPr lang="en-US" sz="95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GbE</a:t>
                      </a:r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</a:p>
                    <a:p>
                      <a:pPr algn="l"/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64 ports of 10, 25,50 </a:t>
                      </a:r>
                      <a:r>
                        <a:rPr lang="en-US" sz="95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GbE</a:t>
                      </a:r>
                      <a:endParaRPr lang="en-US" sz="95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Switching capacity up to 3.2Tb/s</a:t>
                      </a:r>
                    </a:p>
                  </a:txBody>
                  <a:tcPr marL="85580" marR="85580" marT="42789" marB="42789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Operating Environment: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4163" algn="l"/>
                        </a:tabLst>
                        <a:defRPr/>
                      </a:pPr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(+32° to +104° F)</a:t>
                      </a:r>
                    </a:p>
                  </a:txBody>
                  <a:tcPr marL="85580" marR="85580" marT="42789" marB="42789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498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Fully redundant power supplies</a:t>
                      </a:r>
                    </a:p>
                  </a:txBody>
                  <a:tcPr marL="85580" marR="85580" marT="42789" marB="42789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4163" algn="l"/>
                        </a:tabLst>
                        <a:defRPr/>
                      </a:pPr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Operating Voltage: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4163" algn="l"/>
                        </a:tabLst>
                        <a:defRPr/>
                      </a:pPr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(100/260 VAC)</a:t>
                      </a:r>
                    </a:p>
                  </a:txBody>
                  <a:tcPr marL="85580" marR="85580" marT="42789" marB="42789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829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Standalone 19” Rack Mount</a:t>
                      </a:r>
                    </a:p>
                  </a:txBody>
                  <a:tcPr marL="85580" marR="85580" marT="42789" marB="42789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4163" algn="l"/>
                        </a:tabLst>
                        <a:defRPr/>
                      </a:pPr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Power: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4163" algn="l"/>
                        </a:tabLst>
                        <a:defRPr/>
                      </a:pPr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2 x 4.5A @ 120 VAC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4163" algn="l"/>
                        </a:tabLst>
                        <a:defRPr/>
                      </a:pPr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2 x 2.9A @ 220 VAC</a:t>
                      </a:r>
                    </a:p>
                  </a:txBody>
                  <a:tcPr marL="85580" marR="85580" marT="42789" marB="42789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64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Max Power: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150 Watts Max using passive cables (ATIS)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398 Watts Max using optical cables (3.5 W/port)</a:t>
                      </a:r>
                    </a:p>
                  </a:txBody>
                  <a:tcPr marL="85580" marR="85580" marT="42789" marB="42789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Plug: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7338" algn="l"/>
                        </a:tabLst>
                        <a:defRPr/>
                      </a:pPr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2 x NEMA  5-15P (100-240 VAC)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7338" algn="l"/>
                        </a:tabLst>
                        <a:defRPr/>
                      </a:pPr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</a:txBody>
                  <a:tcPr marL="85580" marR="85580" marT="42789" marB="42789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829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 x W x D: (1 RU)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1.72” x 19.00” x 27.00”</a:t>
                      </a:r>
                    </a:p>
                  </a:txBody>
                  <a:tcPr marL="85580" marR="85580" marT="42789" marB="42789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Weight: 24.48 lbs. </a:t>
                      </a:r>
                    </a:p>
                  </a:txBody>
                  <a:tcPr marL="85580" marR="85580" marT="42789" marB="42789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5" name="Content Placeholder 2"/>
          <p:cNvSpPr txBox="1">
            <a:spLocks/>
          </p:cNvSpPr>
          <p:nvPr/>
        </p:nvSpPr>
        <p:spPr bwMode="auto">
          <a:xfrm>
            <a:off x="886968" y="1417320"/>
            <a:ext cx="5282012" cy="1676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defTabSz="457200" rtl="0" eaLnBrk="1" fontAlgn="base" hangingPunct="1">
              <a:spcBef>
                <a:spcPts val="100"/>
              </a:spcBef>
              <a:spcAft>
                <a:spcPts val="800"/>
              </a:spcAft>
              <a:buClr>
                <a:srgbClr val="558ED5"/>
              </a:buClr>
              <a:buFont typeface="Arial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defRPr>
            </a:lvl1pPr>
            <a:lvl2pPr marL="460375" indent="-3175" algn="l" defTabSz="457200" rtl="0" eaLnBrk="1" fontAlgn="base" hangingPunct="1">
              <a:spcBef>
                <a:spcPts val="100"/>
              </a:spcBef>
              <a:spcAft>
                <a:spcPts val="800"/>
              </a:spcAft>
              <a:defRPr sz="20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2pPr>
            <a:lvl3pPr marL="685800" indent="-228600" algn="l" defTabSz="457200" rtl="0" eaLnBrk="1" fontAlgn="base" hangingPunct="1">
              <a:spcBef>
                <a:spcPts val="100"/>
              </a:spcBef>
              <a:spcAft>
                <a:spcPts val="800"/>
              </a:spcAft>
              <a:buClr>
                <a:srgbClr val="558ED5"/>
              </a:buClr>
              <a:buFont typeface="Lucida Grande" pitchFamily="-84" charset="0"/>
              <a:buChar char="-"/>
              <a:defRPr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3pPr>
            <a:lvl4pPr marL="914400" indent="0" algn="l" defTabSz="457200" rtl="0" eaLnBrk="1" fontAlgn="base" hangingPunct="1">
              <a:spcBef>
                <a:spcPts val="100"/>
              </a:spcBef>
              <a:spcAft>
                <a:spcPts val="800"/>
              </a:spcAft>
              <a:defRPr sz="16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4pPr>
            <a:lvl5pPr marL="1144588" indent="-1588" algn="l" defTabSz="457200" rtl="0" eaLnBrk="1" fontAlgn="base" hangingPunct="1">
              <a:spcBef>
                <a:spcPts val="100"/>
              </a:spcBef>
              <a:spcAft>
                <a:spcPts val="800"/>
              </a:spcAft>
              <a:defRPr sz="14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400"/>
              </a:spcAft>
              <a:buClrTx/>
            </a:pPr>
            <a:r>
              <a:rPr lang="en-US" sz="1600" dirty="0">
                <a:solidFill>
                  <a:srgbClr val="262729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32 QSFP28 ports  </a:t>
            </a:r>
          </a:p>
          <a:p>
            <a:pPr>
              <a:spcAft>
                <a:spcPts val="400"/>
              </a:spcAft>
              <a:buClrTx/>
            </a:pPr>
            <a:r>
              <a:rPr lang="en-US" sz="1600" dirty="0">
                <a:solidFill>
                  <a:srgbClr val="262729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10,25,40,50,100 </a:t>
            </a:r>
            <a:r>
              <a:rPr lang="en-US" sz="1600" dirty="0" err="1">
                <a:solidFill>
                  <a:srgbClr val="262729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GbE</a:t>
            </a:r>
            <a:endParaRPr lang="en-US" sz="1600" dirty="0">
              <a:solidFill>
                <a:srgbClr val="262729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>
              <a:spcAft>
                <a:spcPts val="400"/>
              </a:spcAft>
              <a:buClrTx/>
            </a:pPr>
            <a:r>
              <a:rPr lang="en-US" sz="1600" dirty="0">
                <a:solidFill>
                  <a:srgbClr val="262729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Deterministic Latency to enable accurate test results </a:t>
            </a:r>
          </a:p>
          <a:p>
            <a:pPr>
              <a:spcAft>
                <a:spcPts val="400"/>
              </a:spcAft>
              <a:buClrTx/>
            </a:pPr>
            <a:r>
              <a:rPr lang="en-US" sz="1600" dirty="0">
                <a:solidFill>
                  <a:srgbClr val="262729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Controlled by TestStream Management Software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263933" y="4875034"/>
            <a:ext cx="19995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b="1" dirty="0">
                <a:solidFill>
                  <a:srgbClr val="262729"/>
                </a:solidFill>
                <a:latin typeface="Arial" charset="0"/>
                <a:ea typeface="ヒラギノ角ゴ Pro W3" pitchFamily="28" charset="-128"/>
              </a:rPr>
              <a:t>Ethernet for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b="1" dirty="0">
                <a:solidFill>
                  <a:srgbClr val="262729"/>
                </a:solidFill>
                <a:latin typeface="Arial" charset="0"/>
                <a:ea typeface="ヒラギノ角ゴ Pro W3" pitchFamily="28" charset="-128"/>
              </a:rPr>
              <a:t>Management Software</a:t>
            </a:r>
            <a:endParaRPr lang="en-US" sz="700" dirty="0">
              <a:solidFill>
                <a:srgbClr val="262729"/>
              </a:solidFill>
              <a:latin typeface="Arial" charset="0"/>
              <a:ea typeface="ヒラギノ角ゴ Pro W3" pitchFamily="28" charset="-128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69757" y="4875034"/>
            <a:ext cx="197930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b="1" dirty="0">
                <a:solidFill>
                  <a:srgbClr val="262729"/>
                </a:solidFill>
                <a:latin typeface="Arial" charset="0"/>
                <a:ea typeface="ヒラギノ角ゴ Pro W3" pitchFamily="28" charset="-128"/>
              </a:rPr>
              <a:t>Redundant Power Supplies/AC Inputs</a:t>
            </a:r>
            <a:endParaRPr lang="en-US" sz="600" dirty="0">
              <a:solidFill>
                <a:srgbClr val="262729"/>
              </a:solidFill>
              <a:latin typeface="Arial" charset="0"/>
              <a:ea typeface="ヒラギノ角ゴ Pro W3" pitchFamily="28" charset="-12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7315" y="2831851"/>
            <a:ext cx="4843779" cy="98652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249" y="4382537"/>
            <a:ext cx="4800600" cy="51272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258211" y="4200279"/>
            <a:ext cx="125746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b="1" dirty="0">
                <a:solidFill>
                  <a:srgbClr val="262729"/>
                </a:solidFill>
                <a:latin typeface="Arial" charset="0"/>
                <a:ea typeface="ヒラギノ角ゴ Pro W3" pitchFamily="28" charset="-128"/>
              </a:rPr>
              <a:t>Fan Assemblies (4)</a:t>
            </a:r>
            <a:endParaRPr lang="en-US" sz="600" dirty="0">
              <a:solidFill>
                <a:srgbClr val="262729"/>
              </a:solidFill>
              <a:latin typeface="Arial" charset="0"/>
              <a:ea typeface="ヒラギノ角ゴ Pro W3" pitchFamily="28" charset="-12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698907" y="4200279"/>
            <a:ext cx="197930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b="1" dirty="0">
                <a:solidFill>
                  <a:srgbClr val="262729"/>
                </a:solidFill>
                <a:latin typeface="Arial" charset="0"/>
                <a:ea typeface="ヒラギノ角ゴ Pro W3" pitchFamily="28" charset="-128"/>
              </a:rPr>
              <a:t>Redundant Power Supplies/AC Inputs</a:t>
            </a:r>
            <a:endParaRPr lang="en-US" sz="600" dirty="0">
              <a:solidFill>
                <a:srgbClr val="262729"/>
              </a:solidFill>
              <a:latin typeface="Arial" charset="0"/>
              <a:ea typeface="ヒラギノ角ゴ Pro W3" pitchFamily="28" charset="-128"/>
            </a:endParaRPr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0978939"/>
              </p:ext>
            </p:extLst>
          </p:nvPr>
        </p:nvGraphicFramePr>
        <p:xfrm>
          <a:off x="6600613" y="4073781"/>
          <a:ext cx="4032525" cy="17830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40325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61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HS-3200 Features and Benefits</a:t>
                      </a:r>
                      <a:endParaRPr lang="en-US" sz="12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30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Automated connections are instantaneous and assured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3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Multimode and Single mode configuration on a per-port basis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0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for  10, 25 40, 50, 100 </a:t>
                      </a:r>
                      <a:r>
                        <a:rPr lang="en-US" sz="105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GbE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speeds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3063">
                <a:tc>
                  <a:txBody>
                    <a:bodyPr/>
                    <a:lstStyle/>
                    <a:p>
                      <a:pPr fontAlgn="base"/>
                      <a:r>
                        <a:rPr lang="en-US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Deterministic latency of 540ns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833947559"/>
                  </a:ext>
                </a:extLst>
              </a:tr>
              <a:tr h="223063">
                <a:tc>
                  <a:txBody>
                    <a:bodyPr/>
                    <a:lstStyle/>
                    <a:p>
                      <a:pPr fontAlgn="base"/>
                      <a:r>
                        <a:rPr lang="en-US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Dual AC power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90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Front-to-back and back-to-front airflow options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15" name="Group 14"/>
          <p:cNvGrpSpPr/>
          <p:nvPr/>
        </p:nvGrpSpPr>
        <p:grpSpPr>
          <a:xfrm>
            <a:off x="3245037" y="5811462"/>
            <a:ext cx="1453713" cy="828209"/>
            <a:chOff x="1134532" y="5759263"/>
            <a:chExt cx="1706511" cy="972233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34532" y="5759263"/>
              <a:ext cx="1706511" cy="972233"/>
            </a:xfrm>
            <a:prstGeom prst="rect">
              <a:avLst/>
            </a:prstGeom>
          </p:spPr>
        </p:pic>
        <p:sp>
          <p:nvSpPr>
            <p:cNvPr id="14" name="Rectangle 13"/>
            <p:cNvSpPr/>
            <p:nvPr/>
          </p:nvSpPr>
          <p:spPr>
            <a:xfrm>
              <a:off x="1134532" y="5870757"/>
              <a:ext cx="1001185" cy="1384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5195753" y="5906439"/>
            <a:ext cx="1316398" cy="733232"/>
            <a:chOff x="3730113" y="5870757"/>
            <a:chExt cx="1545316" cy="860739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30113" y="5870757"/>
              <a:ext cx="1545316" cy="860739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3763113" y="5870757"/>
              <a:ext cx="1001185" cy="1384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7009154" y="5946331"/>
            <a:ext cx="1401831" cy="693340"/>
            <a:chOff x="6262923" y="5921949"/>
            <a:chExt cx="1645608" cy="813911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47606" y="5921949"/>
              <a:ext cx="1560925" cy="813911"/>
            </a:xfrm>
            <a:prstGeom prst="rect">
              <a:avLst/>
            </a:prstGeom>
          </p:spPr>
        </p:pic>
        <p:sp>
          <p:nvSpPr>
            <p:cNvPr id="27" name="Rectangle 26"/>
            <p:cNvSpPr/>
            <p:nvPr/>
          </p:nvSpPr>
          <p:spPr>
            <a:xfrm>
              <a:off x="6262923" y="5939083"/>
              <a:ext cx="1001185" cy="1384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5076964" y="6554239"/>
            <a:ext cx="199954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b="1" dirty="0">
                <a:solidFill>
                  <a:srgbClr val="262729"/>
                </a:solidFill>
                <a:latin typeface="Arial" charset="0"/>
                <a:ea typeface="ヒラギノ角ゴ Pro W3" pitchFamily="28" charset="-128"/>
              </a:rPr>
              <a:t>100GbE QSFP28 SR4</a:t>
            </a:r>
            <a:endParaRPr lang="en-US" sz="700" dirty="0">
              <a:solidFill>
                <a:srgbClr val="262729"/>
              </a:solidFill>
              <a:latin typeface="Arial" charset="0"/>
              <a:ea typeface="ヒラギノ角ゴ Pro W3" pitchFamily="28" charset="-12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08891" y="6554239"/>
            <a:ext cx="199954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b="1" dirty="0">
                <a:solidFill>
                  <a:srgbClr val="262729"/>
                </a:solidFill>
                <a:latin typeface="Arial" charset="0"/>
                <a:ea typeface="ヒラギノ角ゴ Pro W3" pitchFamily="28" charset="-128"/>
              </a:rPr>
              <a:t>40GbE QSFP+ SR4</a:t>
            </a:r>
            <a:endParaRPr lang="en-US" sz="700" dirty="0">
              <a:solidFill>
                <a:srgbClr val="262729"/>
              </a:solidFill>
              <a:latin typeface="Arial" charset="0"/>
              <a:ea typeface="ヒラギノ角ゴ Pro W3" pitchFamily="28" charset="-12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45037" y="6554239"/>
            <a:ext cx="199954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b="1" dirty="0">
                <a:solidFill>
                  <a:srgbClr val="262729"/>
                </a:solidFill>
                <a:latin typeface="Arial" charset="0"/>
                <a:ea typeface="ヒラギノ角ゴ Pro W3" pitchFamily="28" charset="-128"/>
              </a:rPr>
              <a:t>100GbE QSFP28 LR4</a:t>
            </a:r>
            <a:endParaRPr lang="en-US" sz="700" dirty="0">
              <a:solidFill>
                <a:srgbClr val="262729"/>
              </a:solidFill>
              <a:latin typeface="Arial" charset="0"/>
              <a:ea typeface="ヒラギノ角ゴ Pro W3" pitchFamily="28" charset="-12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449689" y="5784013"/>
            <a:ext cx="19995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800" b="1" dirty="0">
                <a:solidFill>
                  <a:srgbClr val="262729"/>
                </a:solidFill>
                <a:latin typeface="Arial" charset="0"/>
                <a:ea typeface="ヒラギノ角ゴ Pro W3" pitchFamily="28" charset="-128"/>
              </a:rPr>
              <a:t>OPTICAL TRANCEIVERS:</a:t>
            </a:r>
            <a:endParaRPr lang="en-US" sz="800" dirty="0">
              <a:solidFill>
                <a:srgbClr val="262729"/>
              </a:solidFill>
              <a:latin typeface="Arial" charset="0"/>
              <a:ea typeface="ヒラギノ角ゴ Pro W3" pitchFamily="2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08751247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0645" y="2749418"/>
            <a:ext cx="3253086" cy="1819656"/>
          </a:xfrm>
          <a:prstGeom prst="rect">
            <a:avLst/>
          </a:prstGeom>
          <a:ln>
            <a:noFill/>
          </a:ln>
          <a:effectLst>
            <a:outerShdw blurRad="101600" dist="38100" dir="2700000" algn="tl" rotWithShape="0">
              <a:prstClr val="black">
                <a:alpha val="65000"/>
              </a:prst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31385" y="5485194"/>
            <a:ext cx="1855811" cy="110310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nGenius 3900 OS-192 Overview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888642" y="1417639"/>
            <a:ext cx="5215944" cy="1254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228600" indent="-228600" defTabSz="457200" eaLnBrk="1" hangingPunct="1">
              <a:spcBef>
                <a:spcPts val="100"/>
              </a:spcBef>
              <a:spcAft>
                <a:spcPts val="400"/>
              </a:spcAft>
              <a:buClrTx/>
              <a:buFont typeface="Arial" charset="0"/>
              <a:buChar char="•"/>
              <a:defRPr sz="1600" b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60375" indent="-3175" defTabSz="457200" eaLnBrk="1" hangingPunct="1">
              <a:spcBef>
                <a:spcPts val="100"/>
              </a:spcBef>
              <a:spcAft>
                <a:spcPts val="800"/>
              </a:spcAft>
              <a:defRPr sz="2000">
                <a:latin typeface="+mn-lt"/>
                <a:ea typeface="ＭＳ Ｐゴシック" pitchFamily="-65" charset="-128"/>
              </a:defRPr>
            </a:lvl2pPr>
            <a:lvl3pPr marL="685800" indent="-228600" defTabSz="457200" eaLnBrk="1" hangingPunct="1">
              <a:spcBef>
                <a:spcPts val="100"/>
              </a:spcBef>
              <a:spcAft>
                <a:spcPts val="800"/>
              </a:spcAft>
              <a:buClr>
                <a:srgbClr val="558ED5"/>
              </a:buClr>
              <a:buFont typeface="Lucida Grande" pitchFamily="-84" charset="0"/>
              <a:buChar char="-"/>
              <a:defRPr>
                <a:latin typeface="+mn-lt"/>
                <a:ea typeface="ＭＳ Ｐゴシック" pitchFamily="-65" charset="-128"/>
              </a:defRPr>
            </a:lvl3pPr>
            <a:lvl4pPr marL="914400" indent="0" defTabSz="457200" eaLnBrk="1" hangingPunct="1">
              <a:spcBef>
                <a:spcPts val="100"/>
              </a:spcBef>
              <a:spcAft>
                <a:spcPts val="800"/>
              </a:spcAft>
              <a:defRPr sz="1600">
                <a:latin typeface="+mn-lt"/>
                <a:ea typeface="ＭＳ Ｐゴシック" pitchFamily="-65" charset="-128"/>
              </a:defRPr>
            </a:lvl4pPr>
            <a:lvl5pPr marL="1144588" indent="-1588" defTabSz="457200" eaLnBrk="1" hangingPunct="1">
              <a:spcBef>
                <a:spcPts val="100"/>
              </a:spcBef>
              <a:spcAft>
                <a:spcPts val="800"/>
              </a:spcAft>
              <a:defRPr sz="1400">
                <a:latin typeface="+mn-lt"/>
                <a:ea typeface="ＭＳ Ｐゴシック" pitchFamily="-65" charset="-128"/>
              </a:defRPr>
            </a:lvl5pPr>
            <a:lvl6pPr marL="2514600" indent="-228600" defTabSz="4572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</a:defRPr>
            </a:lvl6pPr>
            <a:lvl7pPr marL="2971800" indent="-228600" defTabSz="4572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</a:defRPr>
            </a:lvl7pPr>
            <a:lvl8pPr marL="3429000" indent="-228600" defTabSz="4572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</a:defRPr>
            </a:lvl8pPr>
            <a:lvl9pPr marL="3886200" indent="-228600" defTabSz="4572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</a:defRPr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192 Duplex Optical Ports (6U)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Redundant Power &amp; Control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Controlled by TestStream Management Software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267646" y="3854940"/>
            <a:ext cx="120967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b="1" dirty="0"/>
              <a:t>SM 1260-1675nm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64861" y="3131041"/>
            <a:ext cx="104578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b="1" dirty="0"/>
              <a:t>LC Connectors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010595" y="6188566"/>
            <a:ext cx="1426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b="1" dirty="0"/>
              <a:t>Redundant </a:t>
            </a:r>
          </a:p>
          <a:p>
            <a:pPr algn="r"/>
            <a:r>
              <a:rPr lang="en-US" sz="700" b="1" dirty="0"/>
              <a:t>AC Power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315271" y="5512290"/>
            <a:ext cx="214116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b="1" dirty="0"/>
              <a:t>Redundant </a:t>
            </a:r>
          </a:p>
          <a:p>
            <a:pPr algn="r"/>
            <a:r>
              <a:rPr lang="en-US" sz="700" b="1" dirty="0"/>
              <a:t>Multisession </a:t>
            </a:r>
          </a:p>
          <a:p>
            <a:pPr algn="r"/>
            <a:r>
              <a:rPr lang="en-US" sz="700" b="1" dirty="0"/>
              <a:t>Ethernet</a:t>
            </a: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11261"/>
              </p:ext>
            </p:extLst>
          </p:nvPr>
        </p:nvGraphicFramePr>
        <p:xfrm>
          <a:off x="6810842" y="3569876"/>
          <a:ext cx="4032525" cy="253746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40325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796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nGenius 3900 OS-192 Features and Benefits</a:t>
                      </a:r>
                      <a:endParaRPr lang="en-US" sz="12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646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Automated connections are instantaneous and assured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364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Scalable to 384 SM fiber terminations (192 duplex ports per system)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3646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Single Mode fiber, LC duplex connectors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3646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Data rate and protocol transparent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36469">
                <a:tc>
                  <a:txBody>
                    <a:bodyPr/>
                    <a:lstStyle/>
                    <a:p>
                      <a:pPr fontAlgn="base"/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Dual AC power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3646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Dual Multisession Ethernet and serial communication ports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46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Circuit confirmation and tracking via software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46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Near zero latency for time sensitive applications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3646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Reconfiguration of connections in less than 25ms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3" name="Isosceles Triangle 2"/>
          <p:cNvSpPr/>
          <p:nvPr/>
        </p:nvSpPr>
        <p:spPr>
          <a:xfrm rot="2339781">
            <a:off x="2394457" y="3543165"/>
            <a:ext cx="1207683" cy="1969702"/>
          </a:xfrm>
          <a:prstGeom prst="triangle">
            <a:avLst/>
          </a:prstGeom>
          <a:gradFill flip="none" rotWithShape="1">
            <a:gsLst>
              <a:gs pos="59000">
                <a:srgbClr val="B8FA94">
                  <a:alpha val="35000"/>
                </a:srgbClr>
              </a:gs>
              <a:gs pos="38000">
                <a:srgbClr val="94F55B">
                  <a:alpha val="47000"/>
                </a:srgbClr>
              </a:gs>
              <a:gs pos="20000">
                <a:srgbClr val="65C60D">
                  <a:alpha val="58000"/>
                </a:srgbClr>
              </a:gs>
              <a:gs pos="88000">
                <a:schemeClr val="bg1">
                  <a:alpha val="23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1090113" y="4748542"/>
            <a:ext cx="2606123" cy="839142"/>
          </a:xfrm>
          <a:prstGeom prst="ellipse">
            <a:avLst/>
          </a:prstGeom>
          <a:gradFill flip="none" rotWithShape="1">
            <a:gsLst>
              <a:gs pos="99167">
                <a:schemeClr val="bg1">
                  <a:alpha val="28000"/>
                </a:schemeClr>
              </a:gs>
              <a:gs pos="65000">
                <a:srgbClr val="E4FDD6"/>
              </a:gs>
              <a:gs pos="38000">
                <a:srgbClr val="94F55B">
                  <a:alpha val="41000"/>
                </a:srgbClr>
              </a:gs>
              <a:gs pos="10000">
                <a:srgbClr val="65C60D">
                  <a:alpha val="42000"/>
                </a:srgbClr>
              </a:gs>
              <a:gs pos="90000">
                <a:srgbClr val="EFFEE6">
                  <a:alpha val="40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9" name="Picture 16" descr="C:\Users\Nick Parsons\Documents\switch\cartoon\June 26\G_12x12 angle 1 beams 26 June.JPG"/>
          <p:cNvPicPr>
            <a:picLocks noChangeAspect="1" noChangeArrowheads="1"/>
          </p:cNvPicPr>
          <p:nvPr/>
        </p:nvPicPr>
        <p:blipFill rotWithShape="1">
          <a:blip r:embed="rId4" cstate="screen">
            <a:clrChange>
              <a:clrFrom>
                <a:srgbClr val="EFEFE7"/>
              </a:clrFrom>
              <a:clrTo>
                <a:srgbClr val="EFEFE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71463" y="4557211"/>
            <a:ext cx="1628774" cy="843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1600569" y="4569075"/>
            <a:ext cx="142703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/>
              <a:t>Direct Beam Steering</a:t>
            </a: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5678032"/>
              </p:ext>
            </p:extLst>
          </p:nvPr>
        </p:nvGraphicFramePr>
        <p:xfrm>
          <a:off x="6809318" y="1380805"/>
          <a:ext cx="4030255" cy="1950291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0660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6418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69553"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nGenius 3900 OS-192 Specifications 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6400">
                <a:tc>
                  <a:txBody>
                    <a:bodyPr/>
                    <a:lstStyle/>
                    <a:p>
                      <a:pPr algn="l"/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Scalable: 192 x 192 Fibers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Operating environment: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+50°  to +104° F / &lt;85% RH N-C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6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Fully redundant power and control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Operating voltage: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100/240 VAC  50/60 Hz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57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Standalone 19” rack mount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Power: 2 x 15A @100/240 VAC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96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 x W x D: 6 RU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10.5” x 19” x 21.7”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Max power: 75W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5769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Weight: 73 lbs.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895422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NetScout_PPT_Template_4_3_v5">
  <a:themeElements>
    <a:clrScheme name="Netscout">
      <a:dk1>
        <a:srgbClr val="262729"/>
      </a:dk1>
      <a:lt1>
        <a:sysClr val="window" lastClr="FFFFFF"/>
      </a:lt1>
      <a:dk2>
        <a:srgbClr val="262729"/>
      </a:dk2>
      <a:lt2>
        <a:srgbClr val="EEECE1"/>
      </a:lt2>
      <a:accent1>
        <a:srgbClr val="65C60D"/>
      </a:accent1>
      <a:accent2>
        <a:srgbClr val="C0C497"/>
      </a:accent2>
      <a:accent3>
        <a:srgbClr val="EC5458"/>
      </a:accent3>
      <a:accent4>
        <a:srgbClr val="4B6E89"/>
      </a:accent4>
      <a:accent5>
        <a:srgbClr val="77255C"/>
      </a:accent5>
      <a:accent6>
        <a:srgbClr val="262729"/>
      </a:accent6>
      <a:hlink>
        <a:srgbClr val="76C91F"/>
      </a:hlink>
      <a:folHlink>
        <a:srgbClr val="40414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5C60D"/>
        </a:solidFill>
        <a:ln>
          <a:noFill/>
        </a:ln>
        <a:effectLst>
          <a:outerShdw blurRad="40000" dist="23000" dir="5400000" rotWithShape="0">
            <a:srgbClr val="65C60D">
              <a:alpha val="35000"/>
            </a:srgbClr>
          </a:outerShdw>
        </a:effectLst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9_NetScout_PPT_Template_4_3_v5">
  <a:themeElements>
    <a:clrScheme name="Netscout">
      <a:dk1>
        <a:srgbClr val="262729"/>
      </a:dk1>
      <a:lt1>
        <a:sysClr val="window" lastClr="FFFFFF"/>
      </a:lt1>
      <a:dk2>
        <a:srgbClr val="262729"/>
      </a:dk2>
      <a:lt2>
        <a:srgbClr val="EEECE1"/>
      </a:lt2>
      <a:accent1>
        <a:srgbClr val="65C60D"/>
      </a:accent1>
      <a:accent2>
        <a:srgbClr val="C0C497"/>
      </a:accent2>
      <a:accent3>
        <a:srgbClr val="EC5458"/>
      </a:accent3>
      <a:accent4>
        <a:srgbClr val="4B6E89"/>
      </a:accent4>
      <a:accent5>
        <a:srgbClr val="77255C"/>
      </a:accent5>
      <a:accent6>
        <a:srgbClr val="262729"/>
      </a:accent6>
      <a:hlink>
        <a:srgbClr val="76C91F"/>
      </a:hlink>
      <a:folHlink>
        <a:srgbClr val="40414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1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NetScout_PPT_Template_4_3_v5">
  <a:themeElements>
    <a:clrScheme name="Netscout">
      <a:dk1>
        <a:srgbClr val="262729"/>
      </a:dk1>
      <a:lt1>
        <a:sysClr val="window" lastClr="FFFFFF"/>
      </a:lt1>
      <a:dk2>
        <a:srgbClr val="262729"/>
      </a:dk2>
      <a:lt2>
        <a:srgbClr val="EEECE1"/>
      </a:lt2>
      <a:accent1>
        <a:srgbClr val="65C60D"/>
      </a:accent1>
      <a:accent2>
        <a:srgbClr val="C0C497"/>
      </a:accent2>
      <a:accent3>
        <a:srgbClr val="EC5458"/>
      </a:accent3>
      <a:accent4>
        <a:srgbClr val="4B6E89"/>
      </a:accent4>
      <a:accent5>
        <a:srgbClr val="77255C"/>
      </a:accent5>
      <a:accent6>
        <a:srgbClr val="262729"/>
      </a:accent6>
      <a:hlink>
        <a:srgbClr val="76C91F"/>
      </a:hlink>
      <a:folHlink>
        <a:srgbClr val="40414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4_NetScout_PPT_Template_4_3_v5">
  <a:themeElements>
    <a:clrScheme name="Netscout">
      <a:dk1>
        <a:srgbClr val="262729"/>
      </a:dk1>
      <a:lt1>
        <a:sysClr val="window" lastClr="FFFFFF"/>
      </a:lt1>
      <a:dk2>
        <a:srgbClr val="262729"/>
      </a:dk2>
      <a:lt2>
        <a:srgbClr val="EEECE1"/>
      </a:lt2>
      <a:accent1>
        <a:srgbClr val="65C60D"/>
      </a:accent1>
      <a:accent2>
        <a:srgbClr val="C0C497"/>
      </a:accent2>
      <a:accent3>
        <a:srgbClr val="EC5458"/>
      </a:accent3>
      <a:accent4>
        <a:srgbClr val="4B6E89"/>
      </a:accent4>
      <a:accent5>
        <a:srgbClr val="77255C"/>
      </a:accent5>
      <a:accent6>
        <a:srgbClr val="262729"/>
      </a:accent6>
      <a:hlink>
        <a:srgbClr val="76C91F"/>
      </a:hlink>
      <a:folHlink>
        <a:srgbClr val="40414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2_NetScout_PPT_Template_4_3_v5">
  <a:themeElements>
    <a:clrScheme name="Netscout">
      <a:dk1>
        <a:srgbClr val="262729"/>
      </a:dk1>
      <a:lt1>
        <a:sysClr val="window" lastClr="FFFFFF"/>
      </a:lt1>
      <a:dk2>
        <a:srgbClr val="262729"/>
      </a:dk2>
      <a:lt2>
        <a:srgbClr val="EEECE1"/>
      </a:lt2>
      <a:accent1>
        <a:srgbClr val="65C60D"/>
      </a:accent1>
      <a:accent2>
        <a:srgbClr val="C0C497"/>
      </a:accent2>
      <a:accent3>
        <a:srgbClr val="EC5458"/>
      </a:accent3>
      <a:accent4>
        <a:srgbClr val="4B6E89"/>
      </a:accent4>
      <a:accent5>
        <a:srgbClr val="77255C"/>
      </a:accent5>
      <a:accent6>
        <a:srgbClr val="262729"/>
      </a:accent6>
      <a:hlink>
        <a:srgbClr val="76C91F"/>
      </a:hlink>
      <a:folHlink>
        <a:srgbClr val="40414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5_NetScout_PPT_Template_4_3_v5">
  <a:themeElements>
    <a:clrScheme name="Netscout">
      <a:dk1>
        <a:srgbClr val="262729"/>
      </a:dk1>
      <a:lt1>
        <a:sysClr val="window" lastClr="FFFFFF"/>
      </a:lt1>
      <a:dk2>
        <a:srgbClr val="262729"/>
      </a:dk2>
      <a:lt2>
        <a:srgbClr val="EEECE1"/>
      </a:lt2>
      <a:accent1>
        <a:srgbClr val="65C60D"/>
      </a:accent1>
      <a:accent2>
        <a:srgbClr val="C0C497"/>
      </a:accent2>
      <a:accent3>
        <a:srgbClr val="EC5458"/>
      </a:accent3>
      <a:accent4>
        <a:srgbClr val="4B6E89"/>
      </a:accent4>
      <a:accent5>
        <a:srgbClr val="77255C"/>
      </a:accent5>
      <a:accent6>
        <a:srgbClr val="262729"/>
      </a:accent6>
      <a:hlink>
        <a:srgbClr val="76C91F"/>
      </a:hlink>
      <a:folHlink>
        <a:srgbClr val="40414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3_NetScout_PPT_Template_4_3_v5">
  <a:themeElements>
    <a:clrScheme name="Netscout">
      <a:dk1>
        <a:srgbClr val="262729"/>
      </a:dk1>
      <a:lt1>
        <a:sysClr val="window" lastClr="FFFFFF"/>
      </a:lt1>
      <a:dk2>
        <a:srgbClr val="262729"/>
      </a:dk2>
      <a:lt2>
        <a:srgbClr val="EEECE1"/>
      </a:lt2>
      <a:accent1>
        <a:srgbClr val="65C60D"/>
      </a:accent1>
      <a:accent2>
        <a:srgbClr val="C0C497"/>
      </a:accent2>
      <a:accent3>
        <a:srgbClr val="EC5458"/>
      </a:accent3>
      <a:accent4>
        <a:srgbClr val="4B6E89"/>
      </a:accent4>
      <a:accent5>
        <a:srgbClr val="77255C"/>
      </a:accent5>
      <a:accent6>
        <a:srgbClr val="262729"/>
      </a:accent6>
      <a:hlink>
        <a:srgbClr val="76C91F"/>
      </a:hlink>
      <a:folHlink>
        <a:srgbClr val="40414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6_NetScout_PPT_Template_4_3_v5">
  <a:themeElements>
    <a:clrScheme name="Netscout">
      <a:dk1>
        <a:srgbClr val="262729"/>
      </a:dk1>
      <a:lt1>
        <a:sysClr val="window" lastClr="FFFFFF"/>
      </a:lt1>
      <a:dk2>
        <a:srgbClr val="262729"/>
      </a:dk2>
      <a:lt2>
        <a:srgbClr val="EEECE1"/>
      </a:lt2>
      <a:accent1>
        <a:srgbClr val="65C60D"/>
      </a:accent1>
      <a:accent2>
        <a:srgbClr val="C0C497"/>
      </a:accent2>
      <a:accent3>
        <a:srgbClr val="EC5458"/>
      </a:accent3>
      <a:accent4>
        <a:srgbClr val="4B6E89"/>
      </a:accent4>
      <a:accent5>
        <a:srgbClr val="77255C"/>
      </a:accent5>
      <a:accent6>
        <a:srgbClr val="262729"/>
      </a:accent6>
      <a:hlink>
        <a:srgbClr val="76C91F"/>
      </a:hlink>
      <a:folHlink>
        <a:srgbClr val="40414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7_NetScout_PPT_Template_4_3_v5">
  <a:themeElements>
    <a:clrScheme name="Netscout">
      <a:dk1>
        <a:srgbClr val="262729"/>
      </a:dk1>
      <a:lt1>
        <a:sysClr val="window" lastClr="FFFFFF"/>
      </a:lt1>
      <a:dk2>
        <a:srgbClr val="262729"/>
      </a:dk2>
      <a:lt2>
        <a:srgbClr val="EEECE1"/>
      </a:lt2>
      <a:accent1>
        <a:srgbClr val="65C60D"/>
      </a:accent1>
      <a:accent2>
        <a:srgbClr val="C0C497"/>
      </a:accent2>
      <a:accent3>
        <a:srgbClr val="EC5458"/>
      </a:accent3>
      <a:accent4>
        <a:srgbClr val="4B6E89"/>
      </a:accent4>
      <a:accent5>
        <a:srgbClr val="77255C"/>
      </a:accent5>
      <a:accent6>
        <a:srgbClr val="262729"/>
      </a:accent6>
      <a:hlink>
        <a:srgbClr val="76C91F"/>
      </a:hlink>
      <a:folHlink>
        <a:srgbClr val="40414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8_NetScout_PPT_Template_4_3_v5">
  <a:themeElements>
    <a:clrScheme name="Netscout">
      <a:dk1>
        <a:srgbClr val="262729"/>
      </a:dk1>
      <a:lt1>
        <a:sysClr val="window" lastClr="FFFFFF"/>
      </a:lt1>
      <a:dk2>
        <a:srgbClr val="262729"/>
      </a:dk2>
      <a:lt2>
        <a:srgbClr val="EEECE1"/>
      </a:lt2>
      <a:accent1>
        <a:srgbClr val="65C60D"/>
      </a:accent1>
      <a:accent2>
        <a:srgbClr val="C0C497"/>
      </a:accent2>
      <a:accent3>
        <a:srgbClr val="EC5458"/>
      </a:accent3>
      <a:accent4>
        <a:srgbClr val="4B6E89"/>
      </a:accent4>
      <a:accent5>
        <a:srgbClr val="77255C"/>
      </a:accent5>
      <a:accent6>
        <a:srgbClr val="262729"/>
      </a:accent6>
      <a:hlink>
        <a:srgbClr val="76C91F"/>
      </a:hlink>
      <a:folHlink>
        <a:srgbClr val="40414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34834</TotalTime>
  <Words>3555</Words>
  <Application>Microsoft Office PowerPoint</Application>
  <PresentationFormat>Custom</PresentationFormat>
  <Paragraphs>1193</Paragraphs>
  <Slides>35</Slides>
  <Notes>21</Notes>
  <HiddenSlides>2</HiddenSlides>
  <MMClips>0</MMClips>
  <ScaleCrop>false</ScaleCrop>
  <HeadingPairs>
    <vt:vector size="4" baseType="variant">
      <vt:variant>
        <vt:lpstr>Theme</vt:lpstr>
      </vt:variant>
      <vt:variant>
        <vt:i4>10</vt:i4>
      </vt:variant>
      <vt:variant>
        <vt:lpstr>Slide Titles</vt:lpstr>
      </vt:variant>
      <vt:variant>
        <vt:i4>35</vt:i4>
      </vt:variant>
    </vt:vector>
  </HeadingPairs>
  <TitlesOfParts>
    <vt:vector size="45" baseType="lpstr">
      <vt:lpstr>1_NetScout_PPT_Template_4_3_v5</vt:lpstr>
      <vt:lpstr>NetScout_PPT_Template_4_3_v5</vt:lpstr>
      <vt:lpstr>4_NetScout_PPT_Template_4_3_v5</vt:lpstr>
      <vt:lpstr>2_NetScout_PPT_Template_4_3_v5</vt:lpstr>
      <vt:lpstr>5_NetScout_PPT_Template_4_3_v5</vt:lpstr>
      <vt:lpstr>3_NetScout_PPT_Template_4_3_v5</vt:lpstr>
      <vt:lpstr>6_NetScout_PPT_Template_4_3_v5</vt:lpstr>
      <vt:lpstr>7_NetScout_PPT_Template_4_3_v5</vt:lpstr>
      <vt:lpstr>8_NetScout_PPT_Template_4_3_v5</vt:lpstr>
      <vt:lpstr>9_NetScout_PPT_Template_4_3_v5</vt:lpstr>
      <vt:lpstr>PowerPoint Presentation</vt:lpstr>
      <vt:lpstr>Agenda</vt:lpstr>
      <vt:lpstr>NETSCOUT Test Optimization Solution</vt:lpstr>
      <vt:lpstr>NETSCOUT Test Optimization Platform</vt:lpstr>
      <vt:lpstr>nGenius 3900 Key Advantages &amp; Features</vt:lpstr>
      <vt:lpstr>PowerPoint Presentation</vt:lpstr>
      <vt:lpstr>nGenius 3900 Series Packet Flow Switch</vt:lpstr>
      <vt:lpstr>HS-3200 Overview</vt:lpstr>
      <vt:lpstr> nGenius 3900 OS-192 Overview</vt:lpstr>
      <vt:lpstr>nGenius 3900 OS-192 Specifications</vt:lpstr>
      <vt:lpstr> nGenius 3900 OS-96 Overview</vt:lpstr>
      <vt:lpstr>nGenius 3900 OS-96 Specifications</vt:lpstr>
      <vt:lpstr>nGenius 3901 Chassis Overview</vt:lpstr>
      <vt:lpstr>System Block Diagram  nGenius 3901 Chassis</vt:lpstr>
      <vt:lpstr> nGenius 3903 Chassis Overview </vt:lpstr>
      <vt:lpstr>System Block Diagram  nGenius 3903 Chassis with 3 S-Blades</vt:lpstr>
      <vt:lpstr>System Block Diagram  nGenius 3903 Chassis with 3 T-Blades</vt:lpstr>
      <vt:lpstr> nGenius 3912 Chassis Overview</vt:lpstr>
      <vt:lpstr>PowerPoint Presentation</vt:lpstr>
      <vt:lpstr>Integrated Intelligence  Functions of an Optimized Solution</vt:lpstr>
      <vt:lpstr>nGenius 3900 Series Packet Flow Switch Layer 1-4 Blade Flexibility</vt:lpstr>
      <vt:lpstr>S-Blade Pro Detail</vt:lpstr>
      <vt:lpstr>S-Blade Pro Architecture </vt:lpstr>
      <vt:lpstr>S-Blade Detail</vt:lpstr>
      <vt:lpstr>T-Blade Detail</vt:lpstr>
      <vt:lpstr>T100-Blade Detail</vt:lpstr>
      <vt:lpstr>T100L-Blade Detail</vt:lpstr>
      <vt:lpstr>PowerPoint Presentation</vt:lpstr>
      <vt:lpstr>Scalable 3-Stage Switch Design</vt:lpstr>
      <vt:lpstr>Integrated Intelligence</vt:lpstr>
      <vt:lpstr>TestStream T-Blade Port Licenses</vt:lpstr>
      <vt:lpstr>TestStream T100-Blade Port Licenses</vt:lpstr>
      <vt:lpstr>SFP(+) and QSFP+ Options</vt:lpstr>
      <vt:lpstr>NETSCOUT Test Optimization Platform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LLOYD_MARK</dc:creator>
  <cp:lastModifiedBy>James Charman</cp:lastModifiedBy>
  <cp:revision>1485</cp:revision>
  <cp:lastPrinted>2017-12-06T14:42:18Z</cp:lastPrinted>
  <dcterms:created xsi:type="dcterms:W3CDTF">2013-05-09T13:33:32Z</dcterms:created>
  <dcterms:modified xsi:type="dcterms:W3CDTF">2018-03-28T08:17:01Z</dcterms:modified>
</cp:coreProperties>
</file>